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2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drawings/drawing3.xml" ContentType="application/vnd.openxmlformats-officedocument.drawingml.chartshapes+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notesSlides/notesSlide3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8.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4"/>
    <p:sldMasterId id="2147483769" r:id="rId5"/>
  </p:sldMasterIdLst>
  <p:notesMasterIdLst>
    <p:notesMasterId r:id="rId43"/>
  </p:notesMasterIdLst>
  <p:sldIdLst>
    <p:sldId id="382" r:id="rId6"/>
    <p:sldId id="371" r:id="rId7"/>
    <p:sldId id="318" r:id="rId8"/>
    <p:sldId id="373" r:id="rId9"/>
    <p:sldId id="340" r:id="rId10"/>
    <p:sldId id="352" r:id="rId11"/>
    <p:sldId id="596" r:id="rId12"/>
    <p:sldId id="387" r:id="rId13"/>
    <p:sldId id="585" r:id="rId14"/>
    <p:sldId id="581" r:id="rId15"/>
    <p:sldId id="584" r:id="rId16"/>
    <p:sldId id="354" r:id="rId17"/>
    <p:sldId id="590" r:id="rId18"/>
    <p:sldId id="583" r:id="rId19"/>
    <p:sldId id="595" r:id="rId20"/>
    <p:sldId id="588" r:id="rId21"/>
    <p:sldId id="383" r:id="rId22"/>
    <p:sldId id="342" r:id="rId23"/>
    <p:sldId id="353" r:id="rId24"/>
    <p:sldId id="355" r:id="rId25"/>
    <p:sldId id="384" r:id="rId26"/>
    <p:sldId id="380" r:id="rId27"/>
    <p:sldId id="385" r:id="rId28"/>
    <p:sldId id="378" r:id="rId29"/>
    <p:sldId id="343" r:id="rId30"/>
    <p:sldId id="336" r:id="rId31"/>
    <p:sldId id="388" r:id="rId32"/>
    <p:sldId id="344" r:id="rId33"/>
    <p:sldId id="345" r:id="rId34"/>
    <p:sldId id="349" r:id="rId35"/>
    <p:sldId id="379" r:id="rId36"/>
    <p:sldId id="350" r:id="rId37"/>
    <p:sldId id="594" r:id="rId38"/>
    <p:sldId id="592" r:id="rId39"/>
    <p:sldId id="348" r:id="rId40"/>
    <p:sldId id="356" r:id="rId41"/>
    <p:sldId id="386" r:id="rId42"/>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DEE8CA-4573-2541-6286-4353F04D69F4}" name="Mimi Coenen" initials="MC" userId="S::mcoenen@careersourcecf.com::45556e86-2d03-4664-a06e-7adc31550ed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chel Fackender" initials="RF" lastIdx="1" clrIdx="0">
    <p:extLst>
      <p:ext uri="{19B8F6BF-5375-455C-9EA6-DF929625EA0E}">
        <p15:presenceInfo xmlns:p15="http://schemas.microsoft.com/office/powerpoint/2012/main" userId="Rachel Fackender" providerId="None"/>
      </p:ext>
    </p:extLst>
  </p:cmAuthor>
  <p:cmAuthor id="2" name="Kristine Concepcion" initials="KC" lastIdx="1" clrIdx="1">
    <p:extLst>
      <p:ext uri="{19B8F6BF-5375-455C-9EA6-DF929625EA0E}">
        <p15:presenceInfo xmlns:p15="http://schemas.microsoft.com/office/powerpoint/2012/main" userId="Kristine Concepci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634"/>
    <a:srgbClr val="7B7B7B"/>
    <a:srgbClr val="F26122"/>
    <a:srgbClr val="92D304"/>
    <a:srgbClr val="6A737B"/>
    <a:srgbClr val="0D76BD"/>
    <a:srgbClr val="3DAE2B"/>
    <a:srgbClr val="FF5E03"/>
    <a:srgbClr val="54B948"/>
    <a:srgbClr val="01A0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4CACFB-3334-4451-ADA9-117D7DB58AE4}" v="36" dt="2022-08-30T18:59:01.8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88" y="5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 Alvarez" userId="1e4095ab-1291-4979-bf64-a4847f24a2ae" providerId="ADAL" clId="{5D4CACFB-3334-4451-ADA9-117D7DB58AE4}"/>
    <pc:docChg chg="modSld">
      <pc:chgData name="Leo Alvarez" userId="1e4095ab-1291-4979-bf64-a4847f24a2ae" providerId="ADAL" clId="{5D4CACFB-3334-4451-ADA9-117D7DB58AE4}" dt="2022-08-30T18:59:01.865" v="39" actId="20577"/>
      <pc:docMkLst>
        <pc:docMk/>
      </pc:docMkLst>
      <pc:sldChg chg="modSp mod">
        <pc:chgData name="Leo Alvarez" userId="1e4095ab-1291-4979-bf64-a4847f24a2ae" providerId="ADAL" clId="{5D4CACFB-3334-4451-ADA9-117D7DB58AE4}" dt="2022-08-17T14:43:49.026" v="3" actId="20577"/>
        <pc:sldMkLst>
          <pc:docMk/>
          <pc:sldMk cId="2154918096" sldId="344"/>
        </pc:sldMkLst>
        <pc:spChg chg="mod">
          <ac:chgData name="Leo Alvarez" userId="1e4095ab-1291-4979-bf64-a4847f24a2ae" providerId="ADAL" clId="{5D4CACFB-3334-4451-ADA9-117D7DB58AE4}" dt="2022-08-17T14:43:49.026" v="3" actId="20577"/>
          <ac:spMkLst>
            <pc:docMk/>
            <pc:sldMk cId="2154918096" sldId="344"/>
            <ac:spMk id="7" creationId="{00000000-0000-0000-0000-000000000000}"/>
          </ac:spMkLst>
        </pc:spChg>
      </pc:sldChg>
      <pc:sldChg chg="modSp">
        <pc:chgData name="Leo Alvarez" userId="1e4095ab-1291-4979-bf64-a4847f24a2ae" providerId="ADAL" clId="{5D4CACFB-3334-4451-ADA9-117D7DB58AE4}" dt="2022-08-30T18:59:01.865" v="39" actId="20577"/>
        <pc:sldMkLst>
          <pc:docMk/>
          <pc:sldMk cId="466519949" sldId="373"/>
        </pc:sldMkLst>
        <pc:graphicFrameChg chg="mod">
          <ac:chgData name="Leo Alvarez" userId="1e4095ab-1291-4979-bf64-a4847f24a2ae" providerId="ADAL" clId="{5D4CACFB-3334-4451-ADA9-117D7DB58AE4}" dt="2022-08-30T18:59:01.865" v="39" actId="20577"/>
          <ac:graphicFrameMkLst>
            <pc:docMk/>
            <pc:sldMk cId="466519949" sldId="373"/>
            <ac:graphicFrameMk id="10"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1.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3.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711814685818215"/>
          <c:y val="0.16436473039492333"/>
          <c:w val="0.83242634234615309"/>
          <c:h val="0.7248365150810967"/>
        </c:manualLayout>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rgbClr val="3DAE2B"/>
            </a:solidFill>
          </c:spPr>
          <c:dPt>
            <c:idx val="0"/>
            <c:bubble3D val="0"/>
            <c:spPr>
              <a:solidFill>
                <a:srgbClr val="6A737B"/>
              </a:solidFill>
              <a:ln w="19050">
                <a:solidFill>
                  <a:schemeClr val="lt1"/>
                </a:solidFill>
              </a:ln>
              <a:effectLst/>
            </c:spPr>
            <c:extLst>
              <c:ext xmlns:c16="http://schemas.microsoft.com/office/drawing/2014/chart" uri="{C3380CC4-5D6E-409C-BE32-E72D297353CC}">
                <c16:uniqueId val="{00000001-6E9C-4CC5-885D-A39376514658}"/>
              </c:ext>
            </c:extLst>
          </c:dPt>
          <c:dPt>
            <c:idx val="1"/>
            <c:bubble3D val="0"/>
            <c:spPr>
              <a:solidFill>
                <a:srgbClr val="0D76BD"/>
              </a:solidFill>
              <a:ln w="19050">
                <a:solidFill>
                  <a:schemeClr val="lt1"/>
                </a:solidFill>
              </a:ln>
              <a:effectLst/>
            </c:spPr>
            <c:extLst>
              <c:ext xmlns:c16="http://schemas.microsoft.com/office/drawing/2014/chart" uri="{C3380CC4-5D6E-409C-BE32-E72D297353CC}">
                <c16:uniqueId val="{00000003-6E9C-4CC5-885D-A39376514658}"/>
              </c:ext>
            </c:extLst>
          </c:dPt>
          <c:dPt>
            <c:idx val="2"/>
            <c:bubble3D val="0"/>
            <c:spPr>
              <a:solidFill>
                <a:srgbClr val="F26122"/>
              </a:solidFill>
              <a:ln w="19050">
                <a:solidFill>
                  <a:schemeClr val="lt1"/>
                </a:solidFill>
              </a:ln>
              <a:effectLst/>
            </c:spPr>
            <c:extLst>
              <c:ext xmlns:c16="http://schemas.microsoft.com/office/drawing/2014/chart" uri="{C3380CC4-5D6E-409C-BE32-E72D297353CC}">
                <c16:uniqueId val="{00000004-E7EA-43A5-9C85-A11575A235FD}"/>
              </c:ext>
            </c:extLst>
          </c:dPt>
          <c:dPt>
            <c:idx val="3"/>
            <c:bubble3D val="0"/>
            <c:spPr>
              <a:solidFill>
                <a:srgbClr val="3DAE2B"/>
              </a:solidFill>
              <a:ln w="19050">
                <a:solidFill>
                  <a:schemeClr val="lt1"/>
                </a:solidFill>
              </a:ln>
              <a:effectLst/>
            </c:spPr>
            <c:extLst>
              <c:ext xmlns:c16="http://schemas.microsoft.com/office/drawing/2014/chart" uri="{C3380CC4-5D6E-409C-BE32-E72D297353CC}">
                <c16:uniqueId val="{00000001-D030-422E-89E0-27373D5FD1DD}"/>
              </c:ext>
            </c:extLst>
          </c:dPt>
          <c:dLbls>
            <c:dLbl>
              <c:idx val="0"/>
              <c:layout>
                <c:manualLayout>
                  <c:x val="2.2640781501007668E-2"/>
                  <c:y val="3.2698129140233699E-2"/>
                </c:manualLayout>
              </c:layout>
              <c:tx>
                <c:rich>
                  <a:bodyPr/>
                  <a:lstStyle/>
                  <a:p>
                    <a:fld id="{2846504B-101B-4396-A20A-55242D96EFFA}" type="CATEGORYNAME">
                      <a:rPr lang="en-US" sz="1330" b="1" i="0" u="none" strike="noStrike" kern="1200" cap="small" spc="0" baseline="0">
                        <a:solidFill>
                          <a:schemeClr val="tx1"/>
                        </a:solidFill>
                        <a:latin typeface="Arial" panose="020B0604020202020204" pitchFamily="34" charset="0"/>
                        <a:ea typeface="+mn-ea"/>
                        <a:cs typeface="Arial" panose="020B0604020202020204" pitchFamily="34" charset="0"/>
                      </a:rPr>
                      <a:pPr/>
                      <a:t>[CATEGORY NAME]</a:t>
                    </a:fld>
                    <a:r>
                      <a:rPr lang="en-US" sz="1330" b="1" i="0" u="none" strike="noStrike" kern="1200" cap="small" spc="0" baseline="0">
                        <a:solidFill>
                          <a:schemeClr val="tx1"/>
                        </a:solidFill>
                        <a:latin typeface="Arial" panose="020B0604020202020204" pitchFamily="34" charset="0"/>
                        <a:ea typeface="+mn-ea"/>
                        <a:cs typeface="Arial" panose="020B0604020202020204" pitchFamily="34" charset="0"/>
                      </a:rPr>
                      <a:t>
</a:t>
                    </a:r>
                    <a:fld id="{F506B60E-4B0C-4D81-9A35-E5A2F57B9827}" type="VALUE">
                      <a:rPr lang="en-US" sz="1330" b="1" i="0" u="none" strike="noStrike" kern="1200" cap="small" spc="0" baseline="0">
                        <a:solidFill>
                          <a:schemeClr val="tx1"/>
                        </a:solidFill>
                        <a:latin typeface="Arial" panose="020B0604020202020204" pitchFamily="34" charset="0"/>
                        <a:ea typeface="+mn-ea"/>
                        <a:cs typeface="Arial" panose="020B0604020202020204" pitchFamily="34" charset="0"/>
                      </a:rPr>
                      <a:pPr/>
                      <a:t>[VALUE]</a:t>
                    </a:fld>
                    <a:r>
                      <a:rPr lang="en-US" baseline="0">
                        <a:solidFill>
                          <a:schemeClr val="tx1"/>
                        </a:solidFill>
                      </a:rPr>
                      <a:t>
</a:t>
                    </a:r>
                    <a:fld id="{FA11997B-BD75-4D3F-A5BB-854C8BEE9678}" type="PERCENTAGE">
                      <a:rPr lang="en-US" sz="1330" b="1" i="0" u="none" strike="noStrike" kern="1200" cap="small" spc="0" baseline="0">
                        <a:solidFill>
                          <a:schemeClr val="tx1"/>
                        </a:solidFill>
                        <a:latin typeface="Arial" panose="020B0604020202020204" pitchFamily="34" charset="0"/>
                        <a:ea typeface="+mn-ea"/>
                        <a:cs typeface="Arial" panose="020B0604020202020204" pitchFamily="34" charset="0"/>
                      </a:rPr>
                      <a:pPr/>
                      <a:t>[PERCENTAGE]</a:t>
                    </a:fld>
                    <a:endParaRPr lang="en-US" baseline="0">
                      <a:solidFill>
                        <a:schemeClr val="tx1"/>
                      </a:solidFill>
                    </a:endParaRPr>
                  </a:p>
                </c:rich>
              </c:tx>
              <c:showLegendKey val="0"/>
              <c:showVal val="1"/>
              <c:showCatName val="1"/>
              <c:showSerName val="0"/>
              <c:showPercent val="1"/>
              <c:showBubbleSize val="0"/>
              <c:separator>
</c:separator>
              <c:extLst>
                <c:ext xmlns:c15="http://schemas.microsoft.com/office/drawing/2012/chart" uri="{CE6537A1-D6FC-4f65-9D91-7224C49458BB}">
                  <c15:layout>
                    <c:manualLayout>
                      <c:w val="0.2113500212150039"/>
                      <c:h val="0.2045167413861011"/>
                    </c:manualLayout>
                  </c15:layout>
                  <c15:dlblFieldTable/>
                  <c15:showDataLabelsRange val="0"/>
                </c:ext>
                <c:ext xmlns:c16="http://schemas.microsoft.com/office/drawing/2014/chart" uri="{C3380CC4-5D6E-409C-BE32-E72D297353CC}">
                  <c16:uniqueId val="{00000001-6E9C-4CC5-885D-A39376514658}"/>
                </c:ext>
              </c:extLst>
            </c:dLbl>
            <c:dLbl>
              <c:idx val="1"/>
              <c:layout>
                <c:manualLayout>
                  <c:x val="0.16388521411416515"/>
                  <c:y val="-3.8715853074861917E-2"/>
                </c:manualLayout>
              </c:layout>
              <c:tx>
                <c:rich>
                  <a:bodyPr/>
                  <a:lstStyle/>
                  <a:p>
                    <a:fld id="{493D2C5F-6DA7-42EB-8D29-BDBCB6548CB6}" type="CATEGORYNAME">
                      <a:rPr lang="en-US" sz="1330" b="1" i="0" u="none" strike="noStrike" kern="1200" cap="small" spc="0" baseline="0">
                        <a:solidFill>
                          <a:schemeClr val="tx1"/>
                        </a:solidFill>
                        <a:latin typeface="Arial" panose="020B0604020202020204" pitchFamily="34" charset="0"/>
                        <a:ea typeface="+mn-ea"/>
                        <a:cs typeface="Arial" panose="020B0604020202020204" pitchFamily="34" charset="0"/>
                      </a:rPr>
                      <a:pPr/>
                      <a:t>[CATEGORY NAME]</a:t>
                    </a:fld>
                    <a:r>
                      <a:rPr lang="en-US" sz="1330" b="1" i="0" u="none" strike="noStrike" kern="1200" cap="small" spc="0" baseline="0">
                        <a:solidFill>
                          <a:schemeClr val="tx1"/>
                        </a:solidFill>
                        <a:latin typeface="Arial" panose="020B0604020202020204" pitchFamily="34" charset="0"/>
                        <a:ea typeface="+mn-ea"/>
                        <a:cs typeface="Arial" panose="020B0604020202020204" pitchFamily="34" charset="0"/>
                      </a:rPr>
                      <a:t>
</a:t>
                    </a:r>
                    <a:fld id="{32686CDA-0B74-4A60-ABB3-E8EEBA90ACCE}" type="VALUE">
                      <a:rPr lang="en-US" sz="1330" b="1" i="0" u="none" strike="noStrike" kern="1200" cap="small" spc="0" baseline="0">
                        <a:solidFill>
                          <a:schemeClr val="tx1"/>
                        </a:solidFill>
                        <a:latin typeface="Arial" panose="020B0604020202020204" pitchFamily="34" charset="0"/>
                        <a:ea typeface="+mn-ea"/>
                        <a:cs typeface="Arial" panose="020B0604020202020204" pitchFamily="34" charset="0"/>
                      </a:rPr>
                      <a:pPr/>
                      <a:t>[VALUE]</a:t>
                    </a:fld>
                    <a:r>
                      <a:rPr lang="en-US" sz="1330" b="1" i="0" u="none" strike="noStrike" kern="1200" cap="small" spc="0" baseline="0">
                        <a:solidFill>
                          <a:schemeClr val="tx1"/>
                        </a:solidFill>
                        <a:latin typeface="Arial" panose="020B0604020202020204" pitchFamily="34" charset="0"/>
                        <a:ea typeface="+mn-ea"/>
                        <a:cs typeface="Arial" panose="020B0604020202020204" pitchFamily="34" charset="0"/>
                      </a:rPr>
                      <a:t>
</a:t>
                    </a:r>
                    <a:fld id="{0C6A2AC3-C926-494F-9CC6-F6BC29D89BED}" type="PERCENTAGE">
                      <a:rPr lang="en-US" sz="1330" b="1" i="0" u="none" strike="noStrike" kern="1200" cap="small" spc="0" baseline="0">
                        <a:solidFill>
                          <a:schemeClr val="tx1"/>
                        </a:solidFill>
                        <a:latin typeface="Arial" panose="020B0604020202020204" pitchFamily="34" charset="0"/>
                        <a:ea typeface="+mn-ea"/>
                        <a:cs typeface="Arial" panose="020B0604020202020204" pitchFamily="34" charset="0"/>
                      </a:rPr>
                      <a:pPr/>
                      <a:t>[PERCENTAGE]</a:t>
                    </a:fld>
                    <a:endParaRPr lang="en-US" sz="1330" b="1" i="0" u="none" strike="noStrike" kern="1200" cap="small" spc="0" baseline="0">
                      <a:solidFill>
                        <a:schemeClr val="tx1"/>
                      </a:solidFill>
                      <a:latin typeface="Arial" panose="020B0604020202020204" pitchFamily="34" charset="0"/>
                      <a:ea typeface="+mn-ea"/>
                      <a:cs typeface="Arial" panose="020B0604020202020204" pitchFamily="34" charset="0"/>
                    </a:endParaRPr>
                  </a:p>
                </c:rich>
              </c:tx>
              <c:showLegendKey val="0"/>
              <c:showVal val="1"/>
              <c:showCatName val="1"/>
              <c:showSerName val="0"/>
              <c:showPercent val="1"/>
              <c:showBubbleSize val="0"/>
              <c:separator>
</c:separator>
              <c:extLst>
                <c:ext xmlns:c15="http://schemas.microsoft.com/office/drawing/2012/chart" uri="{CE6537A1-D6FC-4f65-9D91-7224C49458BB}">
                  <c15:layout>
                    <c:manualLayout>
                      <c:w val="0.20151372020384925"/>
                      <c:h val="0.19857157123048885"/>
                    </c:manualLayout>
                  </c15:layout>
                  <c15:dlblFieldTable/>
                  <c15:showDataLabelsRange val="0"/>
                </c:ext>
                <c:ext xmlns:c16="http://schemas.microsoft.com/office/drawing/2014/chart" uri="{C3380CC4-5D6E-409C-BE32-E72D297353CC}">
                  <c16:uniqueId val="{00000003-6E9C-4CC5-885D-A39376514658}"/>
                </c:ext>
              </c:extLst>
            </c:dLbl>
            <c:dLbl>
              <c:idx val="2"/>
              <c:layout>
                <c:manualLayout>
                  <c:x val="-1.6296947700486134E-2"/>
                  <c:y val="3.5496835664921914E-3"/>
                </c:manualLayout>
              </c:layout>
              <c:tx>
                <c:rich>
                  <a:bodyPr rot="0" spcFirstLastPara="1" vertOverflow="clip" horzOverflow="clip" vert="horz" wrap="square" lIns="36576" tIns="18288" rIns="36576" bIns="18288" anchor="ctr" anchorCtr="0">
                    <a:spAutoFit/>
                  </a:bodyPr>
                  <a:lstStyle/>
                  <a:p>
                    <a:pPr algn="ctr" rtl="0">
                      <a:defRPr lang="en-US" sz="1330" b="1" i="0" u="none" strike="noStrike" kern="1200" cap="small" spc="0" baseline="0">
                        <a:solidFill>
                          <a:schemeClr val="tx1"/>
                        </a:solidFill>
                        <a:latin typeface="Arial" panose="020B0604020202020204" pitchFamily="34" charset="0"/>
                        <a:ea typeface="+mn-ea"/>
                        <a:cs typeface="Arial" panose="020B0604020202020204" pitchFamily="34" charset="0"/>
                      </a:defRPr>
                    </a:pPr>
                    <a:fld id="{B85E6B0A-F2E5-4926-9F4E-5A4ADFAB2963}" type="CATEGORYNAME">
                      <a:rPr lang="en-US" sz="1330" b="1" i="0" u="none" strike="noStrike" kern="1200" cap="small" spc="0" baseline="0">
                        <a:solidFill>
                          <a:schemeClr val="tx1"/>
                        </a:solidFill>
                        <a:latin typeface="Arial" panose="020B0604020202020204" pitchFamily="34" charset="0"/>
                        <a:ea typeface="+mn-ea"/>
                        <a:cs typeface="Arial" panose="020B0604020202020204" pitchFamily="34" charset="0"/>
                      </a:rPr>
                      <a:pPr algn="ctr" rtl="0">
                        <a:defRPr lang="en-US" sz="1330" b="1" cap="small" spc="0">
                          <a:solidFill>
                            <a:schemeClr val="tx1"/>
                          </a:solidFill>
                          <a:latin typeface="Arial" panose="020B0604020202020204" pitchFamily="34" charset="0"/>
                          <a:cs typeface="Arial" panose="020B0604020202020204" pitchFamily="34" charset="0"/>
                        </a:defRPr>
                      </a:pPr>
                      <a:t>[CATEGORY NAME]</a:t>
                    </a:fld>
                    <a:r>
                      <a:rPr lang="en-US" sz="1330" b="1" i="0" u="none" strike="noStrike" kern="1200" cap="small" spc="0" baseline="0">
                        <a:solidFill>
                          <a:schemeClr val="tx1"/>
                        </a:solidFill>
                        <a:latin typeface="Arial" panose="020B0604020202020204" pitchFamily="34" charset="0"/>
                        <a:ea typeface="+mn-ea"/>
                        <a:cs typeface="Arial" panose="020B0604020202020204" pitchFamily="34" charset="0"/>
                      </a:rPr>
                      <a:t>
</a:t>
                    </a:r>
                    <a:fld id="{085C04B8-3489-4EAD-9967-F2AB51BB5CAE}" type="VALUE">
                      <a:rPr lang="en-US" sz="1330" b="1" i="0" u="none" strike="noStrike" kern="1200" cap="small" spc="0" baseline="0">
                        <a:solidFill>
                          <a:schemeClr val="tx1"/>
                        </a:solidFill>
                        <a:latin typeface="Arial" panose="020B0604020202020204" pitchFamily="34" charset="0"/>
                        <a:ea typeface="+mn-ea"/>
                        <a:cs typeface="Arial" panose="020B0604020202020204" pitchFamily="34" charset="0"/>
                      </a:rPr>
                      <a:pPr algn="ctr" rtl="0">
                        <a:defRPr lang="en-US" sz="1330" b="1" cap="small" spc="0">
                          <a:solidFill>
                            <a:schemeClr val="tx1"/>
                          </a:solidFill>
                          <a:latin typeface="Arial" panose="020B0604020202020204" pitchFamily="34" charset="0"/>
                          <a:cs typeface="Arial" panose="020B0604020202020204" pitchFamily="34" charset="0"/>
                        </a:defRPr>
                      </a:pPr>
                      <a:t>[VALUE]</a:t>
                    </a:fld>
                    <a:r>
                      <a:rPr lang="en-US" sz="1330" b="1" i="0" u="none" strike="noStrike" kern="1200" cap="small" spc="0" baseline="0">
                        <a:solidFill>
                          <a:schemeClr val="tx1"/>
                        </a:solidFill>
                        <a:latin typeface="Arial" panose="020B0604020202020204" pitchFamily="34" charset="0"/>
                        <a:ea typeface="+mn-ea"/>
                        <a:cs typeface="Arial" panose="020B0604020202020204" pitchFamily="34" charset="0"/>
                      </a:rPr>
                      <a:t>
</a:t>
                    </a:r>
                    <a:fld id="{5BAD129A-ED70-4CB1-8655-EF6CCB52929D}" type="PERCENTAGE">
                      <a:rPr lang="en-US" sz="1330" b="1" i="0" u="none" strike="noStrike" kern="1200" cap="small" spc="0" baseline="0">
                        <a:solidFill>
                          <a:schemeClr val="tx1"/>
                        </a:solidFill>
                        <a:latin typeface="Arial" panose="020B0604020202020204" pitchFamily="34" charset="0"/>
                        <a:ea typeface="+mn-ea"/>
                        <a:cs typeface="Arial" panose="020B0604020202020204" pitchFamily="34" charset="0"/>
                      </a:rPr>
                      <a:pPr algn="ctr" rtl="0">
                        <a:defRPr lang="en-US" sz="1330" b="1" cap="small" spc="0">
                          <a:solidFill>
                            <a:schemeClr val="tx1"/>
                          </a:solidFill>
                          <a:latin typeface="Arial" panose="020B0604020202020204" pitchFamily="34" charset="0"/>
                          <a:cs typeface="Arial" panose="020B0604020202020204" pitchFamily="34" charset="0"/>
                        </a:defRPr>
                      </a:pPr>
                      <a:t>[PERCENTAGE]</a:t>
                    </a:fld>
                    <a:endParaRPr lang="en-US" sz="1330" b="1" i="0" u="none" strike="noStrike" kern="1200" cap="small" spc="0" baseline="0">
                      <a:solidFill>
                        <a:schemeClr val="tx1"/>
                      </a:solidFill>
                      <a:latin typeface="Arial" panose="020B0604020202020204" pitchFamily="34" charset="0"/>
                      <a:ea typeface="+mn-ea"/>
                      <a:cs typeface="Arial" panose="020B0604020202020204" pitchFamily="34" charset="0"/>
                    </a:endParaRPr>
                  </a:p>
                </c:rich>
              </c:tx>
              <c:spPr>
                <a:solidFill>
                  <a:schemeClr val="lt1"/>
                </a:solidFill>
                <a:ln>
                  <a:solidFill>
                    <a:sysClr val="windowText" lastClr="000000"/>
                  </a:solidFill>
                </a:ln>
                <a:effectLst/>
              </c:spPr>
              <c:txPr>
                <a:bodyPr rot="0" spcFirstLastPara="1" vertOverflow="clip" horzOverflow="clip" vert="horz" wrap="square" lIns="36576" tIns="18288" rIns="36576" bIns="18288" anchor="ctr" anchorCtr="0">
                  <a:spAutoFit/>
                </a:bodyPr>
                <a:lstStyle/>
                <a:p>
                  <a:pPr algn="ctr" rtl="0">
                    <a:defRPr lang="en-US" sz="1330" b="1" i="0" u="none" strike="noStrike" kern="1200" cap="small" spc="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5428583662341361"/>
                      <c:h val="0.17190446217170882"/>
                    </c:manualLayout>
                  </c15:layout>
                  <c15:dlblFieldTable/>
                  <c15:showDataLabelsRange val="0"/>
                </c:ext>
                <c:ext xmlns:c16="http://schemas.microsoft.com/office/drawing/2014/chart" uri="{C3380CC4-5D6E-409C-BE32-E72D297353CC}">
                  <c16:uniqueId val="{00000004-E7EA-43A5-9C85-A11575A235FD}"/>
                </c:ext>
              </c:extLst>
            </c:dLbl>
            <c:dLbl>
              <c:idx val="3"/>
              <c:layout>
                <c:manualLayout>
                  <c:x val="2.1356004249362223E-2"/>
                  <c:y val="-6.1675382814429122E-2"/>
                </c:manualLayout>
              </c:layout>
              <c:spPr>
                <a:solidFill>
                  <a:schemeClr val="lt1"/>
                </a:solidFill>
                <a:ln>
                  <a:solidFill>
                    <a:sysClr val="windowText" lastClr="000000"/>
                  </a:solidFill>
                </a:ln>
                <a:effectLst/>
              </c:spPr>
              <c:txPr>
                <a:bodyPr rot="0" spcFirstLastPara="1" vertOverflow="clip" horzOverflow="clip" vert="horz" wrap="square" lIns="36576" tIns="18288" rIns="36576" bIns="18288" anchor="ctr" anchorCtr="0">
                  <a:spAutoFit/>
                </a:bodyPr>
                <a:lstStyle/>
                <a:p>
                  <a:pPr algn="ctr" rtl="0">
                    <a:defRPr lang="en-US" sz="1330" b="1" i="0" u="none" strike="noStrike" kern="1200" cap="small" spc="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D030-422E-89E0-27373D5FD1DD}"/>
                </c:ext>
              </c:extLst>
            </c:dLbl>
            <c:spPr>
              <a:solidFill>
                <a:schemeClr val="lt1"/>
              </a:solidFill>
              <a:ln>
                <a:solidFill>
                  <a:sysClr val="windowText" lastClr="00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IT!$A$1:$A$4</c:f>
              <c:strCache>
                <c:ptCount val="4"/>
                <c:pt idx="0">
                  <c:v>Staffing Cost</c:v>
                </c:pt>
                <c:pt idx="1">
                  <c:v>Facility Leases</c:v>
                </c:pt>
                <c:pt idx="2">
                  <c:v>Equipment Leases</c:v>
                </c:pt>
                <c:pt idx="3">
                  <c:v>Operations &amp; Maintenance</c:v>
                </c:pt>
              </c:strCache>
            </c:strRef>
          </c:cat>
          <c:val>
            <c:numRef>
              <c:f>IT!$B$1:$B$4</c:f>
              <c:numCache>
                <c:formatCode>_(* #,##0_);_(* \(#,##0\);_(* "-"??_);_(@_)</c:formatCode>
                <c:ptCount val="4"/>
                <c:pt idx="0">
                  <c:v>978000</c:v>
                </c:pt>
                <c:pt idx="1">
                  <c:v>1470000</c:v>
                </c:pt>
                <c:pt idx="2">
                  <c:v>90000</c:v>
                </c:pt>
                <c:pt idx="3">
                  <c:v>1165000</c:v>
                </c:pt>
              </c:numCache>
            </c:numRef>
          </c:val>
          <c:extLst>
            <c:ext xmlns:c16="http://schemas.microsoft.com/office/drawing/2014/chart" uri="{C3380CC4-5D6E-409C-BE32-E72D297353CC}">
              <c16:uniqueId val="{00000004-6E9C-4CC5-885D-A39376514658}"/>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433014805140555"/>
          <c:y val="7.2763754285712023E-2"/>
          <c:w val="0.45496021377527429"/>
          <c:h val="0.88479184192464577"/>
        </c:manualLayout>
      </c:layout>
      <c:pieChart>
        <c:varyColors val="1"/>
        <c:ser>
          <c:idx val="0"/>
          <c:order val="0"/>
          <c:spPr>
            <a:ln>
              <a:solidFill>
                <a:schemeClr val="bg1"/>
              </a:solidFill>
            </a:ln>
          </c:spPr>
          <c:dPt>
            <c:idx val="0"/>
            <c:bubble3D val="0"/>
            <c:spPr>
              <a:solidFill>
                <a:schemeClr val="accent1"/>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301-43A9-BFDF-4EF5C598BCA5}"/>
              </c:ext>
            </c:extLst>
          </c:dPt>
          <c:dPt>
            <c:idx val="1"/>
            <c:bubble3D val="0"/>
            <c:spPr>
              <a:solidFill>
                <a:schemeClr val="accent2"/>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301-43A9-BFDF-4EF5C598BCA5}"/>
              </c:ext>
            </c:extLst>
          </c:dPt>
          <c:dPt>
            <c:idx val="2"/>
            <c:bubble3D val="0"/>
            <c:spPr>
              <a:solidFill>
                <a:schemeClr val="accent3"/>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9301-43A9-BFDF-4EF5C598BCA5}"/>
              </c:ext>
            </c:extLst>
          </c:dPt>
          <c:dPt>
            <c:idx val="3"/>
            <c:bubble3D val="0"/>
            <c:spPr>
              <a:solidFill>
                <a:schemeClr val="accent4"/>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9301-43A9-BFDF-4EF5C598BCA5}"/>
              </c:ext>
            </c:extLst>
          </c:dPt>
          <c:dPt>
            <c:idx val="4"/>
            <c:bubble3D val="0"/>
            <c:spPr>
              <a:solidFill>
                <a:schemeClr val="accent5"/>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E286-4FA7-8F88-6B20B0516AA5}"/>
              </c:ext>
            </c:extLst>
          </c:dPt>
          <c:dPt>
            <c:idx val="5"/>
            <c:bubble3D val="0"/>
            <c:spPr>
              <a:solidFill>
                <a:schemeClr val="accent6"/>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A-E286-4FA7-8F88-6B20B0516AA5}"/>
              </c:ext>
            </c:extLst>
          </c:dPt>
          <c:dLbls>
            <c:dLbl>
              <c:idx val="0"/>
              <c:layout>
                <c:manualLayout>
                  <c:x val="-0.16880203421891368"/>
                  <c:y val="-0.1729234592942494"/>
                </c:manualLayout>
              </c:layout>
              <c:spPr>
                <a:solidFill>
                  <a:schemeClr val="lt1"/>
                </a:solidFill>
                <a:ln>
                  <a:solidFill>
                    <a:schemeClr val="tx1"/>
                  </a:solidFill>
                </a:ln>
                <a:effectLst/>
              </c:spPr>
              <c:txPr>
                <a:bodyPr rot="0" spcFirstLastPara="1" vertOverflow="clip" horzOverflow="clip" vert="horz" wrap="square" lIns="38100" tIns="19050" rIns="38100" bIns="19050" anchor="ctr" anchorCtr="0">
                  <a:spAutoFit/>
                </a:bodyPr>
                <a:lstStyle/>
                <a:p>
                  <a:pPr algn="ctr" rtl="0">
                    <a:defRPr lang="en-US" sz="1330"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9301-43A9-BFDF-4EF5C598BCA5}"/>
                </c:ext>
              </c:extLst>
            </c:dLbl>
            <c:dLbl>
              <c:idx val="1"/>
              <c:layout>
                <c:manualLayout>
                  <c:x val="-1.2049892888508509E-2"/>
                  <c:y val="-1.7707176945010818E-2"/>
                </c:manualLayout>
              </c:layout>
              <c:tx>
                <c:rich>
                  <a:bodyPr rot="0" spcFirstLastPara="1" vertOverflow="clip" horzOverflow="clip" vert="horz" wrap="square" lIns="38100" tIns="19050" rIns="38100" bIns="19050" anchor="ctr" anchorCtr="0">
                    <a:spAutoFit/>
                  </a:bodyPr>
                  <a:lstStyle/>
                  <a:p>
                    <a:pPr algn="ctr" rtl="0">
                      <a:defRPr lang="en-US" sz="1330" b="1" i="0" u="none" strike="noStrike" kern="1200" baseline="0">
                        <a:solidFill>
                          <a:schemeClr val="tx1"/>
                        </a:solidFill>
                        <a:latin typeface="+mn-lt"/>
                        <a:ea typeface="+mn-ea"/>
                        <a:cs typeface="+mn-cs"/>
                      </a:defRPr>
                    </a:pPr>
                    <a:r>
                      <a:rPr lang="en-US" dirty="0"/>
                      <a:t>Project</a:t>
                    </a:r>
                    <a:r>
                      <a:rPr lang="en-US" baseline="0" dirty="0"/>
                      <a:t> </a:t>
                    </a:r>
                    <a:r>
                      <a:rPr lang="en-US" dirty="0"/>
                      <a:t>FORTE</a:t>
                    </a:r>
                    <a:r>
                      <a:rPr lang="en-US" baseline="0" dirty="0"/>
                      <a:t>
</a:t>
                    </a:r>
                    <a:fld id="{E82C3E8F-45B4-4028-A804-BF17585FD385}" type="VALUE">
                      <a:rPr lang="en-US" baseline="0" dirty="0"/>
                      <a:pPr algn="ctr" rtl="0">
                        <a:defRPr lang="en-US">
                          <a:solidFill>
                            <a:schemeClr val="tx1"/>
                          </a:solidFill>
                        </a:defRPr>
                      </a:pPr>
                      <a:t>[VALUE]</a:t>
                    </a:fld>
                    <a:r>
                      <a:rPr lang="en-US" baseline="0" dirty="0"/>
                      <a:t>
</a:t>
                    </a:r>
                    <a:fld id="{13EBAE2A-0C90-4C4A-BA74-B9F31B773725}" type="PERCENTAGE">
                      <a:rPr lang="en-US" baseline="0" dirty="0"/>
                      <a:pPr algn="ctr" rtl="0">
                        <a:defRPr lang="en-US">
                          <a:solidFill>
                            <a:schemeClr val="tx1"/>
                          </a:solidFill>
                        </a:defRPr>
                      </a:pPr>
                      <a:t>[PERCENTAGE]</a:t>
                    </a:fld>
                    <a:endParaRPr lang="en-US" baseline="0" dirty="0"/>
                  </a:p>
                </c:rich>
              </c:tx>
              <c:spPr>
                <a:solidFill>
                  <a:schemeClr val="lt1"/>
                </a:solidFill>
                <a:ln>
                  <a:solidFill>
                    <a:schemeClr val="tx1"/>
                  </a:solidFill>
                </a:ln>
                <a:effectLst/>
              </c:spPr>
              <c:txPr>
                <a:bodyPr rot="0" spcFirstLastPara="1" vertOverflow="clip" horzOverflow="clip" vert="horz" wrap="square" lIns="38100" tIns="19050" rIns="38100" bIns="19050" anchor="ctr" anchorCtr="0">
                  <a:spAutoFit/>
                </a:bodyPr>
                <a:lstStyle/>
                <a:p>
                  <a:pPr algn="ctr" rtl="0">
                    <a:defRPr lang="en-US" sz="1330"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03-9301-43A9-BFDF-4EF5C598BCA5}"/>
                </c:ext>
              </c:extLst>
            </c:dLbl>
            <c:dLbl>
              <c:idx val="2"/>
              <c:layout>
                <c:manualLayout>
                  <c:x val="-3.0421542381492798E-3"/>
                  <c:y val="-2.1509935963205516E-2"/>
                </c:manualLayout>
              </c:layout>
              <c:spPr>
                <a:solidFill>
                  <a:schemeClr val="lt1"/>
                </a:solidFill>
                <a:ln>
                  <a:solidFill>
                    <a:schemeClr val="tx1"/>
                  </a:solidFill>
                </a:ln>
                <a:effectLst/>
              </c:spPr>
              <c:txPr>
                <a:bodyPr rot="0" spcFirstLastPara="1" vertOverflow="clip" horzOverflow="clip" vert="horz" wrap="square" lIns="38100" tIns="19050" rIns="38100" bIns="19050" anchor="ctr" anchorCtr="0">
                  <a:spAutoFit/>
                </a:bodyPr>
                <a:lstStyle/>
                <a:p>
                  <a:pPr algn="ctr" rtl="0">
                    <a:defRPr lang="en-US" sz="1330"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5-9301-43A9-BFDF-4EF5C598BCA5}"/>
                </c:ext>
              </c:extLst>
            </c:dLbl>
            <c:dLbl>
              <c:idx val="3"/>
              <c:layout>
                <c:manualLayout>
                  <c:x val="1.6499446953728302E-2"/>
                  <c:y val="0"/>
                </c:manualLayout>
              </c:layout>
              <c:tx>
                <c:rich>
                  <a:bodyPr rot="0" spcFirstLastPara="1" vertOverflow="clip" horzOverflow="clip" vert="horz" wrap="square" lIns="38100" tIns="19050" rIns="38100" bIns="19050" anchor="ctr" anchorCtr="1">
                    <a:spAutoFit/>
                  </a:bodyPr>
                  <a:lstStyle/>
                  <a:p>
                    <a:pPr>
                      <a:defRPr sz="1330" b="1" i="0" u="none" strike="noStrike" kern="1200" baseline="0">
                        <a:solidFill>
                          <a:schemeClr val="accent1"/>
                        </a:solidFill>
                        <a:latin typeface="+mn-lt"/>
                        <a:ea typeface="+mn-ea"/>
                        <a:cs typeface="+mn-cs"/>
                      </a:defRPr>
                    </a:pPr>
                    <a:fld id="{CCA78DE3-DA3F-4966-A498-DC74C00B0713}" type="CATEGORYNAME">
                      <a:rPr lang="en-US">
                        <a:solidFill>
                          <a:schemeClr val="tx1"/>
                        </a:solidFill>
                      </a:rPr>
                      <a:pPr>
                        <a:defRPr>
                          <a:solidFill>
                            <a:schemeClr val="accent1"/>
                          </a:solidFill>
                        </a:defRPr>
                      </a:pPr>
                      <a:t>[CATEGORY NAME]</a:t>
                    </a:fld>
                    <a:r>
                      <a:rPr lang="en-US" baseline="0">
                        <a:solidFill>
                          <a:schemeClr val="tx1"/>
                        </a:solidFill>
                      </a:rPr>
                      <a:t>
</a:t>
                    </a:r>
                    <a:fld id="{844238B5-5F80-4CD7-9923-30F7D737DFDE}" type="VALUE">
                      <a:rPr lang="en-US" baseline="0">
                        <a:solidFill>
                          <a:schemeClr val="tx1"/>
                        </a:solidFill>
                      </a:rPr>
                      <a:pPr>
                        <a:defRPr>
                          <a:solidFill>
                            <a:schemeClr val="accent1"/>
                          </a:solidFill>
                        </a:defRPr>
                      </a:pPr>
                      <a:t>[VALUE]</a:t>
                    </a:fld>
                    <a:r>
                      <a:rPr lang="en-US" baseline="0">
                        <a:solidFill>
                          <a:schemeClr val="tx1"/>
                        </a:solidFill>
                      </a:rPr>
                      <a:t>
</a:t>
                    </a:r>
                    <a:fld id="{74257265-0302-4010-849F-E29EA5C6F1F5}" type="PERCENTAGE">
                      <a:rPr lang="en-US" baseline="0">
                        <a:solidFill>
                          <a:schemeClr val="tx1"/>
                        </a:solidFill>
                      </a:rPr>
                      <a:pPr>
                        <a:defRPr>
                          <a:solidFill>
                            <a:schemeClr val="accent1"/>
                          </a:solidFill>
                        </a:defRPr>
                      </a:pPr>
                      <a:t>[PERCENTAGE]</a:t>
                    </a:fld>
                    <a:endParaRPr lang="en-US" baseline="0">
                      <a:solidFill>
                        <a:schemeClr val="tx1"/>
                      </a:solidFill>
                    </a:endParaRPr>
                  </a:p>
                </c:rich>
              </c:tx>
              <c:spPr>
                <a:solidFill>
                  <a:prstClr val="white"/>
                </a:solidFill>
                <a:ln>
                  <a:solidFill>
                    <a:schemeClr val="tx1"/>
                  </a:solid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07-9301-43A9-BFDF-4EF5C598BCA5}"/>
                </c:ext>
              </c:extLst>
            </c:dLbl>
            <c:dLbl>
              <c:idx val="4"/>
              <c:spPr>
                <a:solidFill>
                  <a:prstClr val="white"/>
                </a:solidFill>
                <a:ln>
                  <a:solidFill>
                    <a:schemeClr val="tx1"/>
                  </a:solidFill>
                </a:ln>
                <a:effectLst/>
              </c:spPr>
              <c:txPr>
                <a:bodyPr rot="0" spcFirstLastPara="1" vertOverflow="clip" horzOverflow="clip" vert="horz" wrap="square" lIns="38100" tIns="19050" rIns="38100" bIns="19050" anchor="ctr" anchorCtr="0">
                  <a:spAutoFit/>
                </a:bodyPr>
                <a:lstStyle/>
                <a:p>
                  <a:pPr algn="ctr" rtl="0">
                    <a:defRPr lang="en-US" sz="1330" b="1" i="0" u="none" strike="noStrike" kern="1200" baseline="0">
                      <a:solidFill>
                        <a:schemeClr val="tx1"/>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B-E286-4FA7-8F88-6B20B0516AA5}"/>
                </c:ext>
              </c:extLst>
            </c:dLbl>
            <c:dLbl>
              <c:idx val="5"/>
              <c:layout>
                <c:manualLayout>
                  <c:x val="8.5035611223061636E-2"/>
                  <c:y val="1.0828411245250864E-2"/>
                </c:manualLayout>
              </c:layout>
              <c:spPr>
                <a:solidFill>
                  <a:prstClr val="white"/>
                </a:solidFill>
                <a:ln>
                  <a:solidFill>
                    <a:schemeClr val="tx1"/>
                  </a:solidFill>
                </a:ln>
                <a:effectLst/>
              </c:spPr>
              <c:txPr>
                <a:bodyPr rot="0" spcFirstLastPara="1" vertOverflow="clip" horzOverflow="clip" vert="horz" wrap="square" lIns="38100" tIns="19050" rIns="38100" bIns="19050" anchor="ctr" anchorCtr="0">
                  <a:noAutofit/>
                </a:bodyPr>
                <a:lstStyle/>
                <a:p>
                  <a:pPr algn="ctr" rtl="0">
                    <a:defRPr lang="en-US" sz="1330"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1140934258448297"/>
                      <c:h val="0.13163836765953352"/>
                    </c:manualLayout>
                  </c15:layout>
                </c:ext>
                <c:ext xmlns:c16="http://schemas.microsoft.com/office/drawing/2014/chart" uri="{C3380CC4-5D6E-409C-BE32-E72D297353CC}">
                  <c16:uniqueId val="{0000000A-E286-4FA7-8F88-6B20B0516AA5}"/>
                </c:ext>
              </c:extLst>
            </c:dLbl>
            <c:spPr>
              <a:solidFill>
                <a:prstClr val="white"/>
              </a:solidFill>
              <a:ln>
                <a:solidFill>
                  <a:schemeClr val="tx1"/>
                </a:solid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Revenue!$A$1:$A$6</c:f>
              <c:strCache>
                <c:ptCount val="6"/>
                <c:pt idx="0">
                  <c:v>DEO Allocations</c:v>
                </c:pt>
                <c:pt idx="1">
                  <c:v>Project Opioid</c:v>
                </c:pt>
                <c:pt idx="2">
                  <c:v>NEG COVID</c:v>
                </c:pt>
                <c:pt idx="3">
                  <c:v>At Risk Floridians</c:v>
                </c:pt>
                <c:pt idx="4">
                  <c:v>Level Up Orange</c:v>
                </c:pt>
                <c:pt idx="5">
                  <c:v>Osceola CARES</c:v>
                </c:pt>
              </c:strCache>
            </c:strRef>
          </c:cat>
          <c:val>
            <c:numRef>
              <c:f>Revenue!$B$1:$B$6</c:f>
              <c:numCache>
                <c:formatCode>_("$"* #,##0_);_("$"* \(#,##0\);_("$"* "-"??_);_(@_)</c:formatCode>
                <c:ptCount val="6"/>
                <c:pt idx="0">
                  <c:v>28093914</c:v>
                </c:pt>
                <c:pt idx="1">
                  <c:v>1078359</c:v>
                </c:pt>
                <c:pt idx="2">
                  <c:v>4777727</c:v>
                </c:pt>
                <c:pt idx="3">
                  <c:v>2000000</c:v>
                </c:pt>
                <c:pt idx="4">
                  <c:v>7350000</c:v>
                </c:pt>
                <c:pt idx="5">
                  <c:v>700000</c:v>
                </c:pt>
              </c:numCache>
            </c:numRef>
          </c:val>
          <c:extLst>
            <c:ext xmlns:c16="http://schemas.microsoft.com/office/drawing/2014/chart" uri="{C3380CC4-5D6E-409C-BE32-E72D297353CC}">
              <c16:uniqueId val="{00000010-9301-43A9-BFDF-4EF5C598BCA5}"/>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504463266332411"/>
          <c:y val="0.13894299540276564"/>
          <c:w val="0.83242634234615309"/>
          <c:h val="0.7248365150810967"/>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DFE-4A3C-B6CF-4BAB1157DEDF}"/>
              </c:ext>
            </c:extLst>
          </c:dPt>
          <c:dPt>
            <c:idx val="1"/>
            <c:bubble3D val="0"/>
            <c:spPr>
              <a:solidFill>
                <a:srgbClr val="FAA63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DFE-4A3C-B6CF-4BAB1157DEDF}"/>
              </c:ext>
            </c:extLst>
          </c:dPt>
          <c:dPt>
            <c:idx val="2"/>
            <c:bubble3D val="0"/>
            <c:spPr>
              <a:solidFill>
                <a:srgbClr val="5B9BD5">
                  <a:lumMod val="7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DFE-4A3C-B6CF-4BAB1157DEDF}"/>
              </c:ext>
            </c:extLst>
          </c:dPt>
          <c:dPt>
            <c:idx val="3"/>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ADFE-4A3C-B6CF-4BAB1157DEDF}"/>
              </c:ext>
            </c:extLst>
          </c:dPt>
          <c:dPt>
            <c:idx val="4"/>
            <c:bubble3D val="0"/>
            <c:spPr>
              <a:solidFill>
                <a:srgbClr val="A0CF67"/>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16FD-4DA8-84AC-4C2B762D694C}"/>
              </c:ext>
            </c:extLst>
          </c:dPt>
          <c:dLbls>
            <c:dLbl>
              <c:idx val="0"/>
              <c:layout>
                <c:manualLayout>
                  <c:x val="6.6639219449273659E-2"/>
                  <c:y val="7.9124654008447329E-3"/>
                </c:manualLayout>
              </c:layout>
              <c:tx>
                <c:rich>
                  <a:bodyPr rot="0" spcFirstLastPara="1" vertOverflow="clip" horzOverflow="clip" vert="horz" wrap="square" lIns="38100" tIns="19050" rIns="38100" bIns="19050" anchor="ctr" anchorCtr="1">
                    <a:noAutofit/>
                  </a:bodyPr>
                  <a:lstStyle/>
                  <a:p>
                    <a:pPr>
                      <a:defRPr sz="1000" b="1" i="0" u="none" strike="noStrike" kern="1200" baseline="0">
                        <a:solidFill>
                          <a:schemeClr val="tx1"/>
                        </a:solidFill>
                        <a:latin typeface="+mn-lt"/>
                        <a:ea typeface="+mn-ea"/>
                        <a:cs typeface="+mn-cs"/>
                      </a:defRPr>
                    </a:pPr>
                    <a:r>
                      <a:rPr lang="en-US">
                        <a:solidFill>
                          <a:schemeClr val="tx1"/>
                        </a:solidFill>
                      </a:rPr>
                      <a:t>Ticket to Work Staff</a:t>
                    </a:r>
                  </a:p>
                  <a:p>
                    <a:pPr>
                      <a:defRPr>
                        <a:solidFill>
                          <a:schemeClr val="tx1"/>
                        </a:solidFill>
                      </a:defRPr>
                    </a:pPr>
                    <a:r>
                      <a:rPr lang="en-US">
                        <a:solidFill>
                          <a:schemeClr val="tx1"/>
                        </a:solidFill>
                      </a:rPr>
                      <a:t>1</a:t>
                    </a:r>
                  </a:p>
                </c:rich>
              </c:tx>
              <c:spPr>
                <a:solidFill>
                  <a:schemeClr val="lt1"/>
                </a:solidFill>
                <a:ln>
                  <a:solidFill>
                    <a:sysClr val="windowText" lastClr="000000"/>
                  </a:solidFill>
                </a:ln>
                <a:effectLst/>
              </c:spPr>
              <c:txPr>
                <a:bodyPr rot="0" spcFirstLastPara="1" vertOverflow="clip" horzOverflow="clip" vert="horz" wrap="square" lIns="38100" tIns="19050" rIns="38100" bIns="19050" anchor="ctr" anchorCtr="1">
                  <a:no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141851496004227"/>
                      <c:h val="0.11930306658177525"/>
                    </c:manualLayout>
                  </c15:layout>
                  <c15:showDataLabelsRange val="0"/>
                </c:ext>
                <c:ext xmlns:c16="http://schemas.microsoft.com/office/drawing/2014/chart" uri="{C3380CC4-5D6E-409C-BE32-E72D297353CC}">
                  <c16:uniqueId val="{00000001-ADFE-4A3C-B6CF-4BAB1157DEDF}"/>
                </c:ext>
              </c:extLst>
            </c:dLbl>
            <c:dLbl>
              <c:idx val="1"/>
              <c:layout>
                <c:manualLayout>
                  <c:x val="3.0542338182693016E-2"/>
                  <c:y val="-0.1045277964216267"/>
                </c:manualLayout>
              </c:layout>
              <c:tx>
                <c:rich>
                  <a:bodyPr rot="0" spcFirstLastPara="1" vertOverflow="clip" horzOverflow="clip" vert="horz" wrap="square" lIns="38100" tIns="19050" rIns="38100" bIns="19050" anchor="ctr" anchorCtr="1">
                    <a:noAutofit/>
                  </a:bodyPr>
                  <a:lstStyle/>
                  <a:p>
                    <a:pPr>
                      <a:defRPr sz="1000" b="1" i="0" u="none" strike="noStrike" kern="1200" baseline="0">
                        <a:solidFill>
                          <a:schemeClr val="tx1"/>
                        </a:solidFill>
                        <a:latin typeface="+mn-lt"/>
                        <a:ea typeface="+mn-ea"/>
                        <a:cs typeface="+mn-cs"/>
                      </a:defRPr>
                    </a:pPr>
                    <a:r>
                      <a:rPr lang="en-US" baseline="0">
                        <a:solidFill>
                          <a:schemeClr val="tx1"/>
                        </a:solidFill>
                      </a:rPr>
                      <a:t>Talent Solution Staff </a:t>
                    </a:r>
                  </a:p>
                  <a:p>
                    <a:pPr>
                      <a:defRPr>
                        <a:solidFill>
                          <a:schemeClr val="tx1"/>
                        </a:solidFill>
                      </a:defRPr>
                    </a:pPr>
                    <a:r>
                      <a:rPr lang="en-US" baseline="0">
                        <a:solidFill>
                          <a:schemeClr val="tx1"/>
                        </a:solidFill>
                      </a:rPr>
                      <a:t>CSCF
182
62%</a:t>
                    </a:r>
                  </a:p>
                </c:rich>
              </c:tx>
              <c:spPr>
                <a:solidFill>
                  <a:schemeClr val="lt1"/>
                </a:solidFill>
                <a:ln>
                  <a:solidFill>
                    <a:sysClr val="windowText" lastClr="000000"/>
                  </a:solidFill>
                </a:ln>
                <a:effectLst/>
              </c:spPr>
              <c:txPr>
                <a:bodyPr rot="0" spcFirstLastPara="1" vertOverflow="clip" horzOverflow="clip" vert="horz" wrap="square" lIns="38100" tIns="19050" rIns="38100" bIns="19050" anchor="ctr" anchorCtr="1">
                  <a:no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3078299935536092"/>
                      <c:h val="0.19117214385189968"/>
                    </c:manualLayout>
                  </c15:layout>
                  <c15:showDataLabelsRange val="0"/>
                </c:ext>
                <c:ext xmlns:c16="http://schemas.microsoft.com/office/drawing/2014/chart" uri="{C3380CC4-5D6E-409C-BE32-E72D297353CC}">
                  <c16:uniqueId val="{00000003-ADFE-4A3C-B6CF-4BAB1157DEDF}"/>
                </c:ext>
              </c:extLst>
            </c:dLbl>
            <c:dLbl>
              <c:idx val="2"/>
              <c:layout>
                <c:manualLayout>
                  <c:x val="-1.6194606142458819E-2"/>
                  <c:y val="3.0431081717695093E-3"/>
                </c:manualLayout>
              </c:layout>
              <c:tx>
                <c:rich>
                  <a:bodyPr rot="0" spcFirstLastPara="1" vertOverflow="clip" horzOverflow="clip" vert="horz" wrap="square" lIns="38100" tIns="19050" rIns="38100" bIns="19050" anchor="ctr" anchorCtr="1">
                    <a:noAutofit/>
                  </a:bodyPr>
                  <a:lstStyle/>
                  <a:p>
                    <a:pPr>
                      <a:defRPr sz="1000" b="1" i="0" u="none" strike="noStrike" kern="1200" baseline="0">
                        <a:solidFill>
                          <a:schemeClr val="tx1"/>
                        </a:solidFill>
                        <a:latin typeface="+mn-lt"/>
                        <a:ea typeface="+mn-ea"/>
                        <a:cs typeface="+mn-cs"/>
                      </a:defRPr>
                    </a:pPr>
                    <a:fld id="{6AD958B5-D463-486E-9F6B-09354AB2C8C5}" type="CATEGORYNAME">
                      <a:rPr lang="en-US" smtClean="0"/>
                      <a:pPr>
                        <a:defRPr>
                          <a:solidFill>
                            <a:schemeClr val="tx1"/>
                          </a:solidFill>
                        </a:defRPr>
                      </a:pPr>
                      <a:t>[CATEGORY NAME]</a:t>
                    </a:fld>
                    <a:r>
                      <a:rPr lang="en-US" baseline="0"/>
                      <a:t>
</a:t>
                    </a:r>
                    <a:fld id="{7517A5D3-81A7-4188-8C0F-B1187AA00907}" type="VALUE">
                      <a:rPr lang="en-US" baseline="0"/>
                      <a:pPr>
                        <a:defRPr>
                          <a:solidFill>
                            <a:schemeClr val="tx1"/>
                          </a:solidFill>
                        </a:defRPr>
                      </a:pPr>
                      <a:t>[VALUE]</a:t>
                    </a:fld>
                    <a:r>
                      <a:rPr lang="en-US" baseline="0"/>
                      <a:t>
</a:t>
                    </a:r>
                    <a:fld id="{E9CF3481-7E5F-4CD9-A0EF-4A367882B036}" type="PERCENTAGE">
                      <a:rPr lang="en-US" baseline="0"/>
                      <a:pPr>
                        <a:defRPr>
                          <a:solidFill>
                            <a:schemeClr val="tx1"/>
                          </a:solidFill>
                        </a:defRPr>
                      </a:pPr>
                      <a:t>[PERCENTAGE]</a:t>
                    </a:fld>
                    <a:endParaRPr lang="en-US" baseline="0"/>
                  </a:p>
                </c:rich>
              </c:tx>
              <c:spPr>
                <a:solidFill>
                  <a:prstClr val="white"/>
                </a:solidFill>
                <a:ln>
                  <a:solidFill>
                    <a:sysClr val="windowText" lastClr="000000"/>
                  </a:solidFill>
                </a:ln>
                <a:effectLst/>
              </c:spPr>
              <c:txPr>
                <a:bodyPr rot="0" spcFirstLastPara="1" vertOverflow="clip" horzOverflow="clip" vert="horz" wrap="square" lIns="38100" tIns="19050" rIns="38100" bIns="19050" anchor="ctr" anchorCtr="1">
                  <a:no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2279073951145922"/>
                      <c:h val="0.13510320607044579"/>
                    </c:manualLayout>
                  </c15:layout>
                  <c15:dlblFieldTable/>
                  <c15:showDataLabelsRange val="0"/>
                </c:ext>
                <c:ext xmlns:c16="http://schemas.microsoft.com/office/drawing/2014/chart" uri="{C3380CC4-5D6E-409C-BE32-E72D297353CC}">
                  <c16:uniqueId val="{00000005-ADFE-4A3C-B6CF-4BAB1157DEDF}"/>
                </c:ext>
              </c:extLst>
            </c:dLbl>
            <c:dLbl>
              <c:idx val="3"/>
              <c:layout>
                <c:manualLayout>
                  <c:x val="1.1289597344828812E-4"/>
                  <c:y val="3.2938462432376504E-2"/>
                </c:manualLayout>
              </c:layout>
              <c:tx>
                <c:rich>
                  <a:bodyPr rot="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fld id="{647D8715-78BA-4843-8F91-5520909EE387}" type="CATEGORYNAME">
                      <a:rPr lang="en-US">
                        <a:solidFill>
                          <a:schemeClr val="tx1"/>
                        </a:solidFill>
                      </a:rPr>
                      <a:pPr>
                        <a:defRPr>
                          <a:solidFill>
                            <a:schemeClr val="tx1"/>
                          </a:solidFill>
                        </a:defRPr>
                      </a:pPr>
                      <a:t>[CATEGORY NAME]</a:t>
                    </a:fld>
                    <a:r>
                      <a:rPr lang="en-US" baseline="0">
                        <a:solidFill>
                          <a:schemeClr val="tx1"/>
                        </a:solidFill>
                      </a:rPr>
                      <a:t>
</a:t>
                    </a:r>
                    <a:fld id="{472FDD2F-CE26-4C43-B65A-A9F6F2AA6E1A}" type="VALUE">
                      <a:rPr lang="en-US" baseline="0">
                        <a:solidFill>
                          <a:schemeClr val="tx1"/>
                        </a:solidFill>
                      </a:rPr>
                      <a:pPr>
                        <a:defRPr>
                          <a:solidFill>
                            <a:schemeClr val="tx1"/>
                          </a:solidFill>
                        </a:defRPr>
                      </a:pPr>
                      <a:t>[VALUE]</a:t>
                    </a:fld>
                    <a:r>
                      <a:rPr lang="en-US" baseline="0">
                        <a:solidFill>
                          <a:schemeClr val="tx1"/>
                        </a:solidFill>
                      </a:rPr>
                      <a:t>
13%</a:t>
                    </a:r>
                  </a:p>
                </c:rich>
              </c:tx>
              <c:spPr>
                <a:solidFill>
                  <a:schemeClr val="lt1"/>
                </a:solidFill>
                <a:ln>
                  <a:solidFill>
                    <a:sysClr val="windowText" lastClr="000000"/>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7.986803715103595E-2"/>
                      <c:h val="0.12154943079171762"/>
                    </c:manualLayout>
                  </c15:layout>
                  <c15:dlblFieldTable/>
                  <c15:showDataLabelsRange val="0"/>
                </c:ext>
                <c:ext xmlns:c16="http://schemas.microsoft.com/office/drawing/2014/chart" uri="{C3380CC4-5D6E-409C-BE32-E72D297353CC}">
                  <c16:uniqueId val="{00000007-ADFE-4A3C-B6CF-4BAB1157DEDF}"/>
                </c:ext>
              </c:extLst>
            </c:dLbl>
            <c:dLbl>
              <c:idx val="4"/>
              <c:layout>
                <c:manualLayout>
                  <c:x val="-2.2536922439446355E-2"/>
                  <c:y val="2.5938002318840817E-2"/>
                </c:manualLayout>
              </c:layout>
              <c:tx>
                <c:rich>
                  <a:bodyPr rot="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r>
                      <a:rPr lang="en-US">
                        <a:solidFill>
                          <a:schemeClr val="tx1"/>
                        </a:solidFill>
                      </a:rPr>
                      <a:t>G&amp;A Staff</a:t>
                    </a:r>
                    <a:r>
                      <a:rPr lang="en-US" baseline="0">
                        <a:solidFill>
                          <a:schemeClr val="tx1"/>
                        </a:solidFill>
                      </a:rPr>
                      <a:t>
43</a:t>
                    </a:r>
                  </a:p>
                  <a:p>
                    <a:pPr>
                      <a:defRPr>
                        <a:solidFill>
                          <a:schemeClr val="tx1"/>
                        </a:solidFill>
                      </a:defRPr>
                    </a:pPr>
                    <a:r>
                      <a:rPr lang="en-US" baseline="0">
                        <a:solidFill>
                          <a:schemeClr val="tx1"/>
                        </a:solidFill>
                      </a:rPr>
                      <a:t>15%</a:t>
                    </a:r>
                  </a:p>
                </c:rich>
              </c:tx>
              <c:spPr>
                <a:solidFill>
                  <a:schemeClr val="lt1"/>
                </a:solidFill>
                <a:ln>
                  <a:solidFill>
                    <a:sysClr val="windowText" lastClr="000000"/>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1615047778860955"/>
                      <c:h val="0.14499530544578554"/>
                    </c:manualLayout>
                  </c15:layout>
                  <c15:showDataLabelsRange val="0"/>
                </c:ext>
                <c:ext xmlns:c16="http://schemas.microsoft.com/office/drawing/2014/chart" uri="{C3380CC4-5D6E-409C-BE32-E72D297353CC}">
                  <c16:uniqueId val="{00000009-16FD-4DA8-84AC-4C2B762D694C}"/>
                </c:ext>
              </c:extLst>
            </c:dLbl>
            <c:spPr>
              <a:solidFill>
                <a:prstClr val="white"/>
              </a:solidFill>
              <a:ln>
                <a:solidFill>
                  <a:sysClr val="windowText" lastClr="000000"/>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staffing!$A$1:$A$5</c:f>
              <c:strCache>
                <c:ptCount val="5"/>
                <c:pt idx="0">
                  <c:v>TTW Staff</c:v>
                </c:pt>
                <c:pt idx="1">
                  <c:v>Direct Delivery Staff</c:v>
                </c:pt>
                <c:pt idx="2">
                  <c:v>Talent Solution Staff  LUO</c:v>
                </c:pt>
                <c:pt idx="3">
                  <c:v>DEO Staff</c:v>
                </c:pt>
                <c:pt idx="4">
                  <c:v>G&amp;A Staff</c:v>
                </c:pt>
              </c:strCache>
            </c:strRef>
          </c:cat>
          <c:val>
            <c:numRef>
              <c:f>staffing!$B$1:$B$5</c:f>
              <c:numCache>
                <c:formatCode>General</c:formatCode>
                <c:ptCount val="5"/>
                <c:pt idx="0">
                  <c:v>1</c:v>
                </c:pt>
                <c:pt idx="1">
                  <c:v>182</c:v>
                </c:pt>
                <c:pt idx="2">
                  <c:v>28</c:v>
                </c:pt>
                <c:pt idx="3">
                  <c:v>39</c:v>
                </c:pt>
                <c:pt idx="4">
                  <c:v>43</c:v>
                </c:pt>
              </c:numCache>
            </c:numRef>
          </c:val>
          <c:extLst>
            <c:ext xmlns:c16="http://schemas.microsoft.com/office/drawing/2014/chart" uri="{C3380CC4-5D6E-409C-BE32-E72D297353CC}">
              <c16:uniqueId val="{00000008-ADFE-4A3C-B6CF-4BAB1157DED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'Staffing Talent Solutions'!$A$1:$A$3</c:f>
              <c:strCache>
                <c:ptCount val="3"/>
                <c:pt idx="0">
                  <c:v>Management &amp; Support</c:v>
                </c:pt>
                <c:pt idx="1">
                  <c:v>Career Consultants</c:v>
                </c:pt>
                <c:pt idx="2">
                  <c:v>Business Consultants</c:v>
                </c:pt>
              </c:strCache>
            </c:strRef>
          </c:cat>
          <c:val>
            <c:numRef>
              <c:f>'Staffing Talent Solutions'!$B$1:$B$3</c:f>
              <c:numCache>
                <c:formatCode>General</c:formatCode>
                <c:ptCount val="3"/>
                <c:pt idx="0">
                  <c:v>24</c:v>
                </c:pt>
                <c:pt idx="1">
                  <c:v>154</c:v>
                </c:pt>
                <c:pt idx="2">
                  <c:v>33</c:v>
                </c:pt>
              </c:numCache>
            </c:numRef>
          </c:val>
          <c:extLst>
            <c:ext xmlns:c16="http://schemas.microsoft.com/office/drawing/2014/chart" uri="{C3380CC4-5D6E-409C-BE32-E72D297353CC}">
              <c16:uniqueId val="{00000000-1F3B-44F4-83E5-47DF9DB6CC20}"/>
            </c:ext>
          </c:extLst>
        </c:ser>
        <c:dLbls>
          <c:showLegendKey val="0"/>
          <c:showVal val="0"/>
          <c:showCatName val="0"/>
          <c:showSerName val="0"/>
          <c:showPercent val="0"/>
          <c:showBubbleSize val="0"/>
        </c:dLbls>
        <c:gapWidth val="150"/>
        <c:overlap val="100"/>
        <c:axId val="1808248496"/>
        <c:axId val="1808249744"/>
      </c:barChart>
      <c:catAx>
        <c:axId val="180824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808249744"/>
        <c:crosses val="autoZero"/>
        <c:auto val="1"/>
        <c:lblAlgn val="ctr"/>
        <c:lblOffset val="100"/>
        <c:noMultiLvlLbl val="0"/>
      </c:catAx>
      <c:valAx>
        <c:axId val="1808249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808248496"/>
        <c:crosses val="autoZero"/>
        <c:crossBetween val="between"/>
      </c:valAx>
      <c:spPr>
        <a:noFill/>
        <a:ln>
          <a:noFill/>
        </a:ln>
        <a:effectLst/>
      </c:spPr>
    </c:plotArea>
    <c:plotVisOnly val="1"/>
    <c:dispBlanksAs val="gap"/>
    <c:showDLblsOverMax val="0"/>
  </c:chart>
  <c:spPr>
    <a:noFill/>
    <a:ln>
      <a:noFill/>
    </a:ln>
    <a:effectLst/>
  </c:spPr>
  <c:txPr>
    <a:bodyPr/>
    <a:lstStyle/>
    <a:p>
      <a:pPr>
        <a:defRPr sz="1100">
          <a:latin typeface="+mn-lt"/>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Sheet1!$A$1:$A$6</c:f>
              <c:strCache>
                <c:ptCount val="6"/>
                <c:pt idx="0">
                  <c:v>Human Resources</c:v>
                </c:pt>
                <c:pt idx="1">
                  <c:v>Information Technology</c:v>
                </c:pt>
                <c:pt idx="2">
                  <c:v>Finance &amp; Facilities</c:v>
                </c:pt>
                <c:pt idx="3">
                  <c:v>Strategic Communications</c:v>
                </c:pt>
                <c:pt idx="4">
                  <c:v>Business Intelligence</c:v>
                </c:pt>
                <c:pt idx="5">
                  <c:v>Executive &amp; Support</c:v>
                </c:pt>
              </c:strCache>
            </c:strRef>
          </c:cat>
          <c:val>
            <c:numRef>
              <c:f>Sheet1!$B$1:$B$6</c:f>
              <c:numCache>
                <c:formatCode>General</c:formatCode>
                <c:ptCount val="6"/>
                <c:pt idx="0">
                  <c:v>9</c:v>
                </c:pt>
                <c:pt idx="1">
                  <c:v>9</c:v>
                </c:pt>
                <c:pt idx="2">
                  <c:v>10</c:v>
                </c:pt>
                <c:pt idx="3">
                  <c:v>9</c:v>
                </c:pt>
                <c:pt idx="4">
                  <c:v>4</c:v>
                </c:pt>
                <c:pt idx="5">
                  <c:v>2</c:v>
                </c:pt>
              </c:numCache>
            </c:numRef>
          </c:val>
          <c:extLst>
            <c:ext xmlns:c16="http://schemas.microsoft.com/office/drawing/2014/chart" uri="{C3380CC4-5D6E-409C-BE32-E72D297353CC}">
              <c16:uniqueId val="{00000000-BC7F-4EBC-BC4C-1613D351C74A}"/>
            </c:ext>
          </c:extLst>
        </c:ser>
        <c:dLbls>
          <c:showLegendKey val="0"/>
          <c:showVal val="0"/>
          <c:showCatName val="0"/>
          <c:showSerName val="0"/>
          <c:showPercent val="0"/>
          <c:showBubbleSize val="0"/>
        </c:dLbls>
        <c:gapWidth val="150"/>
        <c:overlap val="100"/>
        <c:axId val="1808248496"/>
        <c:axId val="1808249744"/>
      </c:barChart>
      <c:catAx>
        <c:axId val="180824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808249744"/>
        <c:crosses val="autoZero"/>
        <c:auto val="1"/>
        <c:lblAlgn val="ctr"/>
        <c:lblOffset val="100"/>
        <c:noMultiLvlLbl val="0"/>
      </c:catAx>
      <c:valAx>
        <c:axId val="1808249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808248496"/>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241609069932074E-2"/>
          <c:y val="0.13800811834819385"/>
          <c:w val="0.89754018068937746"/>
          <c:h val="0.8619918985959667"/>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9D6-4DC3-B73A-E770F15792B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9D6-4DC3-B73A-E770F15792B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9D6-4DC3-B73A-E770F15792B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9D6-4DC3-B73A-E770F15792BB}"/>
              </c:ext>
            </c:extLst>
          </c:dPt>
          <c:dPt>
            <c:idx val="4"/>
            <c:bubble3D val="0"/>
            <c:spPr>
              <a:solidFill>
                <a:srgbClr val="7030A0"/>
              </a:solidFill>
              <a:ln w="19050">
                <a:solidFill>
                  <a:schemeClr val="lt1"/>
                </a:solidFill>
              </a:ln>
              <a:effectLst/>
            </c:spPr>
            <c:extLst>
              <c:ext xmlns:c16="http://schemas.microsoft.com/office/drawing/2014/chart" uri="{C3380CC4-5D6E-409C-BE32-E72D297353CC}">
                <c16:uniqueId val="{00000009-99D6-4DC3-B73A-E770F15792B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9E9-4280-A08E-D87A0BC0A4E1}"/>
              </c:ext>
            </c:extLst>
          </c:dPt>
          <c:dPt>
            <c:idx val="6"/>
            <c:bubble3D val="0"/>
            <c:spPr>
              <a:solidFill>
                <a:schemeClr val="accent5"/>
              </a:solidFill>
              <a:ln w="19050">
                <a:solidFill>
                  <a:schemeClr val="lt1"/>
                </a:solidFill>
              </a:ln>
              <a:effectLst/>
            </c:spPr>
            <c:extLst>
              <c:ext xmlns:c16="http://schemas.microsoft.com/office/drawing/2014/chart" uri="{C3380CC4-5D6E-409C-BE32-E72D297353CC}">
                <c16:uniqueId val="{0000000D-C8C7-4A5D-A13A-024B9959BAC3}"/>
              </c:ext>
            </c:extLst>
          </c:dPt>
          <c:dLbls>
            <c:dLbl>
              <c:idx val="0"/>
              <c:layout>
                <c:manualLayout>
                  <c:x val="-2.9843480622132341E-2"/>
                  <c:y val="-4.1437587087621722E-3"/>
                </c:manualLayout>
              </c:layout>
              <c:tx>
                <c:rich>
                  <a:bodyPr rot="60000" spcFirstLastPara="1" vertOverflow="clip" horzOverflow="clip" vert="horz" wrap="square" lIns="36576" tIns="18288" rIns="36576" bIns="18288" anchor="ctr" anchorCtr="1">
                    <a:spAutoFit/>
                  </a:bodyPr>
                  <a:lstStyle/>
                  <a:p>
                    <a:pPr>
                      <a:defRPr sz="1197" b="0" i="0" u="none" strike="noStrike" kern="1200" baseline="0">
                        <a:solidFill>
                          <a:schemeClr val="tx1"/>
                        </a:solidFill>
                        <a:latin typeface="+mn-lt"/>
                        <a:ea typeface="+mn-ea"/>
                        <a:cs typeface="+mn-cs"/>
                      </a:defRPr>
                    </a:pPr>
                    <a:fld id="{A1E22200-2145-4346-9D74-EA8A1E3DABBC}" type="CATEGORYNAME">
                      <a:rPr lang="en-US">
                        <a:solidFill>
                          <a:schemeClr val="tx1"/>
                        </a:solidFill>
                      </a:rPr>
                      <a:pPr>
                        <a:defRPr>
                          <a:solidFill>
                            <a:schemeClr val="tx1"/>
                          </a:solidFill>
                        </a:defRPr>
                      </a:pPr>
                      <a:t>[CATEGORY NAME]</a:t>
                    </a:fld>
                    <a:r>
                      <a:rPr lang="en-US">
                        <a:solidFill>
                          <a:schemeClr val="tx1"/>
                        </a:solidFill>
                      </a:rPr>
                      <a:t>
</a:t>
                    </a:r>
                    <a:fld id="{E0F5F452-7092-44FF-9F32-F04B6E3EE7F8}" type="VALUE">
                      <a:rPr lang="en-US">
                        <a:solidFill>
                          <a:schemeClr val="tx1"/>
                        </a:solidFill>
                      </a:rPr>
                      <a:pPr>
                        <a:defRPr>
                          <a:solidFill>
                            <a:schemeClr val="tx1"/>
                          </a:solidFill>
                        </a:defRPr>
                      </a:pPr>
                      <a:t>[VALUE]</a:t>
                    </a:fld>
                    <a:r>
                      <a:rPr lang="en-US">
                        <a:solidFill>
                          <a:schemeClr val="tx1"/>
                        </a:solidFill>
                      </a:rPr>
                      <a:t>
</a:t>
                    </a:r>
                    <a:fld id="{886BF50B-26CA-49DF-8C56-64AE586250A0}" type="PERCENTAGE">
                      <a:rPr lang="en-US">
                        <a:solidFill>
                          <a:schemeClr val="tx1"/>
                        </a:solidFill>
                      </a:rPr>
                      <a:pPr>
                        <a:defRPr>
                          <a:solidFill>
                            <a:schemeClr val="tx1"/>
                          </a:solidFill>
                        </a:defRPr>
                      </a:pPr>
                      <a:t>[PERCENTAGE]</a:t>
                    </a:fld>
                    <a:endParaRPr lang="en-US">
                      <a:solidFill>
                        <a:schemeClr val="tx1"/>
                      </a:solidFill>
                    </a:endParaRPr>
                  </a:p>
                </c:rich>
              </c:tx>
              <c:spPr>
                <a:solidFill>
                  <a:schemeClr val="lt1"/>
                </a:solidFill>
                <a:ln>
                  <a:solidFill>
                    <a:schemeClr val="tx1"/>
                  </a:solidFill>
                </a:ln>
                <a:effectLst/>
              </c:spPr>
              <c:txPr>
                <a:bodyPr rot="60000" spcFirstLastPara="1" vertOverflow="clip" horzOverflow="clip" vert="horz" wrap="square" lIns="36576" tIns="18288" rIns="36576" bIns="18288"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0714618292887339"/>
                      <c:h val="0.12634637137922078"/>
                    </c:manualLayout>
                  </c15:layout>
                  <c15:dlblFieldTable/>
                  <c15:showDataLabelsRange val="0"/>
                </c:ext>
                <c:ext xmlns:c16="http://schemas.microsoft.com/office/drawing/2014/chart" uri="{C3380CC4-5D6E-409C-BE32-E72D297353CC}">
                  <c16:uniqueId val="{00000001-99D6-4DC3-B73A-E770F15792BB}"/>
                </c:ext>
              </c:extLst>
            </c:dLbl>
            <c:dLbl>
              <c:idx val="1"/>
              <c:layout>
                <c:manualLayout>
                  <c:x val="-1.1088393739728523E-2"/>
                  <c:y val="-2.3778577122601615E-2"/>
                </c:manualLayout>
              </c:layout>
              <c:tx>
                <c:rich>
                  <a:bodyPr rot="60000" spcFirstLastPara="1" vertOverflow="clip" horzOverflow="clip" vert="horz" wrap="square" lIns="36576" tIns="18288" rIns="36576" bIns="18288" anchor="ctr" anchorCtr="1">
                    <a:spAutoFit/>
                  </a:bodyPr>
                  <a:lstStyle/>
                  <a:p>
                    <a:pPr>
                      <a:defRPr sz="1197" b="0" i="0" u="none" strike="noStrike" kern="1200" baseline="0">
                        <a:solidFill>
                          <a:schemeClr val="tx1"/>
                        </a:solidFill>
                        <a:latin typeface="+mn-lt"/>
                        <a:ea typeface="+mn-ea"/>
                        <a:cs typeface="+mn-cs"/>
                      </a:defRPr>
                    </a:pPr>
                    <a:fld id="{6B33497B-1824-4DC7-856E-547CB2DF794B}" type="CATEGORYNAME">
                      <a:rPr lang="en-US">
                        <a:solidFill>
                          <a:schemeClr val="tx1"/>
                        </a:solidFill>
                      </a:rPr>
                      <a:pPr>
                        <a:defRPr>
                          <a:solidFill>
                            <a:schemeClr val="tx1"/>
                          </a:solidFill>
                        </a:defRPr>
                      </a:pPr>
                      <a:t>[CATEGORY NAME]</a:t>
                    </a:fld>
                    <a:r>
                      <a:rPr lang="en-US">
                        <a:solidFill>
                          <a:schemeClr val="tx1"/>
                        </a:solidFill>
                      </a:rPr>
                      <a:t>
</a:t>
                    </a:r>
                    <a:fld id="{70553765-DA2D-4BF8-9C66-408E789495C7}" type="VALUE">
                      <a:rPr lang="en-US">
                        <a:solidFill>
                          <a:schemeClr val="tx1"/>
                        </a:solidFill>
                      </a:rPr>
                      <a:pPr>
                        <a:defRPr>
                          <a:solidFill>
                            <a:schemeClr val="tx1"/>
                          </a:solidFill>
                        </a:defRPr>
                      </a:pPr>
                      <a:t>[VALUE]</a:t>
                    </a:fld>
                    <a:r>
                      <a:rPr lang="en-US">
                        <a:solidFill>
                          <a:schemeClr val="tx1"/>
                        </a:solidFill>
                      </a:rPr>
                      <a:t>
</a:t>
                    </a:r>
                    <a:fld id="{108E3AC2-F86D-420B-936E-9766CD5CE075}" type="PERCENTAGE">
                      <a:rPr lang="en-US">
                        <a:solidFill>
                          <a:schemeClr val="tx1"/>
                        </a:solidFill>
                      </a:rPr>
                      <a:pPr>
                        <a:defRPr>
                          <a:solidFill>
                            <a:schemeClr val="tx1"/>
                          </a:solidFill>
                        </a:defRPr>
                      </a:pPr>
                      <a:t>[PERCENTAGE]</a:t>
                    </a:fld>
                    <a:endParaRPr lang="en-US">
                      <a:solidFill>
                        <a:schemeClr val="tx1"/>
                      </a:solidFill>
                    </a:endParaRPr>
                  </a:p>
                </c:rich>
              </c:tx>
              <c:spPr>
                <a:solidFill>
                  <a:schemeClr val="lt1"/>
                </a:solidFill>
                <a:ln>
                  <a:solidFill>
                    <a:schemeClr val="tx1"/>
                  </a:solidFill>
                </a:ln>
                <a:effectLst/>
              </c:spPr>
              <c:txPr>
                <a:bodyPr rot="60000" spcFirstLastPara="1" vertOverflow="clip" horzOverflow="clip" vert="horz" wrap="square" lIns="36576" tIns="18288" rIns="36576" bIns="18288"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7964665519048773"/>
                      <c:h val="0.14221015062084691"/>
                    </c:manualLayout>
                  </c15:layout>
                  <c15:dlblFieldTable/>
                  <c15:showDataLabelsRange val="0"/>
                </c:ext>
                <c:ext xmlns:c16="http://schemas.microsoft.com/office/drawing/2014/chart" uri="{C3380CC4-5D6E-409C-BE32-E72D297353CC}">
                  <c16:uniqueId val="{00000003-99D6-4DC3-B73A-E770F15792BB}"/>
                </c:ext>
              </c:extLst>
            </c:dLbl>
            <c:dLbl>
              <c:idx val="2"/>
              <c:layout>
                <c:manualLayout>
                  <c:x val="-2.1857921203832838E-3"/>
                  <c:y val="-1.7421169055822989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99D6-4DC3-B73A-E770F15792BB}"/>
                </c:ext>
              </c:extLst>
            </c:dLbl>
            <c:dLbl>
              <c:idx val="3"/>
              <c:layout>
                <c:manualLayout>
                  <c:x val="7.9952649564703007E-3"/>
                  <c:y val="-7.1212091476698536E-3"/>
                </c:manualLayout>
              </c:layout>
              <c:tx>
                <c:rich>
                  <a:bodyPr/>
                  <a:lstStyle/>
                  <a:p>
                    <a:r>
                      <a:rPr lang="en-US">
                        <a:solidFill>
                          <a:schemeClr val="tx1"/>
                        </a:solidFill>
                      </a:rPr>
                      <a:t>Brand Awareness</a:t>
                    </a:r>
                  </a:p>
                  <a:p>
                    <a:fld id="{0C603CFD-BF48-4C6B-8555-CCCEFAC18A1A}" type="VALUE">
                      <a:rPr lang="en-US">
                        <a:solidFill>
                          <a:schemeClr val="tx1"/>
                        </a:solidFill>
                      </a:rPr>
                      <a:pPr/>
                      <a:t>[VALUE]</a:t>
                    </a:fld>
                    <a:r>
                      <a:rPr lang="en-US">
                        <a:solidFill>
                          <a:schemeClr val="tx1"/>
                        </a:solidFill>
                      </a:rPr>
                      <a:t>
</a:t>
                    </a:r>
                    <a:fld id="{3C1693C6-BC0B-440B-A121-8DBF6949F13D}" type="PERCENTAGE">
                      <a:rPr lang="en-US">
                        <a:solidFill>
                          <a:schemeClr val="tx1"/>
                        </a:solidFill>
                      </a:rPr>
                      <a:pPr/>
                      <a:t>[PERCENTAGE]</a:t>
                    </a:fld>
                    <a:endParaRPr lang="en-US">
                      <a:solidFill>
                        <a:schemeClr val="tx1"/>
                      </a:solidFill>
                    </a:endParaRPr>
                  </a:p>
                </c:rich>
              </c:tx>
              <c:dLblPos val="bestFit"/>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99D6-4DC3-B73A-E770F15792BB}"/>
                </c:ext>
              </c:extLst>
            </c:dLbl>
            <c:dLbl>
              <c:idx val="4"/>
              <c:layout>
                <c:manualLayout>
                  <c:x val="-7.9952649564704967E-3"/>
                  <c:y val="1.8989891060452711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99D6-4DC3-B73A-E770F15792BB}"/>
                </c:ext>
              </c:extLst>
            </c:dLbl>
            <c:dLbl>
              <c:idx val="5"/>
              <c:layout>
                <c:manualLayout>
                  <c:x val="2.7983427347646299E-2"/>
                  <c:y val="-8.0707037006924026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19E9-4280-A08E-D87A0BC0A4E1}"/>
                </c:ext>
              </c:extLst>
            </c:dLbl>
            <c:dLbl>
              <c:idx val="6"/>
              <c:layout>
                <c:manualLayout>
                  <c:x val="-7.0395579898560618E-3"/>
                  <c:y val="-0.13606668143242842"/>
                </c:manualLayout>
              </c:layout>
              <c:tx>
                <c:rich>
                  <a:bodyPr rot="60000" spcFirstLastPara="1" vertOverflow="clip" horzOverflow="clip" vert="horz" wrap="square" lIns="36576" tIns="18288" rIns="36576" bIns="18288" anchor="ctr" anchorCtr="1">
                    <a:spAutoFit/>
                  </a:bodyPr>
                  <a:lstStyle/>
                  <a:p>
                    <a:pPr>
                      <a:defRPr sz="1197" b="0" i="0" u="none" strike="noStrike" kern="1200" baseline="0">
                        <a:solidFill>
                          <a:schemeClr val="tx1"/>
                        </a:solidFill>
                        <a:latin typeface="+mn-lt"/>
                        <a:ea typeface="+mn-ea"/>
                        <a:cs typeface="+mn-cs"/>
                      </a:defRPr>
                    </a:pPr>
                    <a:fld id="{D3553C51-95E4-4ACE-9A38-EFACF71FED9D}" type="CATEGORYNAME">
                      <a:rPr lang="en-US" sz="1330">
                        <a:solidFill>
                          <a:schemeClr val="tx1"/>
                        </a:solidFill>
                        <a:latin typeface="Arial" panose="020B0604020202020204" pitchFamily="34" charset="0"/>
                        <a:cs typeface="Arial" panose="020B0604020202020204" pitchFamily="34" charset="0"/>
                      </a:rPr>
                      <a:pPr>
                        <a:defRPr>
                          <a:solidFill>
                            <a:schemeClr val="tx1"/>
                          </a:solidFill>
                        </a:defRPr>
                      </a:pPr>
                      <a:t>[CATEGORY NAME]</a:t>
                    </a:fld>
                    <a:r>
                      <a:rPr lang="en-US" sz="1330">
                        <a:solidFill>
                          <a:schemeClr val="tx1"/>
                        </a:solidFill>
                        <a:latin typeface="Arial" panose="020B0604020202020204" pitchFamily="34" charset="0"/>
                        <a:cs typeface="Arial" panose="020B0604020202020204" pitchFamily="34" charset="0"/>
                      </a:rPr>
                      <a:t>
</a:t>
                    </a:r>
                    <a:fld id="{69F3240F-B230-4C1C-BCC9-0FEE6F4244B7}" type="VALUE">
                      <a:rPr lang="en-US" sz="1330">
                        <a:solidFill>
                          <a:schemeClr val="tx1"/>
                        </a:solidFill>
                        <a:latin typeface="Arial" panose="020B0604020202020204" pitchFamily="34" charset="0"/>
                        <a:cs typeface="Arial" panose="020B0604020202020204" pitchFamily="34" charset="0"/>
                      </a:rPr>
                      <a:pPr>
                        <a:defRPr>
                          <a:solidFill>
                            <a:schemeClr val="tx1"/>
                          </a:solidFill>
                        </a:defRPr>
                      </a:pPr>
                      <a:t>[VALUE]</a:t>
                    </a:fld>
                    <a:r>
                      <a:rPr lang="en-US" sz="1330">
                        <a:solidFill>
                          <a:schemeClr val="tx1"/>
                        </a:solidFill>
                        <a:latin typeface="Arial" panose="020B0604020202020204" pitchFamily="34" charset="0"/>
                        <a:cs typeface="Arial" panose="020B0604020202020204" pitchFamily="34" charset="0"/>
                      </a:rPr>
                      <a:t>
</a:t>
                    </a:r>
                    <a:fld id="{3C91DCC4-9FCF-4491-B49A-1585144DAB89}" type="PERCENTAGE">
                      <a:rPr lang="en-US" sz="1330">
                        <a:solidFill>
                          <a:schemeClr val="tx1"/>
                        </a:solidFill>
                        <a:latin typeface="Arial" panose="020B0604020202020204" pitchFamily="34" charset="0"/>
                        <a:cs typeface="Arial" panose="020B0604020202020204" pitchFamily="34" charset="0"/>
                      </a:rPr>
                      <a:pPr>
                        <a:defRPr>
                          <a:solidFill>
                            <a:schemeClr val="tx1"/>
                          </a:solidFill>
                        </a:defRPr>
                      </a:pPr>
                      <a:t>[PERCENTAGE]</a:t>
                    </a:fld>
                    <a:endParaRPr lang="en-US" sz="1330">
                      <a:solidFill>
                        <a:schemeClr val="tx1"/>
                      </a:solidFill>
                      <a:latin typeface="Arial" panose="020B0604020202020204" pitchFamily="34" charset="0"/>
                      <a:cs typeface="Arial" panose="020B0604020202020204" pitchFamily="34" charset="0"/>
                    </a:endParaRPr>
                  </a:p>
                </c:rich>
              </c:tx>
              <c:spPr>
                <a:solidFill>
                  <a:schemeClr val="lt1"/>
                </a:solidFill>
                <a:ln>
                  <a:solidFill>
                    <a:schemeClr val="tx1"/>
                  </a:solidFill>
                </a:ln>
                <a:effectLst/>
              </c:spPr>
              <c:txPr>
                <a:bodyPr rot="60000" spcFirstLastPara="1" vertOverflow="clip" horzOverflow="clip" vert="horz" wrap="square" lIns="36576" tIns="18288" rIns="36576" bIns="18288"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660461858555651"/>
                      <c:h val="0.15302775537894667"/>
                    </c:manualLayout>
                  </c15:layout>
                  <c15:dlblFieldTable/>
                  <c15:showDataLabelsRange val="0"/>
                </c:ext>
                <c:ext xmlns:c16="http://schemas.microsoft.com/office/drawing/2014/chart" uri="{C3380CC4-5D6E-409C-BE32-E72D297353CC}">
                  <c16:uniqueId val="{0000000D-C8C7-4A5D-A13A-024B9959BAC3}"/>
                </c:ext>
              </c:extLst>
            </c:dLbl>
            <c:spPr>
              <a:noFill/>
              <a:ln>
                <a:solidFill>
                  <a:schemeClr val="tx1"/>
                </a:solidFill>
              </a:ln>
              <a:effectLst/>
            </c:spPr>
            <c:txPr>
              <a:bodyPr rot="6000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Sheet3!$A$1:$A$7</c:f>
              <c:strCache>
                <c:ptCount val="7"/>
                <c:pt idx="0">
                  <c:v>Digital</c:v>
                </c:pt>
                <c:pt idx="1">
                  <c:v>Outreach Campaigns </c:v>
                </c:pt>
                <c:pt idx="2">
                  <c:v>Community Engagement</c:v>
                </c:pt>
                <c:pt idx="3">
                  <c:v>Brand Awareness</c:v>
                </c:pt>
                <c:pt idx="4">
                  <c:v>Corporate Communications</c:v>
                </c:pt>
                <c:pt idx="5">
                  <c:v>Level Up Orange</c:v>
                </c:pt>
                <c:pt idx="6">
                  <c:v>Staffing Cost</c:v>
                </c:pt>
              </c:strCache>
            </c:strRef>
          </c:cat>
          <c:val>
            <c:numRef>
              <c:f>Sheet3!$B$1:$B$7</c:f>
              <c:numCache>
                <c:formatCode>_("$"* #,##0_);_("$"* \(#,##0\);_("$"* "-"??_);_(@_)</c:formatCode>
                <c:ptCount val="7"/>
                <c:pt idx="0">
                  <c:v>120000</c:v>
                </c:pt>
                <c:pt idx="1">
                  <c:v>175000</c:v>
                </c:pt>
                <c:pt idx="2">
                  <c:v>80000</c:v>
                </c:pt>
                <c:pt idx="3">
                  <c:v>75000</c:v>
                </c:pt>
                <c:pt idx="4">
                  <c:v>50000</c:v>
                </c:pt>
                <c:pt idx="5">
                  <c:v>300000</c:v>
                </c:pt>
                <c:pt idx="6">
                  <c:v>1041000</c:v>
                </c:pt>
              </c:numCache>
            </c:numRef>
          </c:val>
          <c:extLst>
            <c:ext xmlns:c16="http://schemas.microsoft.com/office/drawing/2014/chart" uri="{C3380CC4-5D6E-409C-BE32-E72D297353CC}">
              <c16:uniqueId val="{0000000A-99D6-4DC3-B73A-E770F15792BB}"/>
            </c:ext>
          </c:extLst>
        </c:ser>
        <c:dLbls>
          <c:dLblPos val="outEnd"/>
          <c:showLegendKey val="0"/>
          <c:showVal val="0"/>
          <c:showCatName val="1"/>
          <c:showSerName val="0"/>
          <c:showPercent val="0"/>
          <c:showBubbleSize val="0"/>
          <c:showLeaderLines val="0"/>
        </c:dLbls>
        <c:firstSliceAng val="1"/>
      </c:pieChart>
      <c:spPr>
        <a:noFill/>
        <a:ln>
          <a:noFill/>
        </a:ln>
        <a:effectLst/>
      </c:spPr>
    </c:plotArea>
    <c:plotVisOnly val="1"/>
    <c:dispBlanksAs val="gap"/>
    <c:showDLblsOverMax val="0"/>
  </c:chart>
  <c:spPr>
    <a:noFill/>
    <a:ln>
      <a:noFill/>
    </a:ln>
    <a:effectLst/>
  </c:spPr>
  <c:txPr>
    <a:bodyPr/>
    <a:lstStyle/>
    <a:p>
      <a:pPr>
        <a:defRPr>
          <a:solidFill>
            <a:srgbClr val="7B7B7B"/>
          </a:solidFill>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939730940546548"/>
          <c:y val="9.1325559552127192E-2"/>
          <c:w val="0.50120525465978871"/>
          <c:h val="0.81734888089574564"/>
        </c:manualLayout>
      </c:layout>
      <c:pieChart>
        <c:varyColors val="1"/>
        <c:ser>
          <c:idx val="0"/>
          <c:order val="0"/>
          <c:spPr>
            <a:ln>
              <a:solidFill>
                <a:sysClr val="window" lastClr="FFFFFF"/>
              </a:solidFill>
            </a:ln>
          </c:spPr>
          <c:dPt>
            <c:idx val="0"/>
            <c:bubble3D val="0"/>
            <c:spPr>
              <a:solidFill>
                <a:srgbClr val="0156B5"/>
              </a:solidFill>
              <a:ln w="19050">
                <a:solidFill>
                  <a:sysClr val="window" lastClr="FFFFFF"/>
                </a:solidFill>
              </a:ln>
              <a:effectLst/>
            </c:spPr>
            <c:extLst>
              <c:ext xmlns:c16="http://schemas.microsoft.com/office/drawing/2014/chart" uri="{C3380CC4-5D6E-409C-BE32-E72D297353CC}">
                <c16:uniqueId val="{00000001-E065-4166-B42C-BE51737A4DA2}"/>
              </c:ext>
            </c:extLst>
          </c:dPt>
          <c:dPt>
            <c:idx val="1"/>
            <c:bubble3D val="0"/>
            <c:spPr>
              <a:solidFill>
                <a:schemeClr val="accent2"/>
              </a:solidFill>
              <a:ln w="19050">
                <a:solidFill>
                  <a:sysClr val="window" lastClr="FFFFFF"/>
                </a:solidFill>
              </a:ln>
              <a:effectLst/>
            </c:spPr>
            <c:extLst>
              <c:ext xmlns:c16="http://schemas.microsoft.com/office/drawing/2014/chart" uri="{C3380CC4-5D6E-409C-BE32-E72D297353CC}">
                <c16:uniqueId val="{00000003-E065-4166-B42C-BE51737A4DA2}"/>
              </c:ext>
            </c:extLst>
          </c:dPt>
          <c:dPt>
            <c:idx val="2"/>
            <c:bubble3D val="0"/>
            <c:spPr>
              <a:solidFill>
                <a:schemeClr val="accent3"/>
              </a:solidFill>
              <a:ln w="19050">
                <a:solidFill>
                  <a:sysClr val="window" lastClr="FFFFFF"/>
                </a:solidFill>
              </a:ln>
              <a:effectLst/>
            </c:spPr>
            <c:extLst>
              <c:ext xmlns:c16="http://schemas.microsoft.com/office/drawing/2014/chart" uri="{C3380CC4-5D6E-409C-BE32-E72D297353CC}">
                <c16:uniqueId val="{00000005-E065-4166-B42C-BE51737A4DA2}"/>
              </c:ext>
            </c:extLst>
          </c:dPt>
          <c:dPt>
            <c:idx val="3"/>
            <c:bubble3D val="0"/>
            <c:spPr>
              <a:solidFill>
                <a:schemeClr val="accent4"/>
              </a:solidFill>
              <a:ln w="19050">
                <a:solidFill>
                  <a:sysClr val="window" lastClr="FFFFFF"/>
                </a:solidFill>
              </a:ln>
              <a:effectLst/>
            </c:spPr>
            <c:extLst>
              <c:ext xmlns:c16="http://schemas.microsoft.com/office/drawing/2014/chart" uri="{C3380CC4-5D6E-409C-BE32-E72D297353CC}">
                <c16:uniqueId val="{00000007-8DA9-4AF5-876F-C9A1B730F644}"/>
              </c:ext>
            </c:extLst>
          </c:dPt>
          <c:dPt>
            <c:idx val="4"/>
            <c:bubble3D val="0"/>
            <c:spPr>
              <a:solidFill>
                <a:srgbClr val="7030A0"/>
              </a:solidFill>
              <a:ln w="19050">
                <a:solidFill>
                  <a:sysClr val="window" lastClr="FFFFFF"/>
                </a:solidFill>
              </a:ln>
              <a:effectLst/>
            </c:spPr>
            <c:extLst>
              <c:ext xmlns:c16="http://schemas.microsoft.com/office/drawing/2014/chart" uri="{C3380CC4-5D6E-409C-BE32-E72D297353CC}">
                <c16:uniqueId val="{00000009-DAE7-4971-B7DA-4E8C2AD657F5}"/>
              </c:ext>
            </c:extLst>
          </c:dPt>
          <c:dLbls>
            <c:dLbl>
              <c:idx val="0"/>
              <c:layout>
                <c:manualLayout>
                  <c:x val="5.0063337137185832E-2"/>
                  <c:y val="0.12778800049624642"/>
                </c:manualLayout>
              </c:layout>
              <c:tx>
                <c:rich>
                  <a:bodyPr rot="0" spcFirstLastPara="1" vertOverflow="ellipsis" vert="horz" wrap="square" lIns="38100" tIns="19050" rIns="38100" bIns="19050" anchor="ctr" anchorCtr="1">
                    <a:noAutofit/>
                  </a:bodyPr>
                  <a:lstStyle/>
                  <a:p>
                    <a:pPr>
                      <a:defRPr sz="1100" b="0" i="0" u="none" strike="noStrike" kern="1200" cap="none" baseline="0">
                        <a:solidFill>
                          <a:schemeClr val="tx1"/>
                        </a:solidFill>
                        <a:latin typeface="+mj-lt"/>
                        <a:ea typeface="+mn-ea"/>
                        <a:cs typeface="+mn-cs"/>
                      </a:defRPr>
                    </a:pPr>
                    <a:fld id="{60324512-F49E-4A08-A55C-5640C866DB9A}" type="CATEGORYNAME">
                      <a:rPr lang="en-US" sz="1330" b="1" i="0" u="none" strike="noStrike" kern="1200" cap="none" spc="0" baseline="0">
                        <a:solidFill>
                          <a:schemeClr val="tx1"/>
                        </a:solidFill>
                        <a:latin typeface="Arial" panose="020B0604020202020204" pitchFamily="34" charset="0"/>
                        <a:ea typeface="+mn-ea"/>
                        <a:cs typeface="Arial" panose="020B0604020202020204" pitchFamily="34" charset="0"/>
                      </a:rPr>
                      <a:pPr>
                        <a:defRPr sz="1100" cap="none">
                          <a:solidFill>
                            <a:schemeClr val="tx1"/>
                          </a:solidFill>
                          <a:latin typeface="+mj-lt"/>
                        </a:defRPr>
                      </a:pPr>
                      <a:t>[CATEGORY NAME]</a:t>
                    </a:fld>
                    <a:r>
                      <a:rPr lang="en-US" sz="1330" cap="none" baseline="0">
                        <a:solidFill>
                          <a:schemeClr val="tx1"/>
                        </a:solidFill>
                        <a:latin typeface="Arial" panose="020B0604020202020204" pitchFamily="34" charset="0"/>
                        <a:cs typeface="Arial" panose="020B0604020202020204" pitchFamily="34" charset="0"/>
                      </a:rPr>
                      <a:t>
</a:t>
                    </a:r>
                    <a:fld id="{42D92CE4-B8E6-4F27-BD5D-FB1350026C7E}" type="VALUE">
                      <a:rPr lang="en-US" sz="1330" b="1" i="0" u="none" strike="noStrike" kern="1200" cap="none" spc="0" baseline="0">
                        <a:solidFill>
                          <a:schemeClr val="tx1"/>
                        </a:solidFill>
                        <a:latin typeface="Arial" panose="020B0604020202020204" pitchFamily="34" charset="0"/>
                        <a:ea typeface="+mn-ea"/>
                        <a:cs typeface="Arial" panose="020B0604020202020204" pitchFamily="34" charset="0"/>
                      </a:rPr>
                      <a:pPr>
                        <a:defRPr sz="1100" cap="none">
                          <a:solidFill>
                            <a:schemeClr val="tx1"/>
                          </a:solidFill>
                          <a:latin typeface="+mj-lt"/>
                        </a:defRPr>
                      </a:pPr>
                      <a:t>[VALUE]</a:t>
                    </a:fld>
                    <a:r>
                      <a:rPr lang="en-US" sz="1330" b="1" i="0" u="none" strike="noStrike" kern="1200" cap="none" spc="0" baseline="0">
                        <a:solidFill>
                          <a:schemeClr val="tx1"/>
                        </a:solidFill>
                        <a:latin typeface="Arial" panose="020B0604020202020204" pitchFamily="34" charset="0"/>
                        <a:ea typeface="+mn-ea"/>
                        <a:cs typeface="Arial" panose="020B0604020202020204" pitchFamily="34" charset="0"/>
                      </a:rPr>
                      <a:t>
</a:t>
                    </a:r>
                    <a:fld id="{73876FFE-F6F1-4FCC-9563-674F57521A2D}" type="PERCENTAGE">
                      <a:rPr lang="en-US" sz="1330" b="1" i="0" u="none" strike="noStrike" kern="1200" cap="none" spc="0" baseline="0">
                        <a:solidFill>
                          <a:schemeClr val="tx1"/>
                        </a:solidFill>
                        <a:latin typeface="Arial" panose="020B0604020202020204" pitchFamily="34" charset="0"/>
                        <a:ea typeface="+mn-ea"/>
                        <a:cs typeface="Arial" panose="020B0604020202020204" pitchFamily="34" charset="0"/>
                      </a:rPr>
                      <a:pPr>
                        <a:defRPr sz="1100" cap="none">
                          <a:solidFill>
                            <a:schemeClr val="tx1"/>
                          </a:solidFill>
                          <a:latin typeface="+mj-lt"/>
                        </a:defRPr>
                      </a:pPr>
                      <a:t>[PERCENTAGE]</a:t>
                    </a:fld>
                    <a:endParaRPr lang="en-US" sz="1330" b="1" i="0" u="none" strike="noStrike" kern="1200" cap="none" spc="0" baseline="0">
                      <a:solidFill>
                        <a:schemeClr val="tx1"/>
                      </a:solidFill>
                      <a:latin typeface="Arial" panose="020B0604020202020204" pitchFamily="34" charset="0"/>
                      <a:ea typeface="+mn-ea"/>
                      <a:cs typeface="Arial" panose="020B0604020202020204" pitchFamily="34" charset="0"/>
                    </a:endParaRPr>
                  </a:p>
                </c:rich>
              </c:tx>
              <c:spPr>
                <a:noFill/>
                <a:ln>
                  <a:solidFill>
                    <a:sysClr val="windowText" lastClr="000000"/>
                  </a:solidFill>
                </a:ln>
                <a:effectLst/>
              </c:spPr>
              <c:txPr>
                <a:bodyPr rot="0" spcFirstLastPara="1" vertOverflow="ellipsis" vert="horz" wrap="square" lIns="38100" tIns="19050" rIns="38100" bIns="19050" anchor="ctr" anchorCtr="1">
                  <a:noAutofit/>
                </a:bodyPr>
                <a:lstStyle/>
                <a:p>
                  <a:pPr>
                    <a:defRPr sz="1100" b="0" i="0" u="none" strike="noStrike" kern="1200" cap="none" baseline="0">
                      <a:solidFill>
                        <a:schemeClr val="tx1"/>
                      </a:solidFill>
                      <a:latin typeface="+mj-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18635091140411453"/>
                      <c:h val="0.17523865089220719"/>
                    </c:manualLayout>
                  </c15:layout>
                  <c15:dlblFieldTable/>
                  <c15:showDataLabelsRange val="0"/>
                </c:ext>
                <c:ext xmlns:c16="http://schemas.microsoft.com/office/drawing/2014/chart" uri="{C3380CC4-5D6E-409C-BE32-E72D297353CC}">
                  <c16:uniqueId val="{00000001-E065-4166-B42C-BE51737A4DA2}"/>
                </c:ext>
              </c:extLst>
            </c:dLbl>
            <c:dLbl>
              <c:idx val="1"/>
              <c:layout>
                <c:manualLayout>
                  <c:x val="-9.9758953601347553E-2"/>
                  <c:y val="-7.2104889826664159E-2"/>
                </c:manualLayout>
              </c:layout>
              <c:tx>
                <c:rich>
                  <a:bodyPr rot="0" spcFirstLastPara="1" vertOverflow="ellipsis" vert="horz" wrap="square" lIns="38100" tIns="19050" rIns="38100" bIns="19050" anchor="ctr" anchorCtr="0">
                    <a:noAutofit/>
                  </a:bodyPr>
                  <a:lstStyle/>
                  <a:p>
                    <a:pPr algn="ctr" rtl="0">
                      <a:defRPr lang="en-US" sz="1330" b="1" i="0" u="none" strike="noStrike" kern="1200" cap="none" spc="0" baseline="0" dirty="0">
                        <a:solidFill>
                          <a:schemeClr val="tx1"/>
                        </a:solidFill>
                        <a:latin typeface="Arial" panose="020B0604020202020204" pitchFamily="34" charset="0"/>
                        <a:ea typeface="+mn-ea"/>
                        <a:cs typeface="Arial" panose="020B0604020202020204" pitchFamily="34" charset="0"/>
                      </a:defRPr>
                    </a:pPr>
                    <a:r>
                      <a:rPr lang="en-US" sz="1330" b="1" i="0" u="none" strike="noStrike" kern="1200" cap="none" spc="0" baseline="0">
                        <a:solidFill>
                          <a:schemeClr val="tx1"/>
                        </a:solidFill>
                        <a:latin typeface="Arial" panose="020B0604020202020204" pitchFamily="34" charset="0"/>
                        <a:ea typeface="+mn-ea"/>
                        <a:cs typeface="Arial" panose="020B0604020202020204" pitchFamily="34" charset="0"/>
                      </a:rPr>
                      <a:t>Staffing Cost
</a:t>
                    </a:r>
                    <a:fld id="{3FDD63DC-9FEB-4BA1-AE79-5DE2B0F13C3E}" type="VALUE">
                      <a:rPr lang="en-US" sz="1330" b="1" i="0" u="none" strike="noStrike" kern="1200" cap="none" spc="0" baseline="0" dirty="0">
                        <a:solidFill>
                          <a:schemeClr val="tx1"/>
                        </a:solidFill>
                        <a:latin typeface="Arial" panose="020B0604020202020204" pitchFamily="34" charset="0"/>
                        <a:ea typeface="+mn-ea"/>
                        <a:cs typeface="Arial" panose="020B0604020202020204" pitchFamily="34" charset="0"/>
                      </a:rPr>
                      <a:pPr algn="ctr" rtl="0">
                        <a:defRPr lang="en-US" sz="1330" b="1" cap="none" spc="0" dirty="0">
                          <a:solidFill>
                            <a:schemeClr val="tx1"/>
                          </a:solidFill>
                          <a:latin typeface="Arial" panose="020B0604020202020204" pitchFamily="34" charset="0"/>
                          <a:cs typeface="Arial" panose="020B0604020202020204" pitchFamily="34" charset="0"/>
                        </a:defRPr>
                      </a:pPr>
                      <a:t>[VALUE]</a:t>
                    </a:fld>
                    <a:r>
                      <a:rPr lang="en-US" sz="1330" b="1" i="0" u="none" strike="noStrike" kern="1200" cap="none" spc="0" baseline="0">
                        <a:solidFill>
                          <a:schemeClr val="tx1"/>
                        </a:solidFill>
                        <a:latin typeface="Arial" panose="020B0604020202020204" pitchFamily="34" charset="0"/>
                        <a:ea typeface="+mn-ea"/>
                        <a:cs typeface="Arial" panose="020B0604020202020204" pitchFamily="34" charset="0"/>
                      </a:rPr>
                      <a:t>
</a:t>
                    </a:r>
                    <a:fld id="{D9F7C7B4-8AB8-49E3-BD55-B032909F9769}" type="PERCENTAGE">
                      <a:rPr lang="en-US" sz="1330" b="1" i="0" u="none" strike="noStrike" kern="1200" cap="none" spc="0" baseline="0" dirty="0">
                        <a:solidFill>
                          <a:schemeClr val="tx1"/>
                        </a:solidFill>
                        <a:latin typeface="Arial" panose="020B0604020202020204" pitchFamily="34" charset="0"/>
                        <a:ea typeface="+mn-ea"/>
                        <a:cs typeface="Arial" panose="020B0604020202020204" pitchFamily="34" charset="0"/>
                      </a:rPr>
                      <a:pPr algn="ctr" rtl="0">
                        <a:defRPr lang="en-US" sz="1330" b="1" cap="none" spc="0" dirty="0">
                          <a:solidFill>
                            <a:schemeClr val="tx1"/>
                          </a:solidFill>
                          <a:latin typeface="Arial" panose="020B0604020202020204" pitchFamily="34" charset="0"/>
                          <a:cs typeface="Arial" panose="020B0604020202020204" pitchFamily="34" charset="0"/>
                        </a:defRPr>
                      </a:pPr>
                      <a:t>[PERCENTAGE]</a:t>
                    </a:fld>
                    <a:endParaRPr lang="en-US" sz="1330" b="1" i="0" u="none" strike="noStrike" kern="1200" cap="none" spc="0" baseline="0">
                      <a:solidFill>
                        <a:schemeClr val="tx1"/>
                      </a:solidFill>
                      <a:latin typeface="Arial" panose="020B0604020202020204" pitchFamily="34" charset="0"/>
                      <a:ea typeface="+mn-ea"/>
                      <a:cs typeface="Arial" panose="020B0604020202020204" pitchFamily="34" charset="0"/>
                    </a:endParaRPr>
                  </a:p>
                </c:rich>
              </c:tx>
              <c:spPr>
                <a:noFill/>
                <a:ln>
                  <a:solidFill>
                    <a:sysClr val="windowText" lastClr="000000"/>
                  </a:solidFill>
                </a:ln>
                <a:effectLst/>
              </c:spPr>
              <c:txPr>
                <a:bodyPr rot="0" spcFirstLastPara="1" vertOverflow="ellipsis" vert="horz" wrap="square" lIns="38100" tIns="19050" rIns="38100" bIns="19050" anchor="ctr" anchorCtr="0">
                  <a:noAutofit/>
                </a:bodyPr>
                <a:lstStyle/>
                <a:p>
                  <a:pPr algn="ctr" rtl="0">
                    <a:defRPr lang="en-US" sz="1330" b="1" i="0" u="none" strike="noStrike" kern="1200" cap="none" spc="0" baseline="0" dirty="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18173489104373874"/>
                      <c:h val="0.19380027467947181"/>
                    </c:manualLayout>
                  </c15:layout>
                  <c15:dlblFieldTable/>
                  <c15:showDataLabelsRange val="0"/>
                </c:ext>
                <c:ext xmlns:c16="http://schemas.microsoft.com/office/drawing/2014/chart" uri="{C3380CC4-5D6E-409C-BE32-E72D297353CC}">
                  <c16:uniqueId val="{00000003-E065-4166-B42C-BE51737A4DA2}"/>
                </c:ext>
              </c:extLst>
            </c:dLbl>
            <c:dLbl>
              <c:idx val="2"/>
              <c:layout>
                <c:manualLayout>
                  <c:x val="-0.15439748112560642"/>
                  <c:y val="2.8865631809774729E-2"/>
                </c:manualLayout>
              </c:layout>
              <c:tx>
                <c:rich>
                  <a:bodyPr rot="0" spcFirstLastPara="1" vertOverflow="ellipsis" vert="horz" wrap="square" lIns="38100" tIns="19050" rIns="38100" bIns="19050" anchor="ctr" anchorCtr="1">
                    <a:noAutofit/>
                  </a:bodyPr>
                  <a:lstStyle/>
                  <a:p>
                    <a:pPr>
                      <a:defRPr sz="1100" b="0" i="0" u="none" strike="noStrike" kern="1200" cap="none" baseline="0">
                        <a:solidFill>
                          <a:schemeClr val="tx1"/>
                        </a:solidFill>
                        <a:latin typeface="+mn-lt"/>
                        <a:ea typeface="+mn-ea"/>
                        <a:cs typeface="+mn-cs"/>
                      </a:defRPr>
                    </a:pPr>
                    <a:fld id="{C9F24784-8C63-4185-ABF7-3430C7CADB51}" type="CATEGORYNAME">
                      <a:rPr lang="en-US" sz="1330" b="1" i="0" u="none" strike="noStrike" kern="1200" cap="none" spc="0" baseline="0">
                        <a:solidFill>
                          <a:schemeClr val="tx1"/>
                        </a:solidFill>
                        <a:latin typeface="Arial" panose="020B0604020202020204" pitchFamily="34" charset="0"/>
                        <a:ea typeface="+mn-ea"/>
                        <a:cs typeface="Arial" panose="020B0604020202020204" pitchFamily="34" charset="0"/>
                      </a:rPr>
                      <a:pPr>
                        <a:defRPr sz="1100" cap="none">
                          <a:solidFill>
                            <a:schemeClr val="tx1"/>
                          </a:solidFill>
                        </a:defRPr>
                      </a:pPr>
                      <a:t>[CATEGORY NAME]</a:t>
                    </a:fld>
                    <a:r>
                      <a:rPr lang="en-US" sz="1330" b="1" i="0" u="none" strike="noStrike" kern="1200" cap="none" spc="0" baseline="0">
                        <a:solidFill>
                          <a:schemeClr val="tx1"/>
                        </a:solidFill>
                        <a:latin typeface="Arial" panose="020B0604020202020204" pitchFamily="34" charset="0"/>
                        <a:ea typeface="+mn-ea"/>
                        <a:cs typeface="Arial" panose="020B0604020202020204" pitchFamily="34" charset="0"/>
                      </a:rPr>
                      <a:t>
</a:t>
                    </a:r>
                    <a:fld id="{CCC04910-F897-44B0-AE89-F9B47488F580}" type="VALUE">
                      <a:rPr lang="en-US" sz="1330" b="1" i="0" u="none" strike="noStrike" kern="1200" cap="none" spc="0" baseline="0">
                        <a:solidFill>
                          <a:schemeClr val="tx1"/>
                        </a:solidFill>
                        <a:latin typeface="Arial" panose="020B0604020202020204" pitchFamily="34" charset="0"/>
                        <a:ea typeface="+mn-ea"/>
                        <a:cs typeface="Arial" panose="020B0604020202020204" pitchFamily="34" charset="0"/>
                      </a:rPr>
                      <a:pPr>
                        <a:defRPr sz="1100" cap="none">
                          <a:solidFill>
                            <a:schemeClr val="tx1"/>
                          </a:solidFill>
                        </a:defRPr>
                      </a:pPr>
                      <a:t>[VALUE]</a:t>
                    </a:fld>
                    <a:r>
                      <a:rPr lang="en-US" sz="1330" b="1" i="0" u="none" strike="noStrike" kern="1200" cap="none" spc="0" baseline="0">
                        <a:solidFill>
                          <a:schemeClr val="tx1"/>
                        </a:solidFill>
                        <a:latin typeface="Arial" panose="020B0604020202020204" pitchFamily="34" charset="0"/>
                        <a:ea typeface="+mn-ea"/>
                        <a:cs typeface="Arial" panose="020B0604020202020204" pitchFamily="34" charset="0"/>
                      </a:rPr>
                      <a:t>
</a:t>
                    </a:r>
                    <a:fld id="{C7C33DE2-4A5B-404C-87B1-84D93C21FF38}" type="PERCENTAGE">
                      <a:rPr lang="en-US" sz="1330" b="1" i="0" u="none" strike="noStrike" kern="1200" cap="none" spc="0" baseline="0">
                        <a:solidFill>
                          <a:schemeClr val="tx1"/>
                        </a:solidFill>
                        <a:latin typeface="Arial" panose="020B0604020202020204" pitchFamily="34" charset="0"/>
                        <a:ea typeface="+mn-ea"/>
                        <a:cs typeface="Arial" panose="020B0604020202020204" pitchFamily="34" charset="0"/>
                      </a:rPr>
                      <a:pPr>
                        <a:defRPr sz="1100" cap="none">
                          <a:solidFill>
                            <a:schemeClr val="tx1"/>
                          </a:solidFill>
                        </a:defRPr>
                      </a:pPr>
                      <a:t>[PERCENTAGE]</a:t>
                    </a:fld>
                    <a:endParaRPr lang="en-US" sz="1330" b="1" i="0" u="none" strike="noStrike" kern="1200" cap="none" spc="0" baseline="0">
                      <a:solidFill>
                        <a:schemeClr val="tx1"/>
                      </a:solidFill>
                      <a:latin typeface="Arial" panose="020B0604020202020204" pitchFamily="34" charset="0"/>
                      <a:ea typeface="+mn-ea"/>
                      <a:cs typeface="Arial" panose="020B0604020202020204" pitchFamily="34" charset="0"/>
                    </a:endParaRPr>
                  </a:p>
                </c:rich>
              </c:tx>
              <c:spPr>
                <a:noFill/>
                <a:ln>
                  <a:solidFill>
                    <a:sysClr val="windowText" lastClr="000000"/>
                  </a:solidFill>
                </a:ln>
                <a:effectLst/>
              </c:spPr>
              <c:txPr>
                <a:bodyPr rot="0" spcFirstLastPara="1" vertOverflow="ellipsis" vert="horz" wrap="square" lIns="38100" tIns="19050" rIns="38100" bIns="19050" anchor="ctr" anchorCtr="1">
                  <a:noAutofit/>
                </a:bodyPr>
                <a:lstStyle/>
                <a:p>
                  <a:pPr>
                    <a:defRPr sz="1100" b="0" i="0" u="none" strike="noStrike" kern="1200" cap="none" baseline="0">
                      <a:solidFill>
                        <a:schemeClr val="tx1"/>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20779693503771304"/>
                      <c:h val="0.19223325543980277"/>
                    </c:manualLayout>
                  </c15:layout>
                  <c15:dlblFieldTable/>
                  <c15:showDataLabelsRange val="0"/>
                </c:ext>
                <c:ext xmlns:c16="http://schemas.microsoft.com/office/drawing/2014/chart" uri="{C3380CC4-5D6E-409C-BE32-E72D297353CC}">
                  <c16:uniqueId val="{00000005-E065-4166-B42C-BE51737A4DA2}"/>
                </c:ext>
              </c:extLst>
            </c:dLbl>
            <c:dLbl>
              <c:idx val="3"/>
              <c:delete val="1"/>
              <c:extLst>
                <c:ext xmlns:c15="http://schemas.microsoft.com/office/drawing/2012/chart" uri="{CE6537A1-D6FC-4f65-9D91-7224C49458BB}"/>
                <c:ext xmlns:c16="http://schemas.microsoft.com/office/drawing/2014/chart" uri="{C3380CC4-5D6E-409C-BE32-E72D297353CC}">
                  <c16:uniqueId val="{00000007-8DA9-4AF5-876F-C9A1B730F644}"/>
                </c:ext>
              </c:extLst>
            </c:dLbl>
            <c:dLbl>
              <c:idx val="4"/>
              <c:delete val="1"/>
              <c:extLst>
                <c:ext xmlns:c15="http://schemas.microsoft.com/office/drawing/2012/chart" uri="{CE6537A1-D6FC-4f65-9D91-7224C49458BB}"/>
                <c:ext xmlns:c16="http://schemas.microsoft.com/office/drawing/2014/chart" uri="{C3380CC4-5D6E-409C-BE32-E72D297353CC}">
                  <c16:uniqueId val="{00000009-DAE7-4971-B7DA-4E8C2AD657F5}"/>
                </c:ext>
              </c:extLst>
            </c:dLbl>
            <c:spPr>
              <a:noFill/>
              <a:ln>
                <a:solidFill>
                  <a:sysClr val="windowText" lastClr="000000"/>
                </a:solidFill>
              </a:ln>
              <a:effectLst/>
            </c:spPr>
            <c:txPr>
              <a:bodyPr rot="0" spcFirstLastPara="1" vertOverflow="ellipsis" vert="horz" wrap="square" lIns="38100" tIns="19050" rIns="38100" bIns="19050" anchor="ctr" anchorCtr="1">
                <a:spAutoFit/>
              </a:bodyPr>
              <a:lstStyle/>
              <a:p>
                <a:pPr>
                  <a:defRPr sz="900" b="0" i="0" u="none" strike="noStrike" kern="1200" cap="none" baseline="0">
                    <a:solidFill>
                      <a:schemeClr val="tx1"/>
                    </a:solidFill>
                    <a:latin typeface="+mn-lt"/>
                    <a:ea typeface="+mn-ea"/>
                    <a:cs typeface="+mn-cs"/>
                  </a:defRPr>
                </a:pPr>
                <a:endParaRPr lang="en-US"/>
              </a:p>
            </c:txPr>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'Staff Dev'!$A$1:$A$5</c:f>
              <c:strCache>
                <c:ptCount val="5"/>
                <c:pt idx="0">
                  <c:v>Professional Development</c:v>
                </c:pt>
                <c:pt idx="1">
                  <c:v>Staffing Cost</c:v>
                </c:pt>
                <c:pt idx="2">
                  <c:v>Conference &amp; Seminars</c:v>
                </c:pt>
                <c:pt idx="3">
                  <c:v>Employee Engagement</c:v>
                </c:pt>
                <c:pt idx="4">
                  <c:v>Board Education</c:v>
                </c:pt>
              </c:strCache>
            </c:strRef>
          </c:cat>
          <c:val>
            <c:numRef>
              <c:f>'Staff Dev'!$B$1:$B$5</c:f>
              <c:numCache>
                <c:formatCode>_(* #,##0_);_(* \(#,##0\);_(* "-"??_);_(@_)</c:formatCode>
                <c:ptCount val="5"/>
                <c:pt idx="0">
                  <c:v>340000</c:v>
                </c:pt>
                <c:pt idx="1">
                  <c:v>900000</c:v>
                </c:pt>
                <c:pt idx="2">
                  <c:v>80000</c:v>
                </c:pt>
                <c:pt idx="3">
                  <c:v>10000</c:v>
                </c:pt>
                <c:pt idx="4">
                  <c:v>15000</c:v>
                </c:pt>
              </c:numCache>
            </c:numRef>
          </c:val>
          <c:extLst>
            <c:ext xmlns:c16="http://schemas.microsoft.com/office/drawing/2014/chart" uri="{C3380CC4-5D6E-409C-BE32-E72D297353CC}">
              <c16:uniqueId val="{00000006-E065-4166-B42C-BE51737A4DA2}"/>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rgbClr val="3DAE2B"/>
            </a:solidFill>
          </c:spPr>
          <c:dPt>
            <c:idx val="0"/>
            <c:bubble3D val="0"/>
            <c:spPr>
              <a:solidFill>
                <a:srgbClr val="6A737B"/>
              </a:solidFill>
              <a:ln w="19050">
                <a:solidFill>
                  <a:schemeClr val="lt1"/>
                </a:solidFill>
              </a:ln>
              <a:effectLst/>
            </c:spPr>
            <c:extLst>
              <c:ext xmlns:c16="http://schemas.microsoft.com/office/drawing/2014/chart" uri="{C3380CC4-5D6E-409C-BE32-E72D297353CC}">
                <c16:uniqueId val="{00000001-6E9C-4CC5-885D-A39376514658}"/>
              </c:ext>
            </c:extLst>
          </c:dPt>
          <c:dPt>
            <c:idx val="1"/>
            <c:bubble3D val="0"/>
            <c:spPr>
              <a:solidFill>
                <a:srgbClr val="0D76BD"/>
              </a:solidFill>
              <a:ln w="19050">
                <a:solidFill>
                  <a:schemeClr val="lt1"/>
                </a:solidFill>
              </a:ln>
              <a:effectLst/>
            </c:spPr>
            <c:extLst>
              <c:ext xmlns:c16="http://schemas.microsoft.com/office/drawing/2014/chart" uri="{C3380CC4-5D6E-409C-BE32-E72D297353CC}">
                <c16:uniqueId val="{00000003-6E9C-4CC5-885D-A39376514658}"/>
              </c:ext>
            </c:extLst>
          </c:dPt>
          <c:dPt>
            <c:idx val="2"/>
            <c:bubble3D val="0"/>
            <c:spPr>
              <a:solidFill>
                <a:srgbClr val="3DAE2B"/>
              </a:solidFill>
              <a:ln w="19050">
                <a:solidFill>
                  <a:schemeClr val="lt1"/>
                </a:solidFill>
              </a:ln>
              <a:effectLst/>
            </c:spPr>
            <c:extLst>
              <c:ext xmlns:c16="http://schemas.microsoft.com/office/drawing/2014/chart" uri="{C3380CC4-5D6E-409C-BE32-E72D297353CC}">
                <c16:uniqueId val="{00000004-E7EA-43A5-9C85-A11575A235FD}"/>
              </c:ext>
            </c:extLst>
          </c:dPt>
          <c:dLbls>
            <c:dLbl>
              <c:idx val="0"/>
              <c:layout>
                <c:manualLayout>
                  <c:x val="-2.9072056592531745E-2"/>
                  <c:y val="-0.1268370866495323"/>
                </c:manualLayout>
              </c:layout>
              <c:tx>
                <c:rich>
                  <a:bodyPr/>
                  <a:lstStyle/>
                  <a:p>
                    <a:fld id="{2846504B-101B-4396-A20A-55242D96EFFA}" type="CATEGORYNAME">
                      <a:rPr lang="en-US" sz="1330" b="1" i="0" u="none" strike="noStrike" kern="1200" cap="small" spc="0" baseline="0">
                        <a:solidFill>
                          <a:schemeClr val="tx1"/>
                        </a:solidFill>
                        <a:latin typeface="Arial" panose="020B0604020202020204" pitchFamily="34" charset="0"/>
                        <a:ea typeface="+mn-ea"/>
                        <a:cs typeface="Arial" panose="020B0604020202020204" pitchFamily="34" charset="0"/>
                      </a:rPr>
                      <a:pPr/>
                      <a:t>[CATEGORY NAME]</a:t>
                    </a:fld>
                    <a:r>
                      <a:rPr lang="en-US" sz="1330" b="1" i="0" u="none" strike="noStrike" kern="1200" cap="small" spc="0" baseline="0">
                        <a:solidFill>
                          <a:schemeClr val="tx1"/>
                        </a:solidFill>
                        <a:latin typeface="Arial" panose="020B0604020202020204" pitchFamily="34" charset="0"/>
                        <a:ea typeface="+mn-ea"/>
                        <a:cs typeface="Arial" panose="020B0604020202020204" pitchFamily="34" charset="0"/>
                      </a:rPr>
                      <a:t>
</a:t>
                    </a:r>
                    <a:fld id="{F506B60E-4B0C-4D81-9A35-E5A2F57B9827}" type="VALUE">
                      <a:rPr lang="en-US" sz="1330" b="1" i="0" u="none" strike="noStrike" kern="1200" cap="small" spc="0" baseline="0">
                        <a:solidFill>
                          <a:schemeClr val="tx1"/>
                        </a:solidFill>
                        <a:latin typeface="Arial" panose="020B0604020202020204" pitchFamily="34" charset="0"/>
                        <a:ea typeface="+mn-ea"/>
                        <a:cs typeface="Arial" panose="020B0604020202020204" pitchFamily="34" charset="0"/>
                      </a:rPr>
                      <a:pPr/>
                      <a:t>[VALUE]</a:t>
                    </a:fld>
                    <a:r>
                      <a:rPr lang="en-US" baseline="0">
                        <a:solidFill>
                          <a:schemeClr val="tx1"/>
                        </a:solidFill>
                      </a:rPr>
                      <a:t>
</a:t>
                    </a:r>
                    <a:fld id="{FA11997B-BD75-4D3F-A5BB-854C8BEE9678}" type="PERCENTAGE">
                      <a:rPr lang="en-US" sz="1330" b="1" i="0" u="none" strike="noStrike" kern="1200" cap="small" spc="0" baseline="0">
                        <a:solidFill>
                          <a:schemeClr val="tx1"/>
                        </a:solidFill>
                        <a:latin typeface="Arial" panose="020B0604020202020204" pitchFamily="34" charset="0"/>
                        <a:ea typeface="+mn-ea"/>
                        <a:cs typeface="Arial" panose="020B0604020202020204" pitchFamily="34" charset="0"/>
                      </a:rPr>
                      <a:pPr/>
                      <a:t>[PERCENTAGE]</a:t>
                    </a:fld>
                    <a:endParaRPr lang="en-US" baseline="0">
                      <a:solidFill>
                        <a:schemeClr val="tx1"/>
                      </a:solidFill>
                    </a:endParaRPr>
                  </a:p>
                </c:rich>
              </c:tx>
              <c:showLegendKey val="0"/>
              <c:showVal val="1"/>
              <c:showCatName val="1"/>
              <c:showSerName val="0"/>
              <c:showPercent val="1"/>
              <c:showBubbleSize val="0"/>
              <c:separator>
</c:separator>
              <c:extLst>
                <c:ext xmlns:c15="http://schemas.microsoft.com/office/drawing/2012/chart" uri="{CE6537A1-D6FC-4f65-9D91-7224C49458BB}">
                  <c15:layout>
                    <c:manualLayout>
                      <c:w val="0.2113500212150039"/>
                      <c:h val="0.2045167413861011"/>
                    </c:manualLayout>
                  </c15:layout>
                  <c15:dlblFieldTable/>
                  <c15:showDataLabelsRange val="0"/>
                </c:ext>
                <c:ext xmlns:c16="http://schemas.microsoft.com/office/drawing/2014/chart" uri="{C3380CC4-5D6E-409C-BE32-E72D297353CC}">
                  <c16:uniqueId val="{00000001-6E9C-4CC5-885D-A39376514658}"/>
                </c:ext>
              </c:extLst>
            </c:dLbl>
            <c:dLbl>
              <c:idx val="1"/>
              <c:layout>
                <c:manualLayout>
                  <c:x val="0.19086371842309743"/>
                  <c:y val="-4.853768762600053E-3"/>
                </c:manualLayout>
              </c:layout>
              <c:tx>
                <c:rich>
                  <a:bodyPr rot="0" spcFirstLastPara="1" vertOverflow="clip" horzOverflow="clip" vert="horz" wrap="square" lIns="36576" tIns="18288" rIns="36576" bIns="18288" anchor="ctr" anchorCtr="1">
                    <a:spAutoFit/>
                  </a:bodyPr>
                  <a:lstStyle/>
                  <a:p>
                    <a:pPr>
                      <a:defRPr lang="en-US" sz="1330" b="1" i="0" u="none" strike="noStrike" kern="1200" cap="small" spc="0" baseline="0">
                        <a:solidFill>
                          <a:schemeClr val="tx1"/>
                        </a:solidFill>
                        <a:latin typeface="Arial" panose="020B0604020202020204" pitchFamily="34" charset="0"/>
                        <a:ea typeface="+mn-ea"/>
                        <a:cs typeface="Arial" panose="020B0604020202020204" pitchFamily="34" charset="0"/>
                      </a:defRPr>
                    </a:pPr>
                    <a:fld id="{493D2C5F-6DA7-42EB-8D29-BDBCB6548CB6}" type="CATEGORYNAME">
                      <a:rPr lang="en-US" sz="1330" b="1" i="0" u="none" strike="noStrike" kern="1200" cap="small" spc="0" baseline="0">
                        <a:solidFill>
                          <a:schemeClr val="tx1"/>
                        </a:solidFill>
                        <a:latin typeface="Arial" panose="020B0604020202020204" pitchFamily="34" charset="0"/>
                        <a:ea typeface="+mn-ea"/>
                        <a:cs typeface="Arial" panose="020B0604020202020204" pitchFamily="34" charset="0"/>
                      </a:rPr>
                      <a:pPr>
                        <a:defRPr lang="en-US" sz="1330" b="1" cap="small" spc="0">
                          <a:solidFill>
                            <a:schemeClr val="tx1"/>
                          </a:solidFill>
                          <a:latin typeface="Arial" panose="020B0604020202020204" pitchFamily="34" charset="0"/>
                          <a:cs typeface="Arial" panose="020B0604020202020204" pitchFamily="34" charset="0"/>
                        </a:defRPr>
                      </a:pPr>
                      <a:t>[CATEGORY NAME]</a:t>
                    </a:fld>
                    <a:r>
                      <a:rPr lang="en-US" sz="1330" b="1" i="0" u="none" strike="noStrike" kern="1200" cap="small" spc="0" baseline="0">
                        <a:solidFill>
                          <a:schemeClr val="tx1"/>
                        </a:solidFill>
                        <a:latin typeface="Arial" panose="020B0604020202020204" pitchFamily="34" charset="0"/>
                        <a:ea typeface="+mn-ea"/>
                        <a:cs typeface="Arial" panose="020B0604020202020204" pitchFamily="34" charset="0"/>
                      </a:rPr>
                      <a:t>
</a:t>
                    </a:r>
                    <a:fld id="{32686CDA-0B74-4A60-ABB3-E8EEBA90ACCE}" type="VALUE">
                      <a:rPr lang="en-US" sz="1330" b="1" i="0" u="none" strike="noStrike" kern="1200" cap="small" spc="0" baseline="0">
                        <a:solidFill>
                          <a:schemeClr val="tx1"/>
                        </a:solidFill>
                        <a:latin typeface="Arial" panose="020B0604020202020204" pitchFamily="34" charset="0"/>
                        <a:ea typeface="+mn-ea"/>
                        <a:cs typeface="Arial" panose="020B0604020202020204" pitchFamily="34" charset="0"/>
                      </a:rPr>
                      <a:pPr>
                        <a:defRPr lang="en-US" sz="1330" b="1" cap="small" spc="0">
                          <a:solidFill>
                            <a:schemeClr val="tx1"/>
                          </a:solidFill>
                          <a:latin typeface="Arial" panose="020B0604020202020204" pitchFamily="34" charset="0"/>
                          <a:cs typeface="Arial" panose="020B0604020202020204" pitchFamily="34" charset="0"/>
                        </a:defRPr>
                      </a:pPr>
                      <a:t>[VALUE]</a:t>
                    </a:fld>
                    <a:r>
                      <a:rPr lang="en-US" sz="1330" b="1" i="0" u="none" strike="noStrike" kern="1200" cap="small" spc="0" baseline="0">
                        <a:solidFill>
                          <a:schemeClr val="tx1"/>
                        </a:solidFill>
                        <a:latin typeface="Arial" panose="020B0604020202020204" pitchFamily="34" charset="0"/>
                        <a:ea typeface="+mn-ea"/>
                        <a:cs typeface="Arial" panose="020B0604020202020204" pitchFamily="34" charset="0"/>
                      </a:rPr>
                      <a:t>
</a:t>
                    </a:r>
                    <a:fld id="{0C6A2AC3-C926-494F-9CC6-F6BC29D89BED}" type="PERCENTAGE">
                      <a:rPr lang="en-US" sz="1330" b="1" i="0" u="none" strike="noStrike" kern="1200" cap="small" spc="0" baseline="0">
                        <a:solidFill>
                          <a:schemeClr val="tx1"/>
                        </a:solidFill>
                        <a:latin typeface="Arial" panose="020B0604020202020204" pitchFamily="34" charset="0"/>
                        <a:ea typeface="+mn-ea"/>
                        <a:cs typeface="Arial" panose="020B0604020202020204" pitchFamily="34" charset="0"/>
                      </a:rPr>
                      <a:pPr>
                        <a:defRPr lang="en-US" sz="1330" b="1" cap="small" spc="0">
                          <a:solidFill>
                            <a:schemeClr val="tx1"/>
                          </a:solidFill>
                          <a:latin typeface="Arial" panose="020B0604020202020204" pitchFamily="34" charset="0"/>
                          <a:cs typeface="Arial" panose="020B0604020202020204" pitchFamily="34" charset="0"/>
                        </a:defRPr>
                      </a:pPr>
                      <a:t>[PERCENTAGE]</a:t>
                    </a:fld>
                    <a:endParaRPr lang="en-US" sz="1330" b="1" i="0" u="none" strike="noStrike" kern="1200" cap="small" spc="0" baseline="0">
                      <a:solidFill>
                        <a:schemeClr val="tx1"/>
                      </a:solidFill>
                      <a:latin typeface="Arial" panose="020B0604020202020204" pitchFamily="34" charset="0"/>
                      <a:ea typeface="+mn-ea"/>
                      <a:cs typeface="Arial" panose="020B0604020202020204" pitchFamily="34" charset="0"/>
                    </a:endParaRPr>
                  </a:p>
                </c:rich>
              </c:tx>
              <c:spPr>
                <a:solidFill>
                  <a:schemeClr val="lt1"/>
                </a:solidFill>
                <a:ln>
                  <a:solidFill>
                    <a:sysClr val="windowText" lastClr="000000"/>
                  </a:solidFill>
                </a:ln>
                <a:effectLst/>
              </c:spPr>
              <c:txPr>
                <a:bodyPr rot="0" spcFirstLastPara="1" vertOverflow="clip" horzOverflow="clip" vert="horz" wrap="square" lIns="36576" tIns="18288" rIns="36576" bIns="18288" anchor="ctr" anchorCtr="1">
                  <a:spAutoFit/>
                </a:bodyPr>
                <a:lstStyle/>
                <a:p>
                  <a:pPr>
                    <a:defRPr lang="en-US" sz="1330" b="1" i="0" u="none" strike="noStrike" kern="1200" cap="small" spc="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0151372020384925"/>
                      <c:h val="0.19857157123048885"/>
                    </c:manualLayout>
                  </c15:layout>
                  <c15:dlblFieldTable/>
                  <c15:showDataLabelsRange val="0"/>
                </c:ext>
                <c:ext xmlns:c16="http://schemas.microsoft.com/office/drawing/2014/chart" uri="{C3380CC4-5D6E-409C-BE32-E72D297353CC}">
                  <c16:uniqueId val="{00000003-6E9C-4CC5-885D-A39376514658}"/>
                </c:ext>
              </c:extLst>
            </c:dLbl>
            <c:dLbl>
              <c:idx val="2"/>
              <c:layout>
                <c:manualLayout>
                  <c:x val="-1.7268966137042454E-2"/>
                  <c:y val="8.3891340404628652E-3"/>
                </c:manualLayout>
              </c:layout>
              <c:tx>
                <c:rich>
                  <a:bodyPr/>
                  <a:lstStyle/>
                  <a:p>
                    <a:fld id="{B85E6B0A-F2E5-4926-9F4E-5A4ADFAB2963}" type="CATEGORYNAME">
                      <a:rPr lang="en-US" sz="1330" b="1" i="0" u="none" strike="noStrike" kern="1200" cap="small" spc="0" baseline="0">
                        <a:solidFill>
                          <a:schemeClr val="tx1"/>
                        </a:solidFill>
                        <a:latin typeface="Arial" panose="020B0604020202020204" pitchFamily="34" charset="0"/>
                        <a:ea typeface="+mn-ea"/>
                        <a:cs typeface="Arial" panose="020B0604020202020204" pitchFamily="34" charset="0"/>
                      </a:rPr>
                      <a:pPr/>
                      <a:t>[CATEGORY NAME]</a:t>
                    </a:fld>
                    <a:r>
                      <a:rPr lang="en-US" sz="1330" b="1" i="0" u="none" strike="noStrike" kern="1200" cap="small" spc="0" baseline="0">
                        <a:solidFill>
                          <a:schemeClr val="tx1"/>
                        </a:solidFill>
                        <a:latin typeface="Arial" panose="020B0604020202020204" pitchFamily="34" charset="0"/>
                        <a:ea typeface="+mn-ea"/>
                        <a:cs typeface="Arial" panose="020B0604020202020204" pitchFamily="34" charset="0"/>
                      </a:rPr>
                      <a:t>
</a:t>
                    </a:r>
                    <a:fld id="{085C04B8-3489-4EAD-9967-F2AB51BB5CAE}" type="VALUE">
                      <a:rPr lang="en-US" sz="1330" b="1" i="0" u="none" strike="noStrike" kern="1200" cap="small" spc="0" baseline="0">
                        <a:solidFill>
                          <a:schemeClr val="tx1"/>
                        </a:solidFill>
                        <a:latin typeface="Arial" panose="020B0604020202020204" pitchFamily="34" charset="0"/>
                        <a:ea typeface="+mn-ea"/>
                        <a:cs typeface="Arial" panose="020B0604020202020204" pitchFamily="34" charset="0"/>
                      </a:rPr>
                      <a:pPr/>
                      <a:t>[VALUE]</a:t>
                    </a:fld>
                    <a:r>
                      <a:rPr lang="en-US" sz="1330" b="1" i="0" u="none" strike="noStrike" kern="1200" cap="small" spc="0" baseline="0">
                        <a:solidFill>
                          <a:schemeClr val="tx1"/>
                        </a:solidFill>
                        <a:latin typeface="Arial" panose="020B0604020202020204" pitchFamily="34" charset="0"/>
                        <a:ea typeface="+mn-ea"/>
                        <a:cs typeface="Arial" panose="020B0604020202020204" pitchFamily="34" charset="0"/>
                      </a:rPr>
                      <a:t>
</a:t>
                    </a:r>
                    <a:fld id="{5BAD129A-ED70-4CB1-8655-EF6CCB52929D}" type="PERCENTAGE">
                      <a:rPr lang="en-US" sz="1330" b="1" i="0" u="none" strike="noStrike" kern="1200" cap="small" spc="0" baseline="0">
                        <a:solidFill>
                          <a:schemeClr val="tx1"/>
                        </a:solidFill>
                        <a:latin typeface="Arial" panose="020B0604020202020204" pitchFamily="34" charset="0"/>
                        <a:ea typeface="+mn-ea"/>
                        <a:cs typeface="Arial" panose="020B0604020202020204" pitchFamily="34" charset="0"/>
                      </a:rPr>
                      <a:pPr/>
                      <a:t>[PERCENTAGE]</a:t>
                    </a:fld>
                    <a:endParaRPr lang="en-US" sz="1330" b="1" i="0" u="none" strike="noStrike" kern="1200" cap="small" spc="0" baseline="0">
                      <a:solidFill>
                        <a:schemeClr val="tx1"/>
                      </a:solidFill>
                      <a:latin typeface="Arial" panose="020B0604020202020204" pitchFamily="34" charset="0"/>
                      <a:ea typeface="+mn-ea"/>
                      <a:cs typeface="Arial" panose="020B0604020202020204" pitchFamily="34" charset="0"/>
                    </a:endParaRPr>
                  </a:p>
                </c:rich>
              </c:tx>
              <c:showLegendKey val="0"/>
              <c:showVal val="1"/>
              <c:showCatName val="1"/>
              <c:showSerName val="0"/>
              <c:showPercent val="1"/>
              <c:showBubbleSize val="0"/>
              <c:separator>
</c:separator>
              <c:extLst>
                <c:ext xmlns:c15="http://schemas.microsoft.com/office/drawing/2012/chart" uri="{CE6537A1-D6FC-4f65-9D91-7224C49458BB}">
                  <c15:layout>
                    <c:manualLayout>
                      <c:w val="0.15428583662341361"/>
                      <c:h val="0.17190446217170882"/>
                    </c:manualLayout>
                  </c15:layout>
                  <c15:dlblFieldTable/>
                  <c15:showDataLabelsRange val="0"/>
                </c:ext>
                <c:ext xmlns:c16="http://schemas.microsoft.com/office/drawing/2014/chart" uri="{C3380CC4-5D6E-409C-BE32-E72D297353CC}">
                  <c16:uniqueId val="{00000004-E7EA-43A5-9C85-A11575A235FD}"/>
                </c:ext>
              </c:extLst>
            </c:dLbl>
            <c:spPr>
              <a:solidFill>
                <a:schemeClr val="lt1"/>
              </a:solidFill>
              <a:ln>
                <a:solidFill>
                  <a:sysClr val="windowText" lastClr="00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IT!$A$1:$A$3</c:f>
              <c:strCache>
                <c:ptCount val="3"/>
                <c:pt idx="0">
                  <c:v>Technology Infrastructure</c:v>
                </c:pt>
                <c:pt idx="1">
                  <c:v>Technology Innovations</c:v>
                </c:pt>
                <c:pt idx="2">
                  <c:v>Staffing Cost</c:v>
                </c:pt>
              </c:strCache>
            </c:strRef>
          </c:cat>
          <c:val>
            <c:numRef>
              <c:f>IT!$B$1:$B$3</c:f>
              <c:numCache>
                <c:formatCode>_(* #,##0_);_(* \(#,##0\);_(* "-"??_);_(@_)</c:formatCode>
                <c:ptCount val="3"/>
                <c:pt idx="0">
                  <c:v>842000</c:v>
                </c:pt>
                <c:pt idx="1">
                  <c:v>410000</c:v>
                </c:pt>
                <c:pt idx="2">
                  <c:v>965000</c:v>
                </c:pt>
              </c:numCache>
            </c:numRef>
          </c:val>
          <c:extLst>
            <c:ext xmlns:c16="http://schemas.microsoft.com/office/drawing/2014/chart" uri="{C3380CC4-5D6E-409C-BE32-E72D297353CC}">
              <c16:uniqueId val="{00000004-6E9C-4CC5-885D-A39376514658}"/>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rgbClr val="3DAE2B"/>
            </a:solidFill>
          </c:spPr>
          <c:dPt>
            <c:idx val="0"/>
            <c:bubble3D val="0"/>
            <c:spPr>
              <a:solidFill>
                <a:srgbClr val="6A737B"/>
              </a:solidFill>
              <a:ln w="19050">
                <a:solidFill>
                  <a:schemeClr val="lt1"/>
                </a:solidFill>
              </a:ln>
              <a:effectLst/>
            </c:spPr>
            <c:extLst>
              <c:ext xmlns:c16="http://schemas.microsoft.com/office/drawing/2014/chart" uri="{C3380CC4-5D6E-409C-BE32-E72D297353CC}">
                <c16:uniqueId val="{00000001-6E9C-4CC5-885D-A39376514658}"/>
              </c:ext>
            </c:extLst>
          </c:dPt>
          <c:dPt>
            <c:idx val="1"/>
            <c:bubble3D val="0"/>
            <c:spPr>
              <a:solidFill>
                <a:srgbClr val="0D76BD"/>
              </a:solidFill>
              <a:ln w="19050">
                <a:solidFill>
                  <a:schemeClr val="lt1"/>
                </a:solidFill>
              </a:ln>
              <a:effectLst/>
            </c:spPr>
            <c:extLst>
              <c:ext xmlns:c16="http://schemas.microsoft.com/office/drawing/2014/chart" uri="{C3380CC4-5D6E-409C-BE32-E72D297353CC}">
                <c16:uniqueId val="{00000003-6E9C-4CC5-885D-A39376514658}"/>
              </c:ext>
            </c:extLst>
          </c:dPt>
          <c:dPt>
            <c:idx val="2"/>
            <c:bubble3D val="0"/>
            <c:spPr>
              <a:solidFill>
                <a:srgbClr val="3DAE2B"/>
              </a:solidFill>
              <a:ln w="19050">
                <a:solidFill>
                  <a:schemeClr val="lt1"/>
                </a:solidFill>
              </a:ln>
              <a:effectLst/>
            </c:spPr>
            <c:extLst>
              <c:ext xmlns:c16="http://schemas.microsoft.com/office/drawing/2014/chart" uri="{C3380CC4-5D6E-409C-BE32-E72D297353CC}">
                <c16:uniqueId val="{00000004-E7EA-43A5-9C85-A11575A235FD}"/>
              </c:ext>
            </c:extLst>
          </c:dPt>
          <c:dLbls>
            <c:dLbl>
              <c:idx val="0"/>
              <c:layout>
                <c:manualLayout>
                  <c:x val="2.4069686930195833E-2"/>
                  <c:y val="-5.4132650572659383E-2"/>
                </c:manualLayout>
              </c:layout>
              <c:tx>
                <c:rich>
                  <a:bodyPr/>
                  <a:lstStyle/>
                  <a:p>
                    <a:fld id="{2846504B-101B-4396-A20A-55242D96EFFA}" type="CATEGORYNAME">
                      <a:rPr lang="en-US" sz="1330" b="1" i="0" u="none" strike="noStrike" kern="1200" cap="small" spc="0" baseline="0">
                        <a:solidFill>
                          <a:schemeClr val="tx1"/>
                        </a:solidFill>
                        <a:latin typeface="Arial" panose="020B0604020202020204" pitchFamily="34" charset="0"/>
                        <a:ea typeface="+mn-ea"/>
                        <a:cs typeface="Arial" panose="020B0604020202020204" pitchFamily="34" charset="0"/>
                      </a:rPr>
                      <a:pPr/>
                      <a:t>[CATEGORY NAME]</a:t>
                    </a:fld>
                    <a:r>
                      <a:rPr lang="en-US" sz="1330" b="1" i="0" u="none" strike="noStrike" kern="1200" cap="small" spc="0" baseline="0">
                        <a:solidFill>
                          <a:schemeClr val="tx1"/>
                        </a:solidFill>
                        <a:latin typeface="Arial" panose="020B0604020202020204" pitchFamily="34" charset="0"/>
                        <a:ea typeface="+mn-ea"/>
                        <a:cs typeface="Arial" panose="020B0604020202020204" pitchFamily="34" charset="0"/>
                      </a:rPr>
                      <a:t>
</a:t>
                    </a:r>
                    <a:fld id="{F506B60E-4B0C-4D81-9A35-E5A2F57B9827}" type="VALUE">
                      <a:rPr lang="en-US" sz="1330" b="1" i="0" u="none" strike="noStrike" kern="1200" cap="small" spc="0" baseline="0">
                        <a:solidFill>
                          <a:schemeClr val="tx1"/>
                        </a:solidFill>
                        <a:latin typeface="Arial" panose="020B0604020202020204" pitchFamily="34" charset="0"/>
                        <a:ea typeface="+mn-ea"/>
                        <a:cs typeface="Arial" panose="020B0604020202020204" pitchFamily="34" charset="0"/>
                      </a:rPr>
                      <a:pPr/>
                      <a:t>[VALUE]</a:t>
                    </a:fld>
                    <a:r>
                      <a:rPr lang="en-US" baseline="0">
                        <a:solidFill>
                          <a:schemeClr val="tx1"/>
                        </a:solidFill>
                      </a:rPr>
                      <a:t>
</a:t>
                    </a:r>
                    <a:fld id="{FA11997B-BD75-4D3F-A5BB-854C8BEE9678}" type="PERCENTAGE">
                      <a:rPr lang="en-US" sz="1330" b="1" i="0" u="none" strike="noStrike" kern="1200" cap="small" spc="0" baseline="0">
                        <a:solidFill>
                          <a:schemeClr val="tx1"/>
                        </a:solidFill>
                        <a:latin typeface="Arial" panose="020B0604020202020204" pitchFamily="34" charset="0"/>
                        <a:ea typeface="+mn-ea"/>
                        <a:cs typeface="Arial" panose="020B0604020202020204" pitchFamily="34" charset="0"/>
                      </a:rPr>
                      <a:pPr/>
                      <a:t>[PERCENTAGE]</a:t>
                    </a:fld>
                    <a:endParaRPr lang="en-US" baseline="0">
                      <a:solidFill>
                        <a:schemeClr val="tx1"/>
                      </a:solidFill>
                    </a:endParaRPr>
                  </a:p>
                </c:rich>
              </c:tx>
              <c:showLegendKey val="0"/>
              <c:showVal val="1"/>
              <c:showCatName val="1"/>
              <c:showSerName val="0"/>
              <c:showPercent val="1"/>
              <c:showBubbleSize val="0"/>
              <c:separator>
</c:separator>
              <c:extLst>
                <c:ext xmlns:c15="http://schemas.microsoft.com/office/drawing/2012/chart" uri="{CE6537A1-D6FC-4f65-9D91-7224C49458BB}">
                  <c15:layout>
                    <c:manualLayout>
                      <c:w val="0.2113500212150039"/>
                      <c:h val="0.2045167413861011"/>
                    </c:manualLayout>
                  </c15:layout>
                  <c15:dlblFieldTable/>
                  <c15:showDataLabelsRange val="0"/>
                </c:ext>
                <c:ext xmlns:c16="http://schemas.microsoft.com/office/drawing/2014/chart" uri="{C3380CC4-5D6E-409C-BE32-E72D297353CC}">
                  <c16:uniqueId val="{00000001-6E9C-4CC5-885D-A39376514658}"/>
                </c:ext>
              </c:extLst>
            </c:dLbl>
            <c:dLbl>
              <c:idx val="1"/>
              <c:layout>
                <c:manualLayout>
                  <c:x val="-1.0441248246778043E-2"/>
                  <c:y val="8.9092189457699259E-4"/>
                </c:manualLayout>
              </c:layout>
              <c:tx>
                <c:rich>
                  <a:bodyPr/>
                  <a:lstStyle/>
                  <a:p>
                    <a:fld id="{493D2C5F-6DA7-42EB-8D29-BDBCB6548CB6}" type="CATEGORYNAME">
                      <a:rPr lang="en-US" sz="1330" b="1" i="0" u="none" strike="noStrike" kern="1200" cap="small" spc="0" baseline="0">
                        <a:solidFill>
                          <a:schemeClr val="tx1"/>
                        </a:solidFill>
                        <a:latin typeface="Arial" panose="020B0604020202020204" pitchFamily="34" charset="0"/>
                        <a:ea typeface="+mn-ea"/>
                        <a:cs typeface="Arial" panose="020B0604020202020204" pitchFamily="34" charset="0"/>
                      </a:rPr>
                      <a:pPr/>
                      <a:t>[CATEGORY NAME]</a:t>
                    </a:fld>
                    <a:r>
                      <a:rPr lang="en-US" sz="1330" b="1" i="0" u="none" strike="noStrike" kern="1200" cap="small" spc="0" baseline="0">
                        <a:solidFill>
                          <a:schemeClr val="tx1"/>
                        </a:solidFill>
                        <a:latin typeface="Arial" panose="020B0604020202020204" pitchFamily="34" charset="0"/>
                        <a:ea typeface="+mn-ea"/>
                        <a:cs typeface="Arial" panose="020B0604020202020204" pitchFamily="34" charset="0"/>
                      </a:rPr>
                      <a:t>
</a:t>
                    </a:r>
                    <a:fld id="{32686CDA-0B74-4A60-ABB3-E8EEBA90ACCE}" type="VALUE">
                      <a:rPr lang="en-US" sz="1330" b="1" i="0" u="none" strike="noStrike" kern="1200" cap="small" spc="0" baseline="0">
                        <a:solidFill>
                          <a:schemeClr val="tx1"/>
                        </a:solidFill>
                        <a:latin typeface="Arial" panose="020B0604020202020204" pitchFamily="34" charset="0"/>
                        <a:ea typeface="+mn-ea"/>
                        <a:cs typeface="Arial" panose="020B0604020202020204" pitchFamily="34" charset="0"/>
                      </a:rPr>
                      <a:pPr/>
                      <a:t>[VALUE]</a:t>
                    </a:fld>
                    <a:r>
                      <a:rPr lang="en-US" sz="1330" b="1" i="0" u="none" strike="noStrike" kern="1200" cap="small" spc="0" baseline="0">
                        <a:solidFill>
                          <a:schemeClr val="tx1"/>
                        </a:solidFill>
                        <a:latin typeface="Arial" panose="020B0604020202020204" pitchFamily="34" charset="0"/>
                        <a:ea typeface="+mn-ea"/>
                        <a:cs typeface="Arial" panose="020B0604020202020204" pitchFamily="34" charset="0"/>
                      </a:rPr>
                      <a:t>
</a:t>
                    </a:r>
                    <a:fld id="{0C6A2AC3-C926-494F-9CC6-F6BC29D89BED}" type="PERCENTAGE">
                      <a:rPr lang="en-US" sz="1330" b="1" i="0" u="none" strike="noStrike" kern="1200" cap="small" spc="0" baseline="0">
                        <a:solidFill>
                          <a:schemeClr val="tx1"/>
                        </a:solidFill>
                        <a:latin typeface="Arial" panose="020B0604020202020204" pitchFamily="34" charset="0"/>
                        <a:ea typeface="+mn-ea"/>
                        <a:cs typeface="Arial" panose="020B0604020202020204" pitchFamily="34" charset="0"/>
                      </a:rPr>
                      <a:pPr/>
                      <a:t>[PERCENTAGE]</a:t>
                    </a:fld>
                    <a:endParaRPr lang="en-US" sz="1330" b="1" i="0" u="none" strike="noStrike" kern="1200" cap="small" spc="0" baseline="0">
                      <a:solidFill>
                        <a:schemeClr val="tx1"/>
                      </a:solidFill>
                      <a:latin typeface="Arial" panose="020B0604020202020204" pitchFamily="34" charset="0"/>
                      <a:ea typeface="+mn-ea"/>
                      <a:cs typeface="Arial" panose="020B0604020202020204" pitchFamily="34" charset="0"/>
                    </a:endParaRPr>
                  </a:p>
                </c:rich>
              </c:tx>
              <c:showLegendKey val="0"/>
              <c:showVal val="1"/>
              <c:showCatName val="1"/>
              <c:showSerName val="0"/>
              <c:showPercent val="1"/>
              <c:showBubbleSize val="0"/>
              <c:separator>
</c:separator>
              <c:extLst>
                <c:ext xmlns:c15="http://schemas.microsoft.com/office/drawing/2012/chart" uri="{CE6537A1-D6FC-4f65-9D91-7224C49458BB}">
                  <c15:layout>
                    <c:manualLayout>
                      <c:w val="0.20151372020384925"/>
                      <c:h val="0.19857157123048885"/>
                    </c:manualLayout>
                  </c15:layout>
                  <c15:dlblFieldTable/>
                  <c15:showDataLabelsRange val="0"/>
                </c:ext>
                <c:ext xmlns:c16="http://schemas.microsoft.com/office/drawing/2014/chart" uri="{C3380CC4-5D6E-409C-BE32-E72D297353CC}">
                  <c16:uniqueId val="{00000003-6E9C-4CC5-885D-A39376514658}"/>
                </c:ext>
              </c:extLst>
            </c:dLbl>
            <c:dLbl>
              <c:idx val="2"/>
              <c:layout>
                <c:manualLayout>
                  <c:x val="-6.0592980239285513E-2"/>
                  <c:y val="8.3891340404629536E-3"/>
                </c:manualLayout>
              </c:layout>
              <c:tx>
                <c:rich>
                  <a:bodyPr/>
                  <a:lstStyle/>
                  <a:p>
                    <a:fld id="{B85E6B0A-F2E5-4926-9F4E-5A4ADFAB2963}" type="CATEGORYNAME">
                      <a:rPr lang="en-US" sz="1330" b="1" i="0" u="none" strike="noStrike" kern="1200" cap="small" spc="0" baseline="0">
                        <a:solidFill>
                          <a:srgbClr val="00B050"/>
                        </a:solidFill>
                        <a:latin typeface="Arial" panose="020B0604020202020204" pitchFamily="34" charset="0"/>
                        <a:ea typeface="+mn-ea"/>
                        <a:cs typeface="Arial" panose="020B0604020202020204" pitchFamily="34" charset="0"/>
                      </a:rPr>
                      <a:pPr/>
                      <a:t>[CATEGORY NAME]</a:t>
                    </a:fld>
                    <a:r>
                      <a:rPr lang="en-US" sz="1330" b="1" i="0" u="none" strike="noStrike" kern="1200" cap="small" spc="0" baseline="0">
                        <a:solidFill>
                          <a:srgbClr val="00B050"/>
                        </a:solidFill>
                        <a:latin typeface="Arial" panose="020B0604020202020204" pitchFamily="34" charset="0"/>
                        <a:ea typeface="+mn-ea"/>
                        <a:cs typeface="Arial" panose="020B0604020202020204" pitchFamily="34" charset="0"/>
                      </a:rPr>
                      <a:t>
</a:t>
                    </a:r>
                    <a:fld id="{085C04B8-3489-4EAD-9967-F2AB51BB5CAE}" type="VALUE">
                      <a:rPr lang="en-US" sz="1330" b="1" i="0" u="none" strike="noStrike" kern="1200" cap="small" spc="0" baseline="0">
                        <a:solidFill>
                          <a:srgbClr val="00B050"/>
                        </a:solidFill>
                        <a:latin typeface="Arial" panose="020B0604020202020204" pitchFamily="34" charset="0"/>
                        <a:ea typeface="+mn-ea"/>
                        <a:cs typeface="Arial" panose="020B0604020202020204" pitchFamily="34" charset="0"/>
                      </a:rPr>
                      <a:pPr/>
                      <a:t>[VALUE]</a:t>
                    </a:fld>
                    <a:r>
                      <a:rPr lang="en-US" sz="1330" b="1" i="0" u="none" strike="noStrike" kern="1200" cap="small" spc="0" baseline="0">
                        <a:solidFill>
                          <a:srgbClr val="00B050"/>
                        </a:solidFill>
                        <a:latin typeface="Arial" panose="020B0604020202020204" pitchFamily="34" charset="0"/>
                        <a:ea typeface="+mn-ea"/>
                        <a:cs typeface="Arial" panose="020B0604020202020204" pitchFamily="34" charset="0"/>
                      </a:rPr>
                      <a:t>
</a:t>
                    </a:r>
                    <a:fld id="{5BAD129A-ED70-4CB1-8655-EF6CCB52929D}" type="PERCENTAGE">
                      <a:rPr lang="en-US" sz="1330" b="1" i="0" u="none" strike="noStrike" kern="1200" cap="small" spc="0" baseline="0">
                        <a:solidFill>
                          <a:srgbClr val="00B050"/>
                        </a:solidFill>
                        <a:latin typeface="Arial" panose="020B0604020202020204" pitchFamily="34" charset="0"/>
                        <a:ea typeface="+mn-ea"/>
                        <a:cs typeface="Arial" panose="020B0604020202020204" pitchFamily="34" charset="0"/>
                      </a:rPr>
                      <a:pPr/>
                      <a:t>[PERCENTAGE]</a:t>
                    </a:fld>
                    <a:endParaRPr lang="en-US" sz="1330" b="1" i="0" u="none" strike="noStrike" kern="1200" cap="small" spc="0" baseline="0">
                      <a:solidFill>
                        <a:srgbClr val="00B050"/>
                      </a:solidFill>
                      <a:latin typeface="Arial" panose="020B0604020202020204" pitchFamily="34" charset="0"/>
                      <a:ea typeface="+mn-ea"/>
                      <a:cs typeface="Arial" panose="020B0604020202020204" pitchFamily="34" charset="0"/>
                    </a:endParaRPr>
                  </a:p>
                </c:rich>
              </c:tx>
              <c:showLegendKey val="0"/>
              <c:showVal val="1"/>
              <c:showCatName val="1"/>
              <c:showSerName val="0"/>
              <c:showPercent val="1"/>
              <c:showBubbleSize val="0"/>
              <c:separator>
</c:separator>
              <c:extLst>
                <c:ext xmlns:c15="http://schemas.microsoft.com/office/drawing/2012/chart" uri="{CE6537A1-D6FC-4f65-9D91-7224C49458BB}">
                  <c15:layout>
                    <c:manualLayout>
                      <c:w val="0.15428583662341361"/>
                      <c:h val="0.17190446217170882"/>
                    </c:manualLayout>
                  </c15:layout>
                  <c15:dlblFieldTable/>
                  <c15:showDataLabelsRange val="0"/>
                </c:ext>
                <c:ext xmlns:c16="http://schemas.microsoft.com/office/drawing/2014/chart" uri="{C3380CC4-5D6E-409C-BE32-E72D297353CC}">
                  <c16:uniqueId val="{00000004-E7EA-43A5-9C85-A11575A235FD}"/>
                </c:ext>
              </c:extLst>
            </c:dLbl>
            <c:spPr>
              <a:solidFill>
                <a:schemeClr val="lt1"/>
              </a:solidFill>
              <a:ln>
                <a:solidFill>
                  <a:sysClr val="windowText" lastClr="00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IT!$A$1:$A$2</c:f>
              <c:strCache>
                <c:ptCount val="2"/>
                <c:pt idx="0">
                  <c:v>Staffing Cost</c:v>
                </c:pt>
                <c:pt idx="1">
                  <c:v>Business Intelligence Innovation</c:v>
                </c:pt>
              </c:strCache>
            </c:strRef>
          </c:cat>
          <c:val>
            <c:numRef>
              <c:f>IT!$B$1:$B$2</c:f>
              <c:numCache>
                <c:formatCode>_(* #,##0_);_(* \(#,##0\);_(* "-"??_);_(@_)</c:formatCode>
                <c:ptCount val="2"/>
                <c:pt idx="0">
                  <c:v>373000</c:v>
                </c:pt>
                <c:pt idx="1">
                  <c:v>200000</c:v>
                </c:pt>
              </c:numCache>
            </c:numRef>
          </c:val>
          <c:extLst>
            <c:ext xmlns:c16="http://schemas.microsoft.com/office/drawing/2014/chart" uri="{C3380CC4-5D6E-409C-BE32-E72D297353CC}">
              <c16:uniqueId val="{00000004-6E9C-4CC5-885D-A39376514658}"/>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B7258D-D994-4592-9737-D5082A9580F5}" type="doc">
      <dgm:prSet loTypeId="urn:microsoft.com/office/officeart/2005/8/layout/cycle8" loCatId="cycle" qsTypeId="urn:microsoft.com/office/officeart/2005/8/quickstyle/simple1" qsCatId="simple" csTypeId="urn:microsoft.com/office/officeart/2005/8/colors/accent1_2" csCatId="accent1" phldr="1"/>
      <dgm:spPr/>
    </dgm:pt>
    <dgm:pt modelId="{1C823C4E-9AFA-475A-89A2-C585F39C0F3E}">
      <dgm:prSet phldrT="[Text]"/>
      <dgm:spPr/>
      <dgm:t>
        <a:bodyPr/>
        <a:lstStyle/>
        <a:p>
          <a:r>
            <a:rPr lang="en-US"/>
            <a:t>Operational </a:t>
          </a:r>
        </a:p>
        <a:p>
          <a:r>
            <a:rPr lang="en-US"/>
            <a:t>&amp; </a:t>
          </a:r>
        </a:p>
        <a:p>
          <a:r>
            <a:rPr lang="en-US"/>
            <a:t>Technical</a:t>
          </a:r>
        </a:p>
      </dgm:t>
    </dgm:pt>
    <dgm:pt modelId="{21B8E7A0-F081-40D8-AF26-4DD53DC38A7D}" type="parTrans" cxnId="{F678FE6D-D43F-4FFD-B409-F4E8E60CEE8B}">
      <dgm:prSet/>
      <dgm:spPr/>
      <dgm:t>
        <a:bodyPr/>
        <a:lstStyle/>
        <a:p>
          <a:endParaRPr lang="en-US"/>
        </a:p>
      </dgm:t>
    </dgm:pt>
    <dgm:pt modelId="{991D01FA-C1C6-4084-A10D-1B0575F72258}" type="sibTrans" cxnId="{F678FE6D-D43F-4FFD-B409-F4E8E60CEE8B}">
      <dgm:prSet/>
      <dgm:spPr/>
      <dgm:t>
        <a:bodyPr/>
        <a:lstStyle/>
        <a:p>
          <a:endParaRPr lang="en-US"/>
        </a:p>
      </dgm:t>
    </dgm:pt>
    <dgm:pt modelId="{D58AFBCA-4464-4FF6-9953-F359FCF4C64F}">
      <dgm:prSet phldrT="[Text]"/>
      <dgm:spPr/>
      <dgm:t>
        <a:bodyPr/>
        <a:lstStyle/>
        <a:p>
          <a:r>
            <a:rPr lang="en-US"/>
            <a:t>Professional Skills Development</a:t>
          </a:r>
        </a:p>
      </dgm:t>
    </dgm:pt>
    <dgm:pt modelId="{7468401C-49AD-412B-A380-5A04CD76A7E7}" type="parTrans" cxnId="{5517C24C-BD49-4C48-8BB3-291D67663A9A}">
      <dgm:prSet/>
      <dgm:spPr/>
      <dgm:t>
        <a:bodyPr/>
        <a:lstStyle/>
        <a:p>
          <a:endParaRPr lang="en-US"/>
        </a:p>
      </dgm:t>
    </dgm:pt>
    <dgm:pt modelId="{6A0883CE-6CBB-45A6-8C7E-75A19934B1D9}" type="sibTrans" cxnId="{5517C24C-BD49-4C48-8BB3-291D67663A9A}">
      <dgm:prSet/>
      <dgm:spPr/>
      <dgm:t>
        <a:bodyPr/>
        <a:lstStyle/>
        <a:p>
          <a:endParaRPr lang="en-US"/>
        </a:p>
      </dgm:t>
    </dgm:pt>
    <dgm:pt modelId="{E47AD11F-1318-46C8-8D12-A7EF8D3154AA}">
      <dgm:prSet phldrT="[Text]"/>
      <dgm:spPr/>
      <dgm:t>
        <a:bodyPr/>
        <a:lstStyle/>
        <a:p>
          <a:r>
            <a:rPr lang="en-US"/>
            <a:t>Leadership Development</a:t>
          </a:r>
        </a:p>
      </dgm:t>
    </dgm:pt>
    <dgm:pt modelId="{06691BD1-8D3E-497F-8316-9AAA86D0827F}" type="parTrans" cxnId="{72F1C3B0-BC43-4C2A-B6E7-EC76A53B7521}">
      <dgm:prSet/>
      <dgm:spPr/>
      <dgm:t>
        <a:bodyPr/>
        <a:lstStyle/>
        <a:p>
          <a:endParaRPr lang="en-US"/>
        </a:p>
      </dgm:t>
    </dgm:pt>
    <dgm:pt modelId="{AA51CB67-B563-4613-AADB-18C9EB4DAD99}" type="sibTrans" cxnId="{72F1C3B0-BC43-4C2A-B6E7-EC76A53B7521}">
      <dgm:prSet/>
      <dgm:spPr/>
      <dgm:t>
        <a:bodyPr/>
        <a:lstStyle/>
        <a:p>
          <a:endParaRPr lang="en-US"/>
        </a:p>
      </dgm:t>
    </dgm:pt>
    <dgm:pt modelId="{CD15BB3E-A9F2-4B71-8C1D-D736CA4A4B3B}" type="pres">
      <dgm:prSet presAssocID="{B8B7258D-D994-4592-9737-D5082A9580F5}" presName="compositeShape" presStyleCnt="0">
        <dgm:presLayoutVars>
          <dgm:chMax val="7"/>
          <dgm:dir/>
          <dgm:resizeHandles val="exact"/>
        </dgm:presLayoutVars>
      </dgm:prSet>
      <dgm:spPr/>
    </dgm:pt>
    <dgm:pt modelId="{5DB44A3D-6601-4BAD-98E0-EB47D631F272}" type="pres">
      <dgm:prSet presAssocID="{B8B7258D-D994-4592-9737-D5082A9580F5}" presName="wedge1" presStyleLbl="node1" presStyleIdx="0" presStyleCnt="3"/>
      <dgm:spPr/>
    </dgm:pt>
    <dgm:pt modelId="{4E5945B8-C180-4532-ACC9-102652D3C0CA}" type="pres">
      <dgm:prSet presAssocID="{B8B7258D-D994-4592-9737-D5082A9580F5}" presName="dummy1a" presStyleCnt="0"/>
      <dgm:spPr/>
    </dgm:pt>
    <dgm:pt modelId="{B08B1AE2-0B64-4771-9383-061A4A2219FB}" type="pres">
      <dgm:prSet presAssocID="{B8B7258D-D994-4592-9737-D5082A9580F5}" presName="dummy1b" presStyleCnt="0"/>
      <dgm:spPr/>
    </dgm:pt>
    <dgm:pt modelId="{EA508854-465D-41AD-A60A-1D35CBE78766}" type="pres">
      <dgm:prSet presAssocID="{B8B7258D-D994-4592-9737-D5082A9580F5}" presName="wedge1Tx" presStyleLbl="node1" presStyleIdx="0" presStyleCnt="3">
        <dgm:presLayoutVars>
          <dgm:chMax val="0"/>
          <dgm:chPref val="0"/>
          <dgm:bulletEnabled val="1"/>
        </dgm:presLayoutVars>
      </dgm:prSet>
      <dgm:spPr/>
    </dgm:pt>
    <dgm:pt modelId="{9E7FCBFD-A2E4-4077-BC25-3E178AC88BC8}" type="pres">
      <dgm:prSet presAssocID="{B8B7258D-D994-4592-9737-D5082A9580F5}" presName="wedge2" presStyleLbl="node1" presStyleIdx="1" presStyleCnt="3"/>
      <dgm:spPr/>
    </dgm:pt>
    <dgm:pt modelId="{5D191B85-5D15-460D-90AE-01F906394FEE}" type="pres">
      <dgm:prSet presAssocID="{B8B7258D-D994-4592-9737-D5082A9580F5}" presName="dummy2a" presStyleCnt="0"/>
      <dgm:spPr/>
    </dgm:pt>
    <dgm:pt modelId="{2787F068-26D7-4398-985A-C46B1F3CA119}" type="pres">
      <dgm:prSet presAssocID="{B8B7258D-D994-4592-9737-D5082A9580F5}" presName="dummy2b" presStyleCnt="0"/>
      <dgm:spPr/>
    </dgm:pt>
    <dgm:pt modelId="{126E1646-DD01-43F4-A0EF-E956AA5F4984}" type="pres">
      <dgm:prSet presAssocID="{B8B7258D-D994-4592-9737-D5082A9580F5}" presName="wedge2Tx" presStyleLbl="node1" presStyleIdx="1" presStyleCnt="3">
        <dgm:presLayoutVars>
          <dgm:chMax val="0"/>
          <dgm:chPref val="0"/>
          <dgm:bulletEnabled val="1"/>
        </dgm:presLayoutVars>
      </dgm:prSet>
      <dgm:spPr/>
    </dgm:pt>
    <dgm:pt modelId="{A6711466-FC2B-4D73-A891-85EFCE244198}" type="pres">
      <dgm:prSet presAssocID="{B8B7258D-D994-4592-9737-D5082A9580F5}" presName="wedge3" presStyleLbl="node1" presStyleIdx="2" presStyleCnt="3"/>
      <dgm:spPr/>
    </dgm:pt>
    <dgm:pt modelId="{2CCFA128-2D51-4D8F-8500-EA8DDDA92B63}" type="pres">
      <dgm:prSet presAssocID="{B8B7258D-D994-4592-9737-D5082A9580F5}" presName="dummy3a" presStyleCnt="0"/>
      <dgm:spPr/>
    </dgm:pt>
    <dgm:pt modelId="{B57C85A1-4152-40B9-B7E3-6228430E3B6E}" type="pres">
      <dgm:prSet presAssocID="{B8B7258D-D994-4592-9737-D5082A9580F5}" presName="dummy3b" presStyleCnt="0"/>
      <dgm:spPr/>
    </dgm:pt>
    <dgm:pt modelId="{6492CB3C-9967-4998-96D9-42E9181200EC}" type="pres">
      <dgm:prSet presAssocID="{B8B7258D-D994-4592-9737-D5082A9580F5}" presName="wedge3Tx" presStyleLbl="node1" presStyleIdx="2" presStyleCnt="3">
        <dgm:presLayoutVars>
          <dgm:chMax val="0"/>
          <dgm:chPref val="0"/>
          <dgm:bulletEnabled val="1"/>
        </dgm:presLayoutVars>
      </dgm:prSet>
      <dgm:spPr/>
    </dgm:pt>
    <dgm:pt modelId="{2E9EAD13-3D1A-4A9C-9BC4-A47EA62A4984}" type="pres">
      <dgm:prSet presAssocID="{991D01FA-C1C6-4084-A10D-1B0575F72258}" presName="arrowWedge1" presStyleLbl="fgSibTrans2D1" presStyleIdx="0" presStyleCnt="3"/>
      <dgm:spPr/>
    </dgm:pt>
    <dgm:pt modelId="{36B9CC26-42F9-40DF-8FDF-7DAE690AD6D3}" type="pres">
      <dgm:prSet presAssocID="{6A0883CE-6CBB-45A6-8C7E-75A19934B1D9}" presName="arrowWedge2" presStyleLbl="fgSibTrans2D1" presStyleIdx="1" presStyleCnt="3"/>
      <dgm:spPr/>
    </dgm:pt>
    <dgm:pt modelId="{58505200-CD48-4483-8C9E-269226824E28}" type="pres">
      <dgm:prSet presAssocID="{AA51CB67-B563-4613-AADB-18C9EB4DAD99}" presName="arrowWedge3" presStyleLbl="fgSibTrans2D1" presStyleIdx="2" presStyleCnt="3"/>
      <dgm:spPr/>
    </dgm:pt>
  </dgm:ptLst>
  <dgm:cxnLst>
    <dgm:cxn modelId="{E1ED6100-1B4A-43D1-894C-664A2CB28827}" type="presOf" srcId="{1C823C4E-9AFA-475A-89A2-C585F39C0F3E}" destId="{5DB44A3D-6601-4BAD-98E0-EB47D631F272}" srcOrd="0" destOrd="0" presId="urn:microsoft.com/office/officeart/2005/8/layout/cycle8"/>
    <dgm:cxn modelId="{518BE819-4B1F-49A1-999B-4E06AAB8770F}" type="presOf" srcId="{D58AFBCA-4464-4FF6-9953-F359FCF4C64F}" destId="{126E1646-DD01-43F4-A0EF-E956AA5F4984}" srcOrd="1" destOrd="0" presId="urn:microsoft.com/office/officeart/2005/8/layout/cycle8"/>
    <dgm:cxn modelId="{2E31344C-40F0-4C66-BA78-BE56A4BE1B0A}" type="presOf" srcId="{E47AD11F-1318-46C8-8D12-A7EF8D3154AA}" destId="{6492CB3C-9967-4998-96D9-42E9181200EC}" srcOrd="1" destOrd="0" presId="urn:microsoft.com/office/officeart/2005/8/layout/cycle8"/>
    <dgm:cxn modelId="{5517C24C-BD49-4C48-8BB3-291D67663A9A}" srcId="{B8B7258D-D994-4592-9737-D5082A9580F5}" destId="{D58AFBCA-4464-4FF6-9953-F359FCF4C64F}" srcOrd="1" destOrd="0" parTransId="{7468401C-49AD-412B-A380-5A04CD76A7E7}" sibTransId="{6A0883CE-6CBB-45A6-8C7E-75A19934B1D9}"/>
    <dgm:cxn modelId="{F678FE6D-D43F-4FFD-B409-F4E8E60CEE8B}" srcId="{B8B7258D-D994-4592-9737-D5082A9580F5}" destId="{1C823C4E-9AFA-475A-89A2-C585F39C0F3E}" srcOrd="0" destOrd="0" parTransId="{21B8E7A0-F081-40D8-AF26-4DD53DC38A7D}" sibTransId="{991D01FA-C1C6-4084-A10D-1B0575F72258}"/>
    <dgm:cxn modelId="{E8F81F78-1062-4591-9FE9-5A0C686DA4AD}" type="presOf" srcId="{1C823C4E-9AFA-475A-89A2-C585F39C0F3E}" destId="{EA508854-465D-41AD-A60A-1D35CBE78766}" srcOrd="1" destOrd="0" presId="urn:microsoft.com/office/officeart/2005/8/layout/cycle8"/>
    <dgm:cxn modelId="{72F1C3B0-BC43-4C2A-B6E7-EC76A53B7521}" srcId="{B8B7258D-D994-4592-9737-D5082A9580F5}" destId="{E47AD11F-1318-46C8-8D12-A7EF8D3154AA}" srcOrd="2" destOrd="0" parTransId="{06691BD1-8D3E-497F-8316-9AAA86D0827F}" sibTransId="{AA51CB67-B563-4613-AADB-18C9EB4DAD99}"/>
    <dgm:cxn modelId="{A4841BCE-0DB0-4B1D-B40D-25BCAAF97891}" type="presOf" srcId="{D58AFBCA-4464-4FF6-9953-F359FCF4C64F}" destId="{9E7FCBFD-A2E4-4077-BC25-3E178AC88BC8}" srcOrd="0" destOrd="0" presId="urn:microsoft.com/office/officeart/2005/8/layout/cycle8"/>
    <dgm:cxn modelId="{C5D6A4CF-62A0-433E-BF69-9BB301E03ABB}" type="presOf" srcId="{B8B7258D-D994-4592-9737-D5082A9580F5}" destId="{CD15BB3E-A9F2-4B71-8C1D-D736CA4A4B3B}" srcOrd="0" destOrd="0" presId="urn:microsoft.com/office/officeart/2005/8/layout/cycle8"/>
    <dgm:cxn modelId="{D285B6E6-0DD9-4377-8A9F-31C2C357DDEF}" type="presOf" srcId="{E47AD11F-1318-46C8-8D12-A7EF8D3154AA}" destId="{A6711466-FC2B-4D73-A891-85EFCE244198}" srcOrd="0" destOrd="0" presId="urn:microsoft.com/office/officeart/2005/8/layout/cycle8"/>
    <dgm:cxn modelId="{51EE5608-0794-4F32-969C-5C4957B601F1}" type="presParOf" srcId="{CD15BB3E-A9F2-4B71-8C1D-D736CA4A4B3B}" destId="{5DB44A3D-6601-4BAD-98E0-EB47D631F272}" srcOrd="0" destOrd="0" presId="urn:microsoft.com/office/officeart/2005/8/layout/cycle8"/>
    <dgm:cxn modelId="{F72F298A-7BC8-46C4-B826-43BD877C02C9}" type="presParOf" srcId="{CD15BB3E-A9F2-4B71-8C1D-D736CA4A4B3B}" destId="{4E5945B8-C180-4532-ACC9-102652D3C0CA}" srcOrd="1" destOrd="0" presId="urn:microsoft.com/office/officeart/2005/8/layout/cycle8"/>
    <dgm:cxn modelId="{84FADEEB-9D80-4F5E-BD94-558E641728A3}" type="presParOf" srcId="{CD15BB3E-A9F2-4B71-8C1D-D736CA4A4B3B}" destId="{B08B1AE2-0B64-4771-9383-061A4A2219FB}" srcOrd="2" destOrd="0" presId="urn:microsoft.com/office/officeart/2005/8/layout/cycle8"/>
    <dgm:cxn modelId="{684BD4F6-3961-401C-9AB9-F80B8979104C}" type="presParOf" srcId="{CD15BB3E-A9F2-4B71-8C1D-D736CA4A4B3B}" destId="{EA508854-465D-41AD-A60A-1D35CBE78766}" srcOrd="3" destOrd="0" presId="urn:microsoft.com/office/officeart/2005/8/layout/cycle8"/>
    <dgm:cxn modelId="{B7824332-C4FC-48B2-8E96-8D03DCBA4AA5}" type="presParOf" srcId="{CD15BB3E-A9F2-4B71-8C1D-D736CA4A4B3B}" destId="{9E7FCBFD-A2E4-4077-BC25-3E178AC88BC8}" srcOrd="4" destOrd="0" presId="urn:microsoft.com/office/officeart/2005/8/layout/cycle8"/>
    <dgm:cxn modelId="{00743229-49C6-4A38-A4C3-BC29D77C926C}" type="presParOf" srcId="{CD15BB3E-A9F2-4B71-8C1D-D736CA4A4B3B}" destId="{5D191B85-5D15-460D-90AE-01F906394FEE}" srcOrd="5" destOrd="0" presId="urn:microsoft.com/office/officeart/2005/8/layout/cycle8"/>
    <dgm:cxn modelId="{E0589765-783D-411B-9081-097C615B9477}" type="presParOf" srcId="{CD15BB3E-A9F2-4B71-8C1D-D736CA4A4B3B}" destId="{2787F068-26D7-4398-985A-C46B1F3CA119}" srcOrd="6" destOrd="0" presId="urn:microsoft.com/office/officeart/2005/8/layout/cycle8"/>
    <dgm:cxn modelId="{F6D31973-CAFE-44D5-A933-32C5B9FB1323}" type="presParOf" srcId="{CD15BB3E-A9F2-4B71-8C1D-D736CA4A4B3B}" destId="{126E1646-DD01-43F4-A0EF-E956AA5F4984}" srcOrd="7" destOrd="0" presId="urn:microsoft.com/office/officeart/2005/8/layout/cycle8"/>
    <dgm:cxn modelId="{54406ECB-2B32-4DF5-A10D-A542CD22A495}" type="presParOf" srcId="{CD15BB3E-A9F2-4B71-8C1D-D736CA4A4B3B}" destId="{A6711466-FC2B-4D73-A891-85EFCE244198}" srcOrd="8" destOrd="0" presId="urn:microsoft.com/office/officeart/2005/8/layout/cycle8"/>
    <dgm:cxn modelId="{EB8E68EC-F21B-41CF-B3F3-AAE56F817F06}" type="presParOf" srcId="{CD15BB3E-A9F2-4B71-8C1D-D736CA4A4B3B}" destId="{2CCFA128-2D51-4D8F-8500-EA8DDDA92B63}" srcOrd="9" destOrd="0" presId="urn:microsoft.com/office/officeart/2005/8/layout/cycle8"/>
    <dgm:cxn modelId="{DC5D1413-89EA-47F9-BA83-229FAA32A393}" type="presParOf" srcId="{CD15BB3E-A9F2-4B71-8C1D-D736CA4A4B3B}" destId="{B57C85A1-4152-40B9-B7E3-6228430E3B6E}" srcOrd="10" destOrd="0" presId="urn:microsoft.com/office/officeart/2005/8/layout/cycle8"/>
    <dgm:cxn modelId="{1121E469-60F3-45A9-A07F-B108F7C805CC}" type="presParOf" srcId="{CD15BB3E-A9F2-4B71-8C1D-D736CA4A4B3B}" destId="{6492CB3C-9967-4998-96D9-42E9181200EC}" srcOrd="11" destOrd="0" presId="urn:microsoft.com/office/officeart/2005/8/layout/cycle8"/>
    <dgm:cxn modelId="{4842E392-B5D0-421C-92E9-30B92AE21544}" type="presParOf" srcId="{CD15BB3E-A9F2-4B71-8C1D-D736CA4A4B3B}" destId="{2E9EAD13-3D1A-4A9C-9BC4-A47EA62A4984}" srcOrd="12" destOrd="0" presId="urn:microsoft.com/office/officeart/2005/8/layout/cycle8"/>
    <dgm:cxn modelId="{A40BFBE4-8628-4CD3-95F7-76E9DC6D6F7B}" type="presParOf" srcId="{CD15BB3E-A9F2-4B71-8C1D-D736CA4A4B3B}" destId="{36B9CC26-42F9-40DF-8FDF-7DAE690AD6D3}" srcOrd="13" destOrd="0" presId="urn:microsoft.com/office/officeart/2005/8/layout/cycle8"/>
    <dgm:cxn modelId="{C5BD3FB5-0CFC-4C2E-BF58-5CD4EA3D5DDF}" type="presParOf" srcId="{CD15BB3E-A9F2-4B71-8C1D-D736CA4A4B3B}" destId="{58505200-CD48-4483-8C9E-269226824E28}"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69A710-F04C-481B-8D57-E1E25A680139}"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3C570A67-1265-4F00-9243-8141C03E4EFF}">
      <dgm:prSet phldrT="[Text]"/>
      <dgm:spPr>
        <a:solidFill>
          <a:schemeClr val="accent6">
            <a:lumMod val="20000"/>
            <a:lumOff val="80000"/>
          </a:schemeClr>
        </a:solidFill>
      </dgm:spPr>
      <dgm:t>
        <a:bodyPr/>
        <a:lstStyle/>
        <a:p>
          <a:r>
            <a:rPr lang="en-US">
              <a:solidFill>
                <a:schemeClr val="bg2">
                  <a:lumMod val="50000"/>
                </a:schemeClr>
              </a:solidFill>
              <a:latin typeface="Arial" panose="020B0604020202020204" pitchFamily="34" charset="0"/>
              <a:cs typeface="Arial" panose="020B0604020202020204" pitchFamily="34" charset="0"/>
            </a:rPr>
            <a:t>Accounting / External Monitoring</a:t>
          </a:r>
        </a:p>
      </dgm:t>
    </dgm:pt>
    <dgm:pt modelId="{AC1B3237-FDC2-41BA-91F0-5F3F4BF09224}" type="parTrans" cxnId="{6CD80FF9-8B5A-4BBE-99CD-3F4F22CBE7C2}">
      <dgm:prSet/>
      <dgm:spPr/>
      <dgm:t>
        <a:bodyPr/>
        <a:lstStyle/>
        <a:p>
          <a:endParaRPr lang="en-US">
            <a:solidFill>
              <a:schemeClr val="bg2">
                <a:lumMod val="50000"/>
              </a:schemeClr>
            </a:solidFill>
          </a:endParaRPr>
        </a:p>
      </dgm:t>
    </dgm:pt>
    <dgm:pt modelId="{304F8460-FB6D-4EC8-BF47-CB65F524FF5B}" type="sibTrans" cxnId="{6CD80FF9-8B5A-4BBE-99CD-3F4F22CBE7C2}">
      <dgm:prSet/>
      <dgm:spPr/>
      <dgm:t>
        <a:bodyPr/>
        <a:lstStyle/>
        <a:p>
          <a:endParaRPr lang="en-US">
            <a:solidFill>
              <a:schemeClr val="bg2">
                <a:lumMod val="50000"/>
              </a:schemeClr>
            </a:solidFill>
          </a:endParaRPr>
        </a:p>
      </dgm:t>
    </dgm:pt>
    <dgm:pt modelId="{D75EB883-052E-4932-94AD-B0529A31A496}">
      <dgm:prSet phldrT="[Text]"/>
      <dgm:spPr/>
      <dgm:t>
        <a:bodyPr/>
        <a:lstStyle/>
        <a:p>
          <a:endParaRPr lang="en-US">
            <a:solidFill>
              <a:schemeClr val="bg2">
                <a:lumMod val="50000"/>
              </a:schemeClr>
            </a:solidFill>
          </a:endParaRPr>
        </a:p>
      </dgm:t>
    </dgm:pt>
    <dgm:pt modelId="{958FE05C-3A91-4A20-A631-F88DD10CD24B}" type="parTrans" cxnId="{356A78FC-ACC5-49A4-9E76-08DA5E65F34D}">
      <dgm:prSet/>
      <dgm:spPr/>
      <dgm:t>
        <a:bodyPr/>
        <a:lstStyle/>
        <a:p>
          <a:endParaRPr lang="en-US">
            <a:solidFill>
              <a:schemeClr val="bg2">
                <a:lumMod val="50000"/>
              </a:schemeClr>
            </a:solidFill>
          </a:endParaRPr>
        </a:p>
      </dgm:t>
    </dgm:pt>
    <dgm:pt modelId="{D692C9CA-2CB5-48B9-9593-9E0C07E57BE8}" type="sibTrans" cxnId="{356A78FC-ACC5-49A4-9E76-08DA5E65F34D}">
      <dgm:prSet/>
      <dgm:spPr/>
      <dgm:t>
        <a:bodyPr/>
        <a:lstStyle/>
        <a:p>
          <a:endParaRPr lang="en-US">
            <a:solidFill>
              <a:schemeClr val="bg2">
                <a:lumMod val="50000"/>
              </a:schemeClr>
            </a:solidFill>
          </a:endParaRPr>
        </a:p>
      </dgm:t>
    </dgm:pt>
    <dgm:pt modelId="{F9D4A4FD-36B8-4365-B795-8DE0BB84D61D}">
      <dgm:prSet phldrT="[Text]" custT="1"/>
      <dgm:spPr>
        <a:solidFill>
          <a:schemeClr val="accent6">
            <a:lumMod val="20000"/>
            <a:lumOff val="80000"/>
          </a:schemeClr>
        </a:solidFill>
      </dgm:spPr>
      <dgm:t>
        <a:bodyPr/>
        <a:lstStyle/>
        <a:p>
          <a:r>
            <a:rPr lang="en-US" sz="1200">
              <a:solidFill>
                <a:schemeClr val="bg2">
                  <a:lumMod val="50000"/>
                </a:schemeClr>
              </a:solidFill>
              <a:latin typeface="Arial" panose="020B0604020202020204" pitchFamily="34" charset="0"/>
              <a:cs typeface="Arial" panose="020B0604020202020204" pitchFamily="34" charset="0"/>
            </a:rPr>
            <a:t>Payroll &amp; Broker Fees</a:t>
          </a:r>
        </a:p>
      </dgm:t>
    </dgm:pt>
    <dgm:pt modelId="{37EC825E-6EA0-4018-A910-424058C048A1}" type="parTrans" cxnId="{FE1C25F0-E43D-4E42-8B70-2CDCDF1E2B35}">
      <dgm:prSet/>
      <dgm:spPr/>
      <dgm:t>
        <a:bodyPr/>
        <a:lstStyle/>
        <a:p>
          <a:endParaRPr lang="en-US">
            <a:solidFill>
              <a:schemeClr val="bg2">
                <a:lumMod val="50000"/>
              </a:schemeClr>
            </a:solidFill>
          </a:endParaRPr>
        </a:p>
      </dgm:t>
    </dgm:pt>
    <dgm:pt modelId="{23380122-D1DA-4652-A4BC-9A5527BF4DBC}" type="sibTrans" cxnId="{FE1C25F0-E43D-4E42-8B70-2CDCDF1E2B35}">
      <dgm:prSet/>
      <dgm:spPr/>
      <dgm:t>
        <a:bodyPr/>
        <a:lstStyle/>
        <a:p>
          <a:endParaRPr lang="en-US">
            <a:solidFill>
              <a:schemeClr val="bg2">
                <a:lumMod val="50000"/>
              </a:schemeClr>
            </a:solidFill>
          </a:endParaRPr>
        </a:p>
      </dgm:t>
    </dgm:pt>
    <dgm:pt modelId="{FB203625-7D95-4535-A901-F928E162E23F}">
      <dgm:prSet phldrT="[Text]" custT="1"/>
      <dgm:spPr/>
      <dgm:t>
        <a:bodyPr/>
        <a:lstStyle/>
        <a:p>
          <a:r>
            <a:rPr lang="en-US" sz="1400">
              <a:solidFill>
                <a:schemeClr val="bg2">
                  <a:lumMod val="50000"/>
                </a:schemeClr>
              </a:solidFill>
              <a:latin typeface="Arial" panose="020B0604020202020204" pitchFamily="34" charset="0"/>
              <a:cs typeface="Arial" panose="020B0604020202020204" pitchFamily="34" charset="0"/>
            </a:rPr>
            <a:t>   													    $150K</a:t>
          </a:r>
        </a:p>
      </dgm:t>
    </dgm:pt>
    <dgm:pt modelId="{B8209ADC-E3AC-427B-8814-00B0C4C348D4}" type="parTrans" cxnId="{928B6F4A-01D7-4E6C-AE4B-19D72D250939}">
      <dgm:prSet/>
      <dgm:spPr/>
      <dgm:t>
        <a:bodyPr/>
        <a:lstStyle/>
        <a:p>
          <a:endParaRPr lang="en-US">
            <a:solidFill>
              <a:schemeClr val="bg2">
                <a:lumMod val="50000"/>
              </a:schemeClr>
            </a:solidFill>
          </a:endParaRPr>
        </a:p>
      </dgm:t>
    </dgm:pt>
    <dgm:pt modelId="{B871D551-3C21-4F3F-B535-E688F652C64F}" type="sibTrans" cxnId="{928B6F4A-01D7-4E6C-AE4B-19D72D250939}">
      <dgm:prSet/>
      <dgm:spPr/>
      <dgm:t>
        <a:bodyPr/>
        <a:lstStyle/>
        <a:p>
          <a:endParaRPr lang="en-US">
            <a:solidFill>
              <a:schemeClr val="bg2">
                <a:lumMod val="50000"/>
              </a:schemeClr>
            </a:solidFill>
          </a:endParaRPr>
        </a:p>
      </dgm:t>
    </dgm:pt>
    <dgm:pt modelId="{CD2C75F2-25A4-46E6-8332-8AC8991388F6}">
      <dgm:prSet phldrT="[Text]" custT="1"/>
      <dgm:spPr/>
      <dgm:t>
        <a:bodyPr/>
        <a:lstStyle/>
        <a:p>
          <a:r>
            <a:rPr lang="en-US" sz="1600">
              <a:solidFill>
                <a:schemeClr val="bg2">
                  <a:lumMod val="50000"/>
                </a:schemeClr>
              </a:solidFill>
              <a:latin typeface="Arial" panose="020B0604020202020204" pitchFamily="34" charset="0"/>
              <a:cs typeface="Arial" panose="020B0604020202020204" pitchFamily="34" charset="0"/>
            </a:rPr>
            <a:t>Benefit Broker Fees and Third-party Payroll Services</a:t>
          </a:r>
        </a:p>
      </dgm:t>
    </dgm:pt>
    <dgm:pt modelId="{44FF0824-6A76-48BA-AA48-9361A117CDB6}" type="parTrans" cxnId="{3CC2DC0C-824B-47F2-BA54-A591488B400C}">
      <dgm:prSet/>
      <dgm:spPr/>
      <dgm:t>
        <a:bodyPr/>
        <a:lstStyle/>
        <a:p>
          <a:endParaRPr lang="en-US">
            <a:solidFill>
              <a:schemeClr val="bg2">
                <a:lumMod val="50000"/>
              </a:schemeClr>
            </a:solidFill>
          </a:endParaRPr>
        </a:p>
      </dgm:t>
    </dgm:pt>
    <dgm:pt modelId="{21F74191-A7F1-4D3A-BD92-C83C3A42AFA5}" type="sibTrans" cxnId="{3CC2DC0C-824B-47F2-BA54-A591488B400C}">
      <dgm:prSet/>
      <dgm:spPr/>
      <dgm:t>
        <a:bodyPr/>
        <a:lstStyle/>
        <a:p>
          <a:endParaRPr lang="en-US">
            <a:solidFill>
              <a:schemeClr val="bg2">
                <a:lumMod val="50000"/>
              </a:schemeClr>
            </a:solidFill>
          </a:endParaRPr>
        </a:p>
      </dgm:t>
    </dgm:pt>
    <dgm:pt modelId="{ECDAB407-7114-450D-AD2D-500A74FDF7B4}">
      <dgm:prSet phldrT="[Text]" custT="1"/>
      <dgm:spPr>
        <a:solidFill>
          <a:schemeClr val="accent6">
            <a:lumMod val="20000"/>
            <a:lumOff val="80000"/>
          </a:schemeClr>
        </a:solidFill>
      </dgm:spPr>
      <dgm:t>
        <a:bodyPr/>
        <a:lstStyle/>
        <a:p>
          <a:r>
            <a:rPr lang="en-US" sz="1200">
              <a:solidFill>
                <a:schemeClr val="bg2">
                  <a:lumMod val="50000"/>
                </a:schemeClr>
              </a:solidFill>
              <a:latin typeface="Arial" panose="020B0604020202020204" pitchFamily="34" charset="0"/>
              <a:cs typeface="Arial" panose="020B0604020202020204" pitchFamily="34" charset="0"/>
            </a:rPr>
            <a:t>Legal</a:t>
          </a:r>
        </a:p>
      </dgm:t>
    </dgm:pt>
    <dgm:pt modelId="{C06D6B46-641C-4E5A-9ABD-044D4DEE5FAD}" type="parTrans" cxnId="{7A057ED8-2068-4B87-A6CE-EBA46B525D4F}">
      <dgm:prSet/>
      <dgm:spPr/>
      <dgm:t>
        <a:bodyPr/>
        <a:lstStyle/>
        <a:p>
          <a:endParaRPr lang="en-US">
            <a:solidFill>
              <a:schemeClr val="bg2">
                <a:lumMod val="50000"/>
              </a:schemeClr>
            </a:solidFill>
          </a:endParaRPr>
        </a:p>
      </dgm:t>
    </dgm:pt>
    <dgm:pt modelId="{EBB87BD8-D8AF-485D-9570-642581841CA2}" type="sibTrans" cxnId="{7A057ED8-2068-4B87-A6CE-EBA46B525D4F}">
      <dgm:prSet/>
      <dgm:spPr/>
      <dgm:t>
        <a:bodyPr/>
        <a:lstStyle/>
        <a:p>
          <a:endParaRPr lang="en-US">
            <a:solidFill>
              <a:schemeClr val="bg2">
                <a:lumMod val="50000"/>
              </a:schemeClr>
            </a:solidFill>
          </a:endParaRPr>
        </a:p>
      </dgm:t>
    </dgm:pt>
    <dgm:pt modelId="{4931E84B-D2FA-42ED-A24E-B6D0C2BED7FF}">
      <dgm:prSet phldrT="[Text]" custT="1"/>
      <dgm:spPr/>
      <dgm:t>
        <a:bodyPr/>
        <a:lstStyle/>
        <a:p>
          <a:r>
            <a:rPr lang="en-US" sz="1600">
              <a:solidFill>
                <a:schemeClr val="bg2">
                  <a:lumMod val="50000"/>
                </a:schemeClr>
              </a:solidFill>
              <a:latin typeface="Arial" panose="020B0604020202020204" pitchFamily="34" charset="0"/>
              <a:cs typeface="Arial" panose="020B0604020202020204" pitchFamily="34" charset="0"/>
            </a:rPr>
            <a:t>External Financial Audit Fees and Third-party Financial Monitoring</a:t>
          </a:r>
          <a:endParaRPr lang="en-US" sz="1200">
            <a:solidFill>
              <a:schemeClr val="bg2">
                <a:lumMod val="50000"/>
              </a:schemeClr>
            </a:solidFill>
            <a:latin typeface="Arial" panose="020B0604020202020204" pitchFamily="34" charset="0"/>
            <a:cs typeface="Arial" panose="020B0604020202020204" pitchFamily="34" charset="0"/>
          </a:endParaRPr>
        </a:p>
      </dgm:t>
    </dgm:pt>
    <dgm:pt modelId="{A1C12C20-0FF3-4F61-AB97-708C946C1557}" type="parTrans" cxnId="{0AF593C7-9EA6-4270-9700-04607DF14FB9}">
      <dgm:prSet/>
      <dgm:spPr/>
      <dgm:t>
        <a:bodyPr/>
        <a:lstStyle/>
        <a:p>
          <a:endParaRPr lang="en-US">
            <a:solidFill>
              <a:schemeClr val="bg2">
                <a:lumMod val="50000"/>
              </a:schemeClr>
            </a:solidFill>
          </a:endParaRPr>
        </a:p>
      </dgm:t>
    </dgm:pt>
    <dgm:pt modelId="{9199ACB8-385D-404D-9CE9-AA4694C2A6AC}" type="sibTrans" cxnId="{0AF593C7-9EA6-4270-9700-04607DF14FB9}">
      <dgm:prSet/>
      <dgm:spPr/>
      <dgm:t>
        <a:bodyPr/>
        <a:lstStyle/>
        <a:p>
          <a:endParaRPr lang="en-US">
            <a:solidFill>
              <a:schemeClr val="bg2">
                <a:lumMod val="50000"/>
              </a:schemeClr>
            </a:solidFill>
          </a:endParaRPr>
        </a:p>
      </dgm:t>
    </dgm:pt>
    <dgm:pt modelId="{73E6099F-3FD7-453E-A619-95127D22D496}">
      <dgm:prSet phldrT="[Text]"/>
      <dgm:spPr/>
      <dgm:t>
        <a:bodyPr/>
        <a:lstStyle/>
        <a:p>
          <a:endParaRPr lang="en-US" sz="1200">
            <a:solidFill>
              <a:schemeClr val="bg2">
                <a:lumMod val="50000"/>
              </a:schemeClr>
            </a:solidFill>
            <a:latin typeface="Arial" panose="020B0604020202020204" pitchFamily="34" charset="0"/>
            <a:cs typeface="Arial" panose="020B0604020202020204" pitchFamily="34" charset="0"/>
          </a:endParaRPr>
        </a:p>
      </dgm:t>
    </dgm:pt>
    <dgm:pt modelId="{83B817FF-EF9E-4C01-A0E4-C654D5710B49}" type="parTrans" cxnId="{3CBD0C2B-5979-4A93-A59F-4786C21CE412}">
      <dgm:prSet/>
      <dgm:spPr/>
      <dgm:t>
        <a:bodyPr/>
        <a:lstStyle/>
        <a:p>
          <a:endParaRPr lang="en-US">
            <a:solidFill>
              <a:schemeClr val="bg2">
                <a:lumMod val="50000"/>
              </a:schemeClr>
            </a:solidFill>
          </a:endParaRPr>
        </a:p>
      </dgm:t>
    </dgm:pt>
    <dgm:pt modelId="{9D0370A4-B38D-49D2-A255-B0CFEC9024BC}" type="sibTrans" cxnId="{3CBD0C2B-5979-4A93-A59F-4786C21CE412}">
      <dgm:prSet/>
      <dgm:spPr/>
      <dgm:t>
        <a:bodyPr/>
        <a:lstStyle/>
        <a:p>
          <a:endParaRPr lang="en-US">
            <a:solidFill>
              <a:schemeClr val="bg2">
                <a:lumMod val="50000"/>
              </a:schemeClr>
            </a:solidFill>
          </a:endParaRPr>
        </a:p>
      </dgm:t>
    </dgm:pt>
    <dgm:pt modelId="{D8A6A833-1714-4D93-9EE4-7D1153A7724C}">
      <dgm:prSet phldrT="[Text]"/>
      <dgm:spPr/>
      <dgm:t>
        <a:bodyPr/>
        <a:lstStyle/>
        <a:p>
          <a:endParaRPr lang="en-US" sz="1100">
            <a:solidFill>
              <a:schemeClr val="bg2">
                <a:lumMod val="50000"/>
              </a:schemeClr>
            </a:solidFill>
            <a:latin typeface="Arial" panose="020B0604020202020204" pitchFamily="34" charset="0"/>
            <a:cs typeface="Arial" panose="020B0604020202020204" pitchFamily="34" charset="0"/>
          </a:endParaRPr>
        </a:p>
      </dgm:t>
    </dgm:pt>
    <dgm:pt modelId="{5105D9D6-99A9-4482-937A-C5E0E02D8989}" type="parTrans" cxnId="{32454F59-4E95-4A99-96CF-3C08B95EAF11}">
      <dgm:prSet/>
      <dgm:spPr/>
      <dgm:t>
        <a:bodyPr/>
        <a:lstStyle/>
        <a:p>
          <a:endParaRPr lang="en-US">
            <a:solidFill>
              <a:schemeClr val="bg2">
                <a:lumMod val="50000"/>
              </a:schemeClr>
            </a:solidFill>
          </a:endParaRPr>
        </a:p>
      </dgm:t>
    </dgm:pt>
    <dgm:pt modelId="{911E83C5-8938-45E7-901A-7D23964F303C}" type="sibTrans" cxnId="{32454F59-4E95-4A99-96CF-3C08B95EAF11}">
      <dgm:prSet/>
      <dgm:spPr/>
      <dgm:t>
        <a:bodyPr/>
        <a:lstStyle/>
        <a:p>
          <a:endParaRPr lang="en-US">
            <a:solidFill>
              <a:schemeClr val="bg2">
                <a:lumMod val="50000"/>
              </a:schemeClr>
            </a:solidFill>
          </a:endParaRPr>
        </a:p>
      </dgm:t>
    </dgm:pt>
    <dgm:pt modelId="{79FB6FEA-13B8-43AB-8C7D-EDD2FC3D9C76}">
      <dgm:prSet phldrT="[Text]" custT="1"/>
      <dgm:spPr/>
      <dgm:t>
        <a:bodyPr/>
        <a:lstStyle/>
        <a:p>
          <a:endParaRPr lang="en-US" sz="1200" b="1">
            <a:solidFill>
              <a:schemeClr val="bg2">
                <a:lumMod val="50000"/>
              </a:schemeClr>
            </a:solidFill>
            <a:latin typeface="Arial" panose="020B0604020202020204" pitchFamily="34" charset="0"/>
            <a:cs typeface="Arial" panose="020B0604020202020204" pitchFamily="34" charset="0"/>
          </a:endParaRPr>
        </a:p>
      </dgm:t>
    </dgm:pt>
    <dgm:pt modelId="{0815B0AF-E001-4B49-8BD2-03EC08924AE8}" type="parTrans" cxnId="{A68563A7-4E39-42EC-83E1-0C937D85D875}">
      <dgm:prSet/>
      <dgm:spPr/>
      <dgm:t>
        <a:bodyPr/>
        <a:lstStyle/>
        <a:p>
          <a:endParaRPr lang="en-US">
            <a:solidFill>
              <a:schemeClr val="bg2">
                <a:lumMod val="50000"/>
              </a:schemeClr>
            </a:solidFill>
          </a:endParaRPr>
        </a:p>
      </dgm:t>
    </dgm:pt>
    <dgm:pt modelId="{33B53F5B-5D02-477F-BDEE-80957B0E6670}" type="sibTrans" cxnId="{A68563A7-4E39-42EC-83E1-0C937D85D875}">
      <dgm:prSet/>
      <dgm:spPr/>
      <dgm:t>
        <a:bodyPr/>
        <a:lstStyle/>
        <a:p>
          <a:endParaRPr lang="en-US">
            <a:solidFill>
              <a:schemeClr val="bg2">
                <a:lumMod val="50000"/>
              </a:schemeClr>
            </a:solidFill>
          </a:endParaRPr>
        </a:p>
      </dgm:t>
    </dgm:pt>
    <dgm:pt modelId="{86813B08-E7B1-4EAA-9453-C7746F6B55E6}">
      <dgm:prSet phldrT="[Text]" custT="1"/>
      <dgm:spPr/>
      <dgm:t>
        <a:bodyPr/>
        <a:lstStyle/>
        <a:p>
          <a:endParaRPr lang="en-US" sz="1600">
            <a:solidFill>
              <a:schemeClr val="bg2">
                <a:lumMod val="50000"/>
              </a:schemeClr>
            </a:solidFill>
            <a:latin typeface="Arial" panose="020B0604020202020204" pitchFamily="34" charset="0"/>
            <a:cs typeface="Arial" panose="020B0604020202020204" pitchFamily="34" charset="0"/>
          </a:endParaRPr>
        </a:p>
      </dgm:t>
    </dgm:pt>
    <dgm:pt modelId="{5165DE1A-EC09-4487-9ADE-F1ABE1C831DD}" type="sibTrans" cxnId="{C2BA38C0-0495-4D9B-AE75-3EA5F28AEBAC}">
      <dgm:prSet/>
      <dgm:spPr/>
      <dgm:t>
        <a:bodyPr/>
        <a:lstStyle/>
        <a:p>
          <a:endParaRPr lang="en-US">
            <a:solidFill>
              <a:schemeClr val="bg2">
                <a:lumMod val="50000"/>
              </a:schemeClr>
            </a:solidFill>
          </a:endParaRPr>
        </a:p>
      </dgm:t>
    </dgm:pt>
    <dgm:pt modelId="{F77C5BD8-E238-43FF-831C-5F5AA6325ABD}" type="parTrans" cxnId="{C2BA38C0-0495-4D9B-AE75-3EA5F28AEBAC}">
      <dgm:prSet/>
      <dgm:spPr/>
      <dgm:t>
        <a:bodyPr/>
        <a:lstStyle/>
        <a:p>
          <a:endParaRPr lang="en-US">
            <a:solidFill>
              <a:schemeClr val="bg2">
                <a:lumMod val="50000"/>
              </a:schemeClr>
            </a:solidFill>
          </a:endParaRPr>
        </a:p>
      </dgm:t>
    </dgm:pt>
    <dgm:pt modelId="{8C3A38B5-0321-4B02-98F4-462D01AF8B7C}">
      <dgm:prSet phldrT="[Text]" custT="1"/>
      <dgm:spPr/>
      <dgm:t>
        <a:bodyPr/>
        <a:lstStyle/>
        <a:p>
          <a:r>
            <a:rPr lang="en-US" sz="1600">
              <a:solidFill>
                <a:schemeClr val="bg2">
                  <a:lumMod val="50000"/>
                </a:schemeClr>
              </a:solidFill>
              <a:latin typeface="Arial" panose="020B0604020202020204" pitchFamily="34" charset="0"/>
              <a:cs typeface="Arial" panose="020B0604020202020204" pitchFamily="34" charset="0"/>
            </a:rPr>
            <a:t>General Counsel Fees and Employment Law Support</a:t>
          </a:r>
        </a:p>
      </dgm:t>
    </dgm:pt>
    <dgm:pt modelId="{0AB11358-2409-408E-9E40-31A752C60D58}" type="sibTrans" cxnId="{5740EBCA-2BF1-4305-8CC2-404C359A81B8}">
      <dgm:prSet/>
      <dgm:spPr/>
      <dgm:t>
        <a:bodyPr/>
        <a:lstStyle/>
        <a:p>
          <a:endParaRPr lang="en-US">
            <a:solidFill>
              <a:schemeClr val="bg2">
                <a:lumMod val="50000"/>
              </a:schemeClr>
            </a:solidFill>
          </a:endParaRPr>
        </a:p>
      </dgm:t>
    </dgm:pt>
    <dgm:pt modelId="{A2487649-6531-4065-BB52-760615780053}" type="parTrans" cxnId="{5740EBCA-2BF1-4305-8CC2-404C359A81B8}">
      <dgm:prSet/>
      <dgm:spPr/>
      <dgm:t>
        <a:bodyPr/>
        <a:lstStyle/>
        <a:p>
          <a:endParaRPr lang="en-US">
            <a:solidFill>
              <a:schemeClr val="bg2">
                <a:lumMod val="50000"/>
              </a:schemeClr>
            </a:solidFill>
          </a:endParaRPr>
        </a:p>
      </dgm:t>
    </dgm:pt>
    <dgm:pt modelId="{64E4701B-EE6C-42DE-A003-6B051AF72BE5}" type="pres">
      <dgm:prSet presAssocID="{CE69A710-F04C-481B-8D57-E1E25A680139}" presName="Name0" presStyleCnt="0">
        <dgm:presLayoutVars>
          <dgm:chMax/>
          <dgm:chPref val="3"/>
          <dgm:dir/>
          <dgm:animOne val="branch"/>
          <dgm:animLvl val="lvl"/>
        </dgm:presLayoutVars>
      </dgm:prSet>
      <dgm:spPr/>
    </dgm:pt>
    <dgm:pt modelId="{EEF5B074-5924-45EA-970C-EF5D66D6DE7E}" type="pres">
      <dgm:prSet presAssocID="{3C570A67-1265-4F00-9243-8141C03E4EFF}" presName="composite" presStyleCnt="0"/>
      <dgm:spPr/>
    </dgm:pt>
    <dgm:pt modelId="{DB6D324A-6DEC-4897-8E1A-15E99458B900}" type="pres">
      <dgm:prSet presAssocID="{3C570A67-1265-4F00-9243-8141C03E4EFF}" presName="FirstChild" presStyleLbl="revTx" presStyleIdx="0" presStyleCnt="6">
        <dgm:presLayoutVars>
          <dgm:chMax val="0"/>
          <dgm:chPref val="0"/>
          <dgm:bulletEnabled val="1"/>
        </dgm:presLayoutVars>
      </dgm:prSet>
      <dgm:spPr/>
    </dgm:pt>
    <dgm:pt modelId="{C1284E72-B2AA-41D2-94B3-837E5A58BA85}" type="pres">
      <dgm:prSet presAssocID="{3C570A67-1265-4F00-9243-8141C03E4EFF}" presName="Parent" presStyleLbl="alignNode1" presStyleIdx="0" presStyleCnt="3" custLinFactNeighborY="-17180">
        <dgm:presLayoutVars>
          <dgm:chMax val="3"/>
          <dgm:chPref val="3"/>
          <dgm:bulletEnabled val="1"/>
        </dgm:presLayoutVars>
      </dgm:prSet>
      <dgm:spPr/>
    </dgm:pt>
    <dgm:pt modelId="{E2CB78A8-85F5-4599-B4DB-527AE0BB5460}" type="pres">
      <dgm:prSet presAssocID="{3C570A67-1265-4F00-9243-8141C03E4EFF}" presName="Accent" presStyleLbl="parChTrans1D1" presStyleIdx="0" presStyleCnt="3"/>
      <dgm:spPr/>
    </dgm:pt>
    <dgm:pt modelId="{5C9D12E4-1C54-4C9D-998F-D449E649B059}" type="pres">
      <dgm:prSet presAssocID="{3C570A67-1265-4F00-9243-8141C03E4EFF}" presName="Child" presStyleLbl="revTx" presStyleIdx="1" presStyleCnt="6" custLinFactY="-345" custLinFactNeighborY="-100000">
        <dgm:presLayoutVars>
          <dgm:chMax val="0"/>
          <dgm:chPref val="0"/>
          <dgm:bulletEnabled val="1"/>
        </dgm:presLayoutVars>
      </dgm:prSet>
      <dgm:spPr/>
    </dgm:pt>
    <dgm:pt modelId="{EA16DC2B-4F1B-4B64-AAB3-39AC460D1534}" type="pres">
      <dgm:prSet presAssocID="{304F8460-FB6D-4EC8-BF47-CB65F524FF5B}" presName="sibTrans" presStyleCnt="0"/>
      <dgm:spPr/>
    </dgm:pt>
    <dgm:pt modelId="{49A00D8E-9769-4E31-8062-43099A53873F}" type="pres">
      <dgm:prSet presAssocID="{F9D4A4FD-36B8-4365-B795-8DE0BB84D61D}" presName="composite" presStyleCnt="0"/>
      <dgm:spPr/>
    </dgm:pt>
    <dgm:pt modelId="{D86A96A9-1849-4C19-AC1D-02A82953E221}" type="pres">
      <dgm:prSet presAssocID="{F9D4A4FD-36B8-4365-B795-8DE0BB84D61D}" presName="FirstChild" presStyleLbl="revTx" presStyleIdx="2" presStyleCnt="6" custLinFactNeighborX="73477" custLinFactNeighborY="-6756">
        <dgm:presLayoutVars>
          <dgm:chMax val="0"/>
          <dgm:chPref val="0"/>
          <dgm:bulletEnabled val="1"/>
        </dgm:presLayoutVars>
      </dgm:prSet>
      <dgm:spPr/>
    </dgm:pt>
    <dgm:pt modelId="{70D43B72-9D9B-4BCA-B3C6-4CB43B828C33}" type="pres">
      <dgm:prSet presAssocID="{F9D4A4FD-36B8-4365-B795-8DE0BB84D61D}" presName="Parent" presStyleLbl="alignNode1" presStyleIdx="1" presStyleCnt="3" custLinFactNeighborY="-929">
        <dgm:presLayoutVars>
          <dgm:chMax val="3"/>
          <dgm:chPref val="3"/>
          <dgm:bulletEnabled val="1"/>
        </dgm:presLayoutVars>
      </dgm:prSet>
      <dgm:spPr/>
    </dgm:pt>
    <dgm:pt modelId="{013DF6B3-BC14-4D03-BDAB-C41F83A9CEC6}" type="pres">
      <dgm:prSet presAssocID="{F9D4A4FD-36B8-4365-B795-8DE0BB84D61D}" presName="Accent" presStyleLbl="parChTrans1D1" presStyleIdx="1" presStyleCnt="3"/>
      <dgm:spPr/>
    </dgm:pt>
    <dgm:pt modelId="{7CE4136A-6925-4C6B-B8C0-0CC2AF11B649}" type="pres">
      <dgm:prSet presAssocID="{F9D4A4FD-36B8-4365-B795-8DE0BB84D61D}" presName="Child" presStyleLbl="revTx" presStyleIdx="3" presStyleCnt="6">
        <dgm:presLayoutVars>
          <dgm:chMax val="0"/>
          <dgm:chPref val="0"/>
          <dgm:bulletEnabled val="1"/>
        </dgm:presLayoutVars>
      </dgm:prSet>
      <dgm:spPr/>
    </dgm:pt>
    <dgm:pt modelId="{A8183ADF-130D-4052-B2B6-48FC8A319573}" type="pres">
      <dgm:prSet presAssocID="{23380122-D1DA-4652-A4BC-9A5527BF4DBC}" presName="sibTrans" presStyleCnt="0"/>
      <dgm:spPr/>
    </dgm:pt>
    <dgm:pt modelId="{75BF6380-0779-4B6B-80A8-7FD5DA8CD925}" type="pres">
      <dgm:prSet presAssocID="{ECDAB407-7114-450D-AD2D-500A74FDF7B4}" presName="composite" presStyleCnt="0"/>
      <dgm:spPr/>
    </dgm:pt>
    <dgm:pt modelId="{610EF61E-F5D5-4D21-88EB-9EF05054E6AF}" type="pres">
      <dgm:prSet presAssocID="{ECDAB407-7114-450D-AD2D-500A74FDF7B4}" presName="FirstChild" presStyleLbl="revTx" presStyleIdx="4" presStyleCnt="6">
        <dgm:presLayoutVars>
          <dgm:chMax val="0"/>
          <dgm:chPref val="0"/>
          <dgm:bulletEnabled val="1"/>
        </dgm:presLayoutVars>
      </dgm:prSet>
      <dgm:spPr/>
    </dgm:pt>
    <dgm:pt modelId="{59C45BEA-ADC8-4C16-9A45-D31FE3B11E38}" type="pres">
      <dgm:prSet presAssocID="{ECDAB407-7114-450D-AD2D-500A74FDF7B4}" presName="Parent" presStyleLbl="alignNode1" presStyleIdx="2" presStyleCnt="3" custLinFactNeighborY="-7352">
        <dgm:presLayoutVars>
          <dgm:chMax val="3"/>
          <dgm:chPref val="3"/>
          <dgm:bulletEnabled val="1"/>
        </dgm:presLayoutVars>
      </dgm:prSet>
      <dgm:spPr/>
    </dgm:pt>
    <dgm:pt modelId="{9D8EF8AD-CDE0-4D2B-BAB3-FA77107DF032}" type="pres">
      <dgm:prSet presAssocID="{ECDAB407-7114-450D-AD2D-500A74FDF7B4}" presName="Accent" presStyleLbl="parChTrans1D1" presStyleIdx="2" presStyleCnt="3"/>
      <dgm:spPr/>
    </dgm:pt>
    <dgm:pt modelId="{BF68F9B9-6FF0-4213-9C6F-2A075ABF460B}" type="pres">
      <dgm:prSet presAssocID="{ECDAB407-7114-450D-AD2D-500A74FDF7B4}" presName="Child" presStyleLbl="revTx" presStyleIdx="5" presStyleCnt="6" custLinFactNeighborY="-14938">
        <dgm:presLayoutVars>
          <dgm:chMax val="0"/>
          <dgm:chPref val="0"/>
          <dgm:bulletEnabled val="1"/>
        </dgm:presLayoutVars>
      </dgm:prSet>
      <dgm:spPr/>
    </dgm:pt>
  </dgm:ptLst>
  <dgm:cxnLst>
    <dgm:cxn modelId="{3CC2DC0C-824B-47F2-BA54-A591488B400C}" srcId="{F9D4A4FD-36B8-4365-B795-8DE0BB84D61D}" destId="{CD2C75F2-25A4-46E6-8332-8AC8991388F6}" srcOrd="2" destOrd="0" parTransId="{44FF0824-6A76-48BA-AA48-9361A117CDB6}" sibTransId="{21F74191-A7F1-4D3A-BD92-C83C3A42AFA5}"/>
    <dgm:cxn modelId="{3CBD0C2B-5979-4A93-A59F-4786C21CE412}" srcId="{F9D4A4FD-36B8-4365-B795-8DE0BB84D61D}" destId="{73E6099F-3FD7-453E-A619-95127D22D496}" srcOrd="1" destOrd="0" parTransId="{83B817FF-EF9E-4C01-A0E4-C654D5710B49}" sibTransId="{9D0370A4-B38D-49D2-A255-B0CFEC9024BC}"/>
    <dgm:cxn modelId="{E86F8F36-5F7B-48DC-8368-211A986BFC4A}" type="presOf" srcId="{8C3A38B5-0321-4B02-98F4-462D01AF8B7C}" destId="{BF68F9B9-6FF0-4213-9C6F-2A075ABF460B}" srcOrd="0" destOrd="1" presId="urn:microsoft.com/office/officeart/2011/layout/TabList"/>
    <dgm:cxn modelId="{8147EC3D-7F0E-4DC7-B6F3-075DE95C71AB}" type="presOf" srcId="{D75EB883-052E-4932-94AD-B0529A31A496}" destId="{DB6D324A-6DEC-4897-8E1A-15E99458B900}" srcOrd="0" destOrd="0" presId="urn:microsoft.com/office/officeart/2011/layout/TabList"/>
    <dgm:cxn modelId="{3AFC4764-58D3-420F-B17B-12137324E6BD}" type="presOf" srcId="{4931E84B-D2FA-42ED-A24E-B6D0C2BED7FF}" destId="{5C9D12E4-1C54-4C9D-998F-D449E649B059}" srcOrd="0" destOrd="1" presId="urn:microsoft.com/office/officeart/2011/layout/TabList"/>
    <dgm:cxn modelId="{4E358C45-F9FB-4BC2-9FFC-C00D64AA5BE5}" type="presOf" srcId="{F9D4A4FD-36B8-4365-B795-8DE0BB84D61D}" destId="{70D43B72-9D9B-4BCA-B3C6-4CB43B828C33}" srcOrd="0" destOrd="0" presId="urn:microsoft.com/office/officeart/2011/layout/TabList"/>
    <dgm:cxn modelId="{7A053866-1778-4D91-9C0E-F8B9F160C561}" type="presOf" srcId="{FB203625-7D95-4535-A901-F928E162E23F}" destId="{D86A96A9-1849-4C19-AC1D-02A82953E221}" srcOrd="0" destOrd="0" presId="urn:microsoft.com/office/officeart/2011/layout/TabList"/>
    <dgm:cxn modelId="{928B6F4A-01D7-4E6C-AE4B-19D72D250939}" srcId="{F9D4A4FD-36B8-4365-B795-8DE0BB84D61D}" destId="{FB203625-7D95-4535-A901-F928E162E23F}" srcOrd="0" destOrd="0" parTransId="{B8209ADC-E3AC-427B-8814-00B0C4C348D4}" sibTransId="{B871D551-3C21-4F3F-B535-E688F652C64F}"/>
    <dgm:cxn modelId="{3267F173-889D-4B78-8DFA-0F52128418DA}" type="presOf" srcId="{79FB6FEA-13B8-43AB-8C7D-EDD2FC3D9C76}" destId="{5C9D12E4-1C54-4C9D-998F-D449E649B059}" srcOrd="0" destOrd="0" presId="urn:microsoft.com/office/officeart/2011/layout/TabList"/>
    <dgm:cxn modelId="{09E20957-858B-4972-A59D-0987BACAA06A}" type="presOf" srcId="{D8A6A833-1714-4D93-9EE4-7D1153A7724C}" destId="{610EF61E-F5D5-4D21-88EB-9EF05054E6AF}" srcOrd="0" destOrd="0" presId="urn:microsoft.com/office/officeart/2011/layout/TabList"/>
    <dgm:cxn modelId="{811B4778-9C23-473A-A206-D7E5318D209A}" type="presOf" srcId="{3C570A67-1265-4F00-9243-8141C03E4EFF}" destId="{C1284E72-B2AA-41D2-94B3-837E5A58BA85}" srcOrd="0" destOrd="0" presId="urn:microsoft.com/office/officeart/2011/layout/TabList"/>
    <dgm:cxn modelId="{32454F59-4E95-4A99-96CF-3C08B95EAF11}" srcId="{ECDAB407-7114-450D-AD2D-500A74FDF7B4}" destId="{D8A6A833-1714-4D93-9EE4-7D1153A7724C}" srcOrd="0" destOrd="0" parTransId="{5105D9D6-99A9-4482-937A-C5E0E02D8989}" sibTransId="{911E83C5-8938-45E7-901A-7D23964F303C}"/>
    <dgm:cxn modelId="{3415929D-88B8-4D98-92E5-8029D83E6894}" type="presOf" srcId="{86813B08-E7B1-4EAA-9453-C7746F6B55E6}" destId="{BF68F9B9-6FF0-4213-9C6F-2A075ABF460B}" srcOrd="0" destOrd="0" presId="urn:microsoft.com/office/officeart/2011/layout/TabList"/>
    <dgm:cxn modelId="{A68563A7-4E39-42EC-83E1-0C937D85D875}" srcId="{3C570A67-1265-4F00-9243-8141C03E4EFF}" destId="{79FB6FEA-13B8-43AB-8C7D-EDD2FC3D9C76}" srcOrd="1" destOrd="0" parTransId="{0815B0AF-E001-4B49-8BD2-03EC08924AE8}" sibTransId="{33B53F5B-5D02-477F-BDEE-80957B0E6670}"/>
    <dgm:cxn modelId="{6EAFD9BB-2529-4F09-BA85-7708DF914912}" type="presOf" srcId="{ECDAB407-7114-450D-AD2D-500A74FDF7B4}" destId="{59C45BEA-ADC8-4C16-9A45-D31FE3B11E38}" srcOrd="0" destOrd="0" presId="urn:microsoft.com/office/officeart/2011/layout/TabList"/>
    <dgm:cxn modelId="{C2BA38C0-0495-4D9B-AE75-3EA5F28AEBAC}" srcId="{ECDAB407-7114-450D-AD2D-500A74FDF7B4}" destId="{86813B08-E7B1-4EAA-9453-C7746F6B55E6}" srcOrd="1" destOrd="0" parTransId="{F77C5BD8-E238-43FF-831C-5F5AA6325ABD}" sibTransId="{5165DE1A-EC09-4487-9ADE-F1ABE1C831DD}"/>
    <dgm:cxn modelId="{0AF593C7-9EA6-4270-9700-04607DF14FB9}" srcId="{3C570A67-1265-4F00-9243-8141C03E4EFF}" destId="{4931E84B-D2FA-42ED-A24E-B6D0C2BED7FF}" srcOrd="2" destOrd="0" parTransId="{A1C12C20-0FF3-4F61-AB97-708C946C1557}" sibTransId="{9199ACB8-385D-404D-9CE9-AA4694C2A6AC}"/>
    <dgm:cxn modelId="{5740EBCA-2BF1-4305-8CC2-404C359A81B8}" srcId="{ECDAB407-7114-450D-AD2D-500A74FDF7B4}" destId="{8C3A38B5-0321-4B02-98F4-462D01AF8B7C}" srcOrd="2" destOrd="0" parTransId="{A2487649-6531-4065-BB52-760615780053}" sibTransId="{0AB11358-2409-408E-9E40-31A752C60D58}"/>
    <dgm:cxn modelId="{7A057ED8-2068-4B87-A6CE-EBA46B525D4F}" srcId="{CE69A710-F04C-481B-8D57-E1E25A680139}" destId="{ECDAB407-7114-450D-AD2D-500A74FDF7B4}" srcOrd="2" destOrd="0" parTransId="{C06D6B46-641C-4E5A-9ABD-044D4DEE5FAD}" sibTransId="{EBB87BD8-D8AF-485D-9570-642581841CA2}"/>
    <dgm:cxn modelId="{C28CB4DB-6CFA-4836-A12D-6B915F4371C0}" type="presOf" srcId="{73E6099F-3FD7-453E-A619-95127D22D496}" destId="{7CE4136A-6925-4C6B-B8C0-0CC2AF11B649}" srcOrd="0" destOrd="0" presId="urn:microsoft.com/office/officeart/2011/layout/TabList"/>
    <dgm:cxn modelId="{A31E49E0-FA70-42BB-BC7B-9AB641747054}" type="presOf" srcId="{CD2C75F2-25A4-46E6-8332-8AC8991388F6}" destId="{7CE4136A-6925-4C6B-B8C0-0CC2AF11B649}" srcOrd="0" destOrd="1" presId="urn:microsoft.com/office/officeart/2011/layout/TabList"/>
    <dgm:cxn modelId="{3C999CE7-BB91-4750-8B4D-6D34803F58DD}" type="presOf" srcId="{CE69A710-F04C-481B-8D57-E1E25A680139}" destId="{64E4701B-EE6C-42DE-A003-6B051AF72BE5}" srcOrd="0" destOrd="0" presId="urn:microsoft.com/office/officeart/2011/layout/TabList"/>
    <dgm:cxn modelId="{FE1C25F0-E43D-4E42-8B70-2CDCDF1E2B35}" srcId="{CE69A710-F04C-481B-8D57-E1E25A680139}" destId="{F9D4A4FD-36B8-4365-B795-8DE0BB84D61D}" srcOrd="1" destOrd="0" parTransId="{37EC825E-6EA0-4018-A910-424058C048A1}" sibTransId="{23380122-D1DA-4652-A4BC-9A5527BF4DBC}"/>
    <dgm:cxn modelId="{6CD80FF9-8B5A-4BBE-99CD-3F4F22CBE7C2}" srcId="{CE69A710-F04C-481B-8D57-E1E25A680139}" destId="{3C570A67-1265-4F00-9243-8141C03E4EFF}" srcOrd="0" destOrd="0" parTransId="{AC1B3237-FDC2-41BA-91F0-5F3F4BF09224}" sibTransId="{304F8460-FB6D-4EC8-BF47-CB65F524FF5B}"/>
    <dgm:cxn modelId="{356A78FC-ACC5-49A4-9E76-08DA5E65F34D}" srcId="{3C570A67-1265-4F00-9243-8141C03E4EFF}" destId="{D75EB883-052E-4932-94AD-B0529A31A496}" srcOrd="0" destOrd="0" parTransId="{958FE05C-3A91-4A20-A631-F88DD10CD24B}" sibTransId="{D692C9CA-2CB5-48B9-9593-9E0C07E57BE8}"/>
    <dgm:cxn modelId="{20B54134-D61C-4EB4-85A0-37CE22DC22C7}" type="presParOf" srcId="{64E4701B-EE6C-42DE-A003-6B051AF72BE5}" destId="{EEF5B074-5924-45EA-970C-EF5D66D6DE7E}" srcOrd="0" destOrd="0" presId="urn:microsoft.com/office/officeart/2011/layout/TabList"/>
    <dgm:cxn modelId="{EE834C1C-5933-45C7-9E49-9C7CF898F1AE}" type="presParOf" srcId="{EEF5B074-5924-45EA-970C-EF5D66D6DE7E}" destId="{DB6D324A-6DEC-4897-8E1A-15E99458B900}" srcOrd="0" destOrd="0" presId="urn:microsoft.com/office/officeart/2011/layout/TabList"/>
    <dgm:cxn modelId="{859CB5C0-75ED-41CC-802C-129DF34DD2F3}" type="presParOf" srcId="{EEF5B074-5924-45EA-970C-EF5D66D6DE7E}" destId="{C1284E72-B2AA-41D2-94B3-837E5A58BA85}" srcOrd="1" destOrd="0" presId="urn:microsoft.com/office/officeart/2011/layout/TabList"/>
    <dgm:cxn modelId="{718CE510-626F-42BE-A3B1-A7B098ABAF17}" type="presParOf" srcId="{EEF5B074-5924-45EA-970C-EF5D66D6DE7E}" destId="{E2CB78A8-85F5-4599-B4DB-527AE0BB5460}" srcOrd="2" destOrd="0" presId="urn:microsoft.com/office/officeart/2011/layout/TabList"/>
    <dgm:cxn modelId="{DE6B09B7-F28D-4950-844F-CE3BA98D25A1}" type="presParOf" srcId="{64E4701B-EE6C-42DE-A003-6B051AF72BE5}" destId="{5C9D12E4-1C54-4C9D-998F-D449E649B059}" srcOrd="1" destOrd="0" presId="urn:microsoft.com/office/officeart/2011/layout/TabList"/>
    <dgm:cxn modelId="{51FD6E92-8689-40E3-9E6C-FB4E4F04C6C4}" type="presParOf" srcId="{64E4701B-EE6C-42DE-A003-6B051AF72BE5}" destId="{EA16DC2B-4F1B-4B64-AAB3-39AC460D1534}" srcOrd="2" destOrd="0" presId="urn:microsoft.com/office/officeart/2011/layout/TabList"/>
    <dgm:cxn modelId="{9B66815C-A7C1-42C7-AC3A-1485ACB0DDD0}" type="presParOf" srcId="{64E4701B-EE6C-42DE-A003-6B051AF72BE5}" destId="{49A00D8E-9769-4E31-8062-43099A53873F}" srcOrd="3" destOrd="0" presId="urn:microsoft.com/office/officeart/2011/layout/TabList"/>
    <dgm:cxn modelId="{0B5C6202-E7E6-4CE5-B044-FCEDB4771A2F}" type="presParOf" srcId="{49A00D8E-9769-4E31-8062-43099A53873F}" destId="{D86A96A9-1849-4C19-AC1D-02A82953E221}" srcOrd="0" destOrd="0" presId="urn:microsoft.com/office/officeart/2011/layout/TabList"/>
    <dgm:cxn modelId="{988DB310-2C6E-4366-871D-AC31ABD02B7D}" type="presParOf" srcId="{49A00D8E-9769-4E31-8062-43099A53873F}" destId="{70D43B72-9D9B-4BCA-B3C6-4CB43B828C33}" srcOrd="1" destOrd="0" presId="urn:microsoft.com/office/officeart/2011/layout/TabList"/>
    <dgm:cxn modelId="{F86060C6-1D5E-40E3-B257-DE02306C5C21}" type="presParOf" srcId="{49A00D8E-9769-4E31-8062-43099A53873F}" destId="{013DF6B3-BC14-4D03-BDAB-C41F83A9CEC6}" srcOrd="2" destOrd="0" presId="urn:microsoft.com/office/officeart/2011/layout/TabList"/>
    <dgm:cxn modelId="{F61CD269-FB49-4489-BB73-67CAB4ECAC3B}" type="presParOf" srcId="{64E4701B-EE6C-42DE-A003-6B051AF72BE5}" destId="{7CE4136A-6925-4C6B-B8C0-0CC2AF11B649}" srcOrd="4" destOrd="0" presId="urn:microsoft.com/office/officeart/2011/layout/TabList"/>
    <dgm:cxn modelId="{343AC2A1-E76A-4740-9106-26BB0A4682A7}" type="presParOf" srcId="{64E4701B-EE6C-42DE-A003-6B051AF72BE5}" destId="{A8183ADF-130D-4052-B2B6-48FC8A319573}" srcOrd="5" destOrd="0" presId="urn:microsoft.com/office/officeart/2011/layout/TabList"/>
    <dgm:cxn modelId="{4F33B048-8BD5-4BDB-BBBD-C9D400588BE0}" type="presParOf" srcId="{64E4701B-EE6C-42DE-A003-6B051AF72BE5}" destId="{75BF6380-0779-4B6B-80A8-7FD5DA8CD925}" srcOrd="6" destOrd="0" presId="urn:microsoft.com/office/officeart/2011/layout/TabList"/>
    <dgm:cxn modelId="{6D46C385-9A34-4C50-9E37-21DB5EA3D4AB}" type="presParOf" srcId="{75BF6380-0779-4B6B-80A8-7FD5DA8CD925}" destId="{610EF61E-F5D5-4D21-88EB-9EF05054E6AF}" srcOrd="0" destOrd="0" presId="urn:microsoft.com/office/officeart/2011/layout/TabList"/>
    <dgm:cxn modelId="{6D6A4D21-1962-4CBF-ADEF-BC1E1B3C5C2D}" type="presParOf" srcId="{75BF6380-0779-4B6B-80A8-7FD5DA8CD925}" destId="{59C45BEA-ADC8-4C16-9A45-D31FE3B11E38}" srcOrd="1" destOrd="0" presId="urn:microsoft.com/office/officeart/2011/layout/TabList"/>
    <dgm:cxn modelId="{F2271308-BD1D-4FA3-BC29-9F88C3A91821}" type="presParOf" srcId="{75BF6380-0779-4B6B-80A8-7FD5DA8CD925}" destId="{9D8EF8AD-CDE0-4D2B-BAB3-FA77107DF032}" srcOrd="2" destOrd="0" presId="urn:microsoft.com/office/officeart/2011/layout/TabList"/>
    <dgm:cxn modelId="{22206F44-C7A1-4ACF-A1CD-71C4F8E49D0C}" type="presParOf" srcId="{64E4701B-EE6C-42DE-A003-6B051AF72BE5}" destId="{BF68F9B9-6FF0-4213-9C6F-2A075ABF460B}" srcOrd="7" destOrd="0" presId="urn:microsoft.com/office/officeart/2011/layout/Tab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44A3D-6601-4BAD-98E0-EB47D631F272}">
      <dsp:nvSpPr>
        <dsp:cNvPr id="0" name=""/>
        <dsp:cNvSpPr/>
      </dsp:nvSpPr>
      <dsp:spPr>
        <a:xfrm>
          <a:off x="1021504" y="271163"/>
          <a:ext cx="3504267" cy="3504267"/>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Operational </a:t>
          </a:r>
        </a:p>
        <a:p>
          <a:pPr marL="0" lvl="0" indent="0" algn="ctr" defTabSz="755650">
            <a:lnSpc>
              <a:spcPct val="90000"/>
            </a:lnSpc>
            <a:spcBef>
              <a:spcPct val="0"/>
            </a:spcBef>
            <a:spcAft>
              <a:spcPct val="35000"/>
            </a:spcAft>
            <a:buNone/>
          </a:pPr>
          <a:r>
            <a:rPr lang="en-US" sz="1700" kern="1200"/>
            <a:t>&amp; </a:t>
          </a:r>
        </a:p>
        <a:p>
          <a:pPr marL="0" lvl="0" indent="0" algn="ctr" defTabSz="755650">
            <a:lnSpc>
              <a:spcPct val="90000"/>
            </a:lnSpc>
            <a:spcBef>
              <a:spcPct val="0"/>
            </a:spcBef>
            <a:spcAft>
              <a:spcPct val="35000"/>
            </a:spcAft>
            <a:buNone/>
          </a:pPr>
          <a:r>
            <a:rPr lang="en-US" sz="1700" kern="1200"/>
            <a:t>Technical</a:t>
          </a:r>
        </a:p>
      </dsp:txBody>
      <dsp:txXfrm>
        <a:off x="2868337" y="1013734"/>
        <a:ext cx="1251524" cy="1042936"/>
      </dsp:txXfrm>
    </dsp:sp>
    <dsp:sp modelId="{9E7FCBFD-A2E4-4077-BC25-3E178AC88BC8}">
      <dsp:nvSpPr>
        <dsp:cNvPr id="0" name=""/>
        <dsp:cNvSpPr/>
      </dsp:nvSpPr>
      <dsp:spPr>
        <a:xfrm>
          <a:off x="949333" y="396315"/>
          <a:ext cx="3504267" cy="3504267"/>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Professional Skills Development</a:t>
          </a:r>
        </a:p>
      </dsp:txBody>
      <dsp:txXfrm>
        <a:off x="1783683" y="2669918"/>
        <a:ext cx="1877286" cy="917784"/>
      </dsp:txXfrm>
    </dsp:sp>
    <dsp:sp modelId="{A6711466-FC2B-4D73-A891-85EFCE244198}">
      <dsp:nvSpPr>
        <dsp:cNvPr id="0" name=""/>
        <dsp:cNvSpPr/>
      </dsp:nvSpPr>
      <dsp:spPr>
        <a:xfrm>
          <a:off x="877162" y="271163"/>
          <a:ext cx="3504267" cy="3504267"/>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Leadership Development</a:t>
          </a:r>
        </a:p>
      </dsp:txBody>
      <dsp:txXfrm>
        <a:off x="1283073" y="1013734"/>
        <a:ext cx="1251524" cy="1042936"/>
      </dsp:txXfrm>
    </dsp:sp>
    <dsp:sp modelId="{2E9EAD13-3D1A-4A9C-9BC4-A47EA62A4984}">
      <dsp:nvSpPr>
        <dsp:cNvPr id="0" name=""/>
        <dsp:cNvSpPr/>
      </dsp:nvSpPr>
      <dsp:spPr>
        <a:xfrm>
          <a:off x="804863" y="54232"/>
          <a:ext cx="3938129" cy="3938129"/>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B9CC26-42F9-40DF-8FDF-7DAE690AD6D3}">
      <dsp:nvSpPr>
        <dsp:cNvPr id="0" name=""/>
        <dsp:cNvSpPr/>
      </dsp:nvSpPr>
      <dsp:spPr>
        <a:xfrm>
          <a:off x="732402" y="179163"/>
          <a:ext cx="3938129" cy="3938129"/>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505200-CD48-4483-8C9E-269226824E28}">
      <dsp:nvSpPr>
        <dsp:cNvPr id="0" name=""/>
        <dsp:cNvSpPr/>
      </dsp:nvSpPr>
      <dsp:spPr>
        <a:xfrm>
          <a:off x="659942" y="54232"/>
          <a:ext cx="3938129" cy="3938129"/>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EF8AD-CDE0-4D2B-BAB3-FA77107DF032}">
      <dsp:nvSpPr>
        <dsp:cNvPr id="0" name=""/>
        <dsp:cNvSpPr/>
      </dsp:nvSpPr>
      <dsp:spPr>
        <a:xfrm>
          <a:off x="0" y="3170488"/>
          <a:ext cx="609600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3DF6B3-BC14-4D03-BDAB-C41F83A9CEC6}">
      <dsp:nvSpPr>
        <dsp:cNvPr id="0" name=""/>
        <dsp:cNvSpPr/>
      </dsp:nvSpPr>
      <dsp:spPr>
        <a:xfrm>
          <a:off x="0" y="1808713"/>
          <a:ext cx="609600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CB78A8-85F5-4599-B4DB-527AE0BB5460}">
      <dsp:nvSpPr>
        <dsp:cNvPr id="0" name=""/>
        <dsp:cNvSpPr/>
      </dsp:nvSpPr>
      <dsp:spPr>
        <a:xfrm>
          <a:off x="0" y="446938"/>
          <a:ext cx="609600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6D324A-6DEC-4897-8E1A-15E99458B900}">
      <dsp:nvSpPr>
        <dsp:cNvPr id="0" name=""/>
        <dsp:cNvSpPr/>
      </dsp:nvSpPr>
      <dsp:spPr>
        <a:xfrm>
          <a:off x="1584959" y="498"/>
          <a:ext cx="4511040" cy="44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marL="0" lvl="0" indent="0" algn="l" defTabSz="577850">
            <a:lnSpc>
              <a:spcPct val="90000"/>
            </a:lnSpc>
            <a:spcBef>
              <a:spcPct val="0"/>
            </a:spcBef>
            <a:spcAft>
              <a:spcPct val="35000"/>
            </a:spcAft>
            <a:buNone/>
          </a:pPr>
          <a:endParaRPr lang="en-US" sz="1300" kern="1200">
            <a:solidFill>
              <a:schemeClr val="bg2">
                <a:lumMod val="50000"/>
              </a:schemeClr>
            </a:solidFill>
          </a:endParaRPr>
        </a:p>
      </dsp:txBody>
      <dsp:txXfrm>
        <a:off x="1584959" y="498"/>
        <a:ext cx="4511040" cy="446439"/>
      </dsp:txXfrm>
    </dsp:sp>
    <dsp:sp modelId="{C1284E72-B2AA-41D2-94B3-837E5A58BA85}">
      <dsp:nvSpPr>
        <dsp:cNvPr id="0" name=""/>
        <dsp:cNvSpPr/>
      </dsp:nvSpPr>
      <dsp:spPr>
        <a:xfrm>
          <a:off x="0" y="0"/>
          <a:ext cx="1584960" cy="446439"/>
        </a:xfrm>
        <a:prstGeom prst="round2SameRect">
          <a:avLst>
            <a:gd name="adj1" fmla="val 16670"/>
            <a:gd name="adj2" fmla="val 0"/>
          </a:avLst>
        </a:prstGeom>
        <a:solidFill>
          <a:schemeClr val="accent6">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bg2">
                  <a:lumMod val="50000"/>
                </a:schemeClr>
              </a:solidFill>
              <a:latin typeface="Arial" panose="020B0604020202020204" pitchFamily="34" charset="0"/>
              <a:cs typeface="Arial" panose="020B0604020202020204" pitchFamily="34" charset="0"/>
            </a:rPr>
            <a:t>Accounting / External Monitoring</a:t>
          </a:r>
        </a:p>
      </dsp:txBody>
      <dsp:txXfrm>
        <a:off x="21797" y="21797"/>
        <a:ext cx="1541366" cy="424642"/>
      </dsp:txXfrm>
    </dsp:sp>
    <dsp:sp modelId="{5C9D12E4-1C54-4C9D-998F-D449E649B059}">
      <dsp:nvSpPr>
        <dsp:cNvPr id="0" name=""/>
        <dsp:cNvSpPr/>
      </dsp:nvSpPr>
      <dsp:spPr>
        <a:xfrm>
          <a:off x="0" y="421535"/>
          <a:ext cx="6096000" cy="89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endParaRPr lang="en-US" sz="1200" b="1" kern="1200">
            <a:solidFill>
              <a:schemeClr val="bg2">
                <a:lumMod val="50000"/>
              </a:schemeClr>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a:solidFill>
                <a:schemeClr val="bg2">
                  <a:lumMod val="50000"/>
                </a:schemeClr>
              </a:solidFill>
              <a:latin typeface="Arial" panose="020B0604020202020204" pitchFamily="34" charset="0"/>
              <a:cs typeface="Arial" panose="020B0604020202020204" pitchFamily="34" charset="0"/>
            </a:rPr>
            <a:t>External Financial Audit Fees and Third-party Financial Monitoring</a:t>
          </a:r>
          <a:endParaRPr lang="en-US" sz="1200" kern="1200">
            <a:solidFill>
              <a:schemeClr val="bg2">
                <a:lumMod val="50000"/>
              </a:schemeClr>
            </a:solidFill>
            <a:latin typeface="Arial" panose="020B0604020202020204" pitchFamily="34" charset="0"/>
            <a:cs typeface="Arial" panose="020B0604020202020204" pitchFamily="34" charset="0"/>
          </a:endParaRPr>
        </a:p>
      </dsp:txBody>
      <dsp:txXfrm>
        <a:off x="0" y="421535"/>
        <a:ext cx="6096000" cy="893013"/>
      </dsp:txXfrm>
    </dsp:sp>
    <dsp:sp modelId="{D86A96A9-1849-4C19-AC1D-02A82953E221}">
      <dsp:nvSpPr>
        <dsp:cNvPr id="0" name=""/>
        <dsp:cNvSpPr/>
      </dsp:nvSpPr>
      <dsp:spPr>
        <a:xfrm>
          <a:off x="1584959" y="1332111"/>
          <a:ext cx="4511040" cy="44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US" sz="1400" kern="1200">
              <a:solidFill>
                <a:schemeClr val="bg2">
                  <a:lumMod val="50000"/>
                </a:schemeClr>
              </a:solidFill>
              <a:latin typeface="Arial" panose="020B0604020202020204" pitchFamily="34" charset="0"/>
              <a:cs typeface="Arial" panose="020B0604020202020204" pitchFamily="34" charset="0"/>
            </a:rPr>
            <a:t>   													    $150K</a:t>
          </a:r>
        </a:p>
      </dsp:txBody>
      <dsp:txXfrm>
        <a:off x="1584959" y="1332111"/>
        <a:ext cx="4511040" cy="446439"/>
      </dsp:txXfrm>
    </dsp:sp>
    <dsp:sp modelId="{70D43B72-9D9B-4BCA-B3C6-4CB43B828C33}">
      <dsp:nvSpPr>
        <dsp:cNvPr id="0" name=""/>
        <dsp:cNvSpPr/>
      </dsp:nvSpPr>
      <dsp:spPr>
        <a:xfrm>
          <a:off x="0" y="1358126"/>
          <a:ext cx="1584960" cy="446439"/>
        </a:xfrm>
        <a:prstGeom prst="round2SameRect">
          <a:avLst>
            <a:gd name="adj1" fmla="val 16670"/>
            <a:gd name="adj2" fmla="val 0"/>
          </a:avLst>
        </a:prstGeom>
        <a:solidFill>
          <a:schemeClr val="accent6">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bg2">
                  <a:lumMod val="50000"/>
                </a:schemeClr>
              </a:solidFill>
              <a:latin typeface="Arial" panose="020B0604020202020204" pitchFamily="34" charset="0"/>
              <a:cs typeface="Arial" panose="020B0604020202020204" pitchFamily="34" charset="0"/>
            </a:rPr>
            <a:t>Payroll &amp; Broker Fees</a:t>
          </a:r>
        </a:p>
      </dsp:txBody>
      <dsp:txXfrm>
        <a:off x="21797" y="1379923"/>
        <a:ext cx="1541366" cy="424642"/>
      </dsp:txXfrm>
    </dsp:sp>
    <dsp:sp modelId="{7CE4136A-6925-4C6B-B8C0-0CC2AF11B649}">
      <dsp:nvSpPr>
        <dsp:cNvPr id="0" name=""/>
        <dsp:cNvSpPr/>
      </dsp:nvSpPr>
      <dsp:spPr>
        <a:xfrm>
          <a:off x="0" y="1808713"/>
          <a:ext cx="6096000" cy="89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114300" algn="l" defTabSz="533400">
            <a:lnSpc>
              <a:spcPct val="90000"/>
            </a:lnSpc>
            <a:spcBef>
              <a:spcPct val="0"/>
            </a:spcBef>
            <a:spcAft>
              <a:spcPct val="15000"/>
            </a:spcAft>
            <a:buChar char="•"/>
          </a:pPr>
          <a:endParaRPr lang="en-US" sz="1200" kern="1200">
            <a:solidFill>
              <a:schemeClr val="bg2">
                <a:lumMod val="50000"/>
              </a:schemeClr>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a:solidFill>
                <a:schemeClr val="bg2">
                  <a:lumMod val="50000"/>
                </a:schemeClr>
              </a:solidFill>
              <a:latin typeface="Arial" panose="020B0604020202020204" pitchFamily="34" charset="0"/>
              <a:cs typeface="Arial" panose="020B0604020202020204" pitchFamily="34" charset="0"/>
            </a:rPr>
            <a:t>Benefit Broker Fees and Third-party Payroll Services</a:t>
          </a:r>
        </a:p>
      </dsp:txBody>
      <dsp:txXfrm>
        <a:off x="0" y="1808713"/>
        <a:ext cx="6096000" cy="893013"/>
      </dsp:txXfrm>
    </dsp:sp>
    <dsp:sp modelId="{610EF61E-F5D5-4D21-88EB-9EF05054E6AF}">
      <dsp:nvSpPr>
        <dsp:cNvPr id="0" name=""/>
        <dsp:cNvSpPr/>
      </dsp:nvSpPr>
      <dsp:spPr>
        <a:xfrm>
          <a:off x="1584959" y="2724048"/>
          <a:ext cx="4511040" cy="44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marL="0" lvl="0" indent="0" algn="l" defTabSz="577850">
            <a:lnSpc>
              <a:spcPct val="90000"/>
            </a:lnSpc>
            <a:spcBef>
              <a:spcPct val="0"/>
            </a:spcBef>
            <a:spcAft>
              <a:spcPct val="35000"/>
            </a:spcAft>
            <a:buNone/>
          </a:pPr>
          <a:endParaRPr lang="en-US" sz="1300" kern="1200">
            <a:solidFill>
              <a:schemeClr val="bg2">
                <a:lumMod val="50000"/>
              </a:schemeClr>
            </a:solidFill>
            <a:latin typeface="Arial" panose="020B0604020202020204" pitchFamily="34" charset="0"/>
            <a:cs typeface="Arial" panose="020B0604020202020204" pitchFamily="34" charset="0"/>
          </a:endParaRPr>
        </a:p>
      </dsp:txBody>
      <dsp:txXfrm>
        <a:off x="1584959" y="2724048"/>
        <a:ext cx="4511040" cy="446439"/>
      </dsp:txXfrm>
    </dsp:sp>
    <dsp:sp modelId="{59C45BEA-ADC8-4C16-9A45-D31FE3B11E38}">
      <dsp:nvSpPr>
        <dsp:cNvPr id="0" name=""/>
        <dsp:cNvSpPr/>
      </dsp:nvSpPr>
      <dsp:spPr>
        <a:xfrm>
          <a:off x="0" y="2691226"/>
          <a:ext cx="1584960" cy="446439"/>
        </a:xfrm>
        <a:prstGeom prst="round2SameRect">
          <a:avLst>
            <a:gd name="adj1" fmla="val 16670"/>
            <a:gd name="adj2" fmla="val 0"/>
          </a:avLst>
        </a:prstGeom>
        <a:solidFill>
          <a:schemeClr val="accent6">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bg2">
                  <a:lumMod val="50000"/>
                </a:schemeClr>
              </a:solidFill>
              <a:latin typeface="Arial" panose="020B0604020202020204" pitchFamily="34" charset="0"/>
              <a:cs typeface="Arial" panose="020B0604020202020204" pitchFamily="34" charset="0"/>
            </a:rPr>
            <a:t>Legal</a:t>
          </a:r>
        </a:p>
      </dsp:txBody>
      <dsp:txXfrm>
        <a:off x="21797" y="2713023"/>
        <a:ext cx="1541366" cy="424642"/>
      </dsp:txXfrm>
    </dsp:sp>
    <dsp:sp modelId="{BF68F9B9-6FF0-4213-9C6F-2A075ABF460B}">
      <dsp:nvSpPr>
        <dsp:cNvPr id="0" name=""/>
        <dsp:cNvSpPr/>
      </dsp:nvSpPr>
      <dsp:spPr>
        <a:xfrm>
          <a:off x="0" y="3103799"/>
          <a:ext cx="6096000" cy="89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endParaRPr lang="en-US" sz="1600" kern="1200">
            <a:solidFill>
              <a:schemeClr val="bg2">
                <a:lumMod val="50000"/>
              </a:schemeClr>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a:solidFill>
                <a:schemeClr val="bg2">
                  <a:lumMod val="50000"/>
                </a:schemeClr>
              </a:solidFill>
              <a:latin typeface="Arial" panose="020B0604020202020204" pitchFamily="34" charset="0"/>
              <a:cs typeface="Arial" panose="020B0604020202020204" pitchFamily="34" charset="0"/>
            </a:rPr>
            <a:t>General Counsel Fees and Employment Law Support</a:t>
          </a:r>
        </a:p>
      </dsp:txBody>
      <dsp:txXfrm>
        <a:off x="0" y="3103799"/>
        <a:ext cx="6096000" cy="893013"/>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0.62452</cdr:y>
    </cdr:from>
    <cdr:to>
      <cdr:x>0.32746</cdr:x>
      <cdr:y>0.96394</cdr:y>
    </cdr:to>
    <cdr:sp macro="" textlink="">
      <cdr:nvSpPr>
        <cdr:cNvPr id="2" name="TextBox 1"/>
        <cdr:cNvSpPr txBox="1"/>
      </cdr:nvSpPr>
      <cdr:spPr>
        <a:xfrm xmlns:a="http://schemas.openxmlformats.org/drawingml/2006/main">
          <a:off x="0" y="3041737"/>
          <a:ext cx="3210906" cy="16531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0.39836</cdr:x>
      <cdr:y>0.57254</cdr:y>
    </cdr:from>
    <cdr:to>
      <cdr:x>0.48699</cdr:x>
      <cdr:y>0.64157</cdr:y>
    </cdr:to>
    <cdr:sp macro="" textlink="">
      <cdr:nvSpPr>
        <cdr:cNvPr id="2" name="TextBox 10"/>
        <cdr:cNvSpPr txBox="1"/>
      </cdr:nvSpPr>
      <cdr:spPr>
        <a:xfrm xmlns:a="http://schemas.openxmlformats.org/drawingml/2006/main">
          <a:off x="3796591" y="3063214"/>
          <a:ext cx="84477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dirty="0">
              <a:solidFill>
                <a:schemeClr val="bg1"/>
              </a:solidFill>
            </a:rPr>
            <a:t>8 FTE’s</a:t>
          </a:r>
        </a:p>
      </cdr:txBody>
    </cdr:sp>
  </cdr:relSizeAnchor>
</c:userShapes>
</file>

<file path=ppt/drawings/drawing3.xml><?xml version="1.0" encoding="utf-8"?>
<c:userShapes xmlns:c="http://schemas.openxmlformats.org/drawingml/2006/chart">
  <cdr:relSizeAnchor xmlns:cdr="http://schemas.openxmlformats.org/drawingml/2006/chartDrawing">
    <cdr:from>
      <cdr:x>0.26984</cdr:x>
      <cdr:y>0.02985</cdr:y>
    </cdr:from>
    <cdr:to>
      <cdr:x>0.40586</cdr:x>
      <cdr:y>0.13949</cdr:y>
    </cdr:to>
    <cdr:cxnSp macro="">
      <cdr:nvCxnSpPr>
        <cdr:cNvPr id="3" name="Straight Connector 2">
          <a:extLst xmlns:a="http://schemas.openxmlformats.org/drawingml/2006/main">
            <a:ext uri="{FF2B5EF4-FFF2-40B4-BE49-F238E27FC236}">
              <a16:creationId xmlns:a16="http://schemas.microsoft.com/office/drawing/2014/main" id="{713E381B-A9FC-B82C-865C-B87049BB490D}"/>
            </a:ext>
          </a:extLst>
        </cdr:cNvPr>
        <cdr:cNvCxnSpPr/>
      </cdr:nvCxnSpPr>
      <cdr:spPr>
        <a:xfrm xmlns:a="http://schemas.openxmlformats.org/drawingml/2006/main">
          <a:off x="2208802" y="157597"/>
          <a:ext cx="1113419" cy="578866"/>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0.47567</cdr:x>
      <cdr:y>0.09585</cdr:y>
    </cdr:from>
    <cdr:to>
      <cdr:x>0.5</cdr:x>
      <cdr:y>0.11944</cdr:y>
    </cdr:to>
    <cdr:cxnSp macro="">
      <cdr:nvCxnSpPr>
        <cdr:cNvPr id="6" name="Straight Connector 5">
          <a:extLst xmlns:a="http://schemas.openxmlformats.org/drawingml/2006/main">
            <a:ext uri="{FF2B5EF4-FFF2-40B4-BE49-F238E27FC236}">
              <a16:creationId xmlns:a16="http://schemas.microsoft.com/office/drawing/2014/main" id="{C844B080-0565-B83E-B591-E277DBAF8BC2}"/>
            </a:ext>
          </a:extLst>
        </cdr:cNvPr>
        <cdr:cNvCxnSpPr/>
      </cdr:nvCxnSpPr>
      <cdr:spPr>
        <a:xfrm xmlns:a="http://schemas.openxmlformats.org/drawingml/2006/main" flipH="1">
          <a:off x="3893606" y="506034"/>
          <a:ext cx="199174" cy="124551"/>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0.49174</cdr:x>
      <cdr:y>0.09585</cdr:y>
    </cdr:from>
    <cdr:to>
      <cdr:x>0.53451</cdr:x>
      <cdr:y>0.12308</cdr:y>
    </cdr:to>
    <cdr:cxnSp macro="">
      <cdr:nvCxnSpPr>
        <cdr:cNvPr id="9" name="Straight Connector 8">
          <a:extLst xmlns:a="http://schemas.openxmlformats.org/drawingml/2006/main">
            <a:ext uri="{FF2B5EF4-FFF2-40B4-BE49-F238E27FC236}">
              <a16:creationId xmlns:a16="http://schemas.microsoft.com/office/drawing/2014/main" id="{00C13DBF-3381-AA35-896E-58E519511907}"/>
            </a:ext>
          </a:extLst>
        </cdr:cNvPr>
        <cdr:cNvCxnSpPr/>
      </cdr:nvCxnSpPr>
      <cdr:spPr>
        <a:xfrm xmlns:a="http://schemas.openxmlformats.org/drawingml/2006/main" flipH="1">
          <a:off x="4025151" y="506034"/>
          <a:ext cx="350103" cy="14380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0.65519</cdr:x>
      <cdr:y>0.17839</cdr:y>
    </cdr:from>
    <cdr:to>
      <cdr:x>0.73709</cdr:x>
      <cdr:y>0.25435</cdr:y>
    </cdr:to>
    <cdr:cxnSp macro="">
      <cdr:nvCxnSpPr>
        <cdr:cNvPr id="12" name="Straight Connector 11">
          <a:extLst xmlns:a="http://schemas.openxmlformats.org/drawingml/2006/main">
            <a:ext uri="{FF2B5EF4-FFF2-40B4-BE49-F238E27FC236}">
              <a16:creationId xmlns:a16="http://schemas.microsoft.com/office/drawing/2014/main" id="{14DDF983-2C6F-4B26-1207-98BDF8555AB2}"/>
            </a:ext>
          </a:extLst>
        </cdr:cNvPr>
        <cdr:cNvCxnSpPr/>
      </cdr:nvCxnSpPr>
      <cdr:spPr>
        <a:xfrm xmlns:a="http://schemas.openxmlformats.org/drawingml/2006/main" flipH="1">
          <a:off x="5363062" y="941844"/>
          <a:ext cx="670410" cy="40101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0.26001</cdr:x>
      <cdr:y>0.65008</cdr:y>
    </cdr:from>
    <cdr:to>
      <cdr:x>0.34114</cdr:x>
      <cdr:y>0.73648</cdr:y>
    </cdr:to>
    <cdr:cxnSp macro="">
      <cdr:nvCxnSpPr>
        <cdr:cNvPr id="14" name="Straight Connector 13">
          <a:extLst xmlns:a="http://schemas.openxmlformats.org/drawingml/2006/main">
            <a:ext uri="{FF2B5EF4-FFF2-40B4-BE49-F238E27FC236}">
              <a16:creationId xmlns:a16="http://schemas.microsoft.com/office/drawing/2014/main" id="{7A467345-7A17-45ED-7632-C33B9041E52F}"/>
            </a:ext>
          </a:extLst>
        </cdr:cNvPr>
        <cdr:cNvCxnSpPr/>
      </cdr:nvCxnSpPr>
      <cdr:spPr>
        <a:xfrm xmlns:a="http://schemas.openxmlformats.org/drawingml/2006/main" flipH="1">
          <a:off x="2128293" y="3432186"/>
          <a:ext cx="664139" cy="456151"/>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826" tIns="46412" rIns="92826" bIns="46412"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826" tIns="46412" rIns="92826" bIns="46412" rtlCol="0"/>
          <a:lstStyle>
            <a:lvl1pPr algn="r">
              <a:defRPr sz="1200"/>
            </a:lvl1pPr>
          </a:lstStyle>
          <a:p>
            <a:fld id="{A019341B-9DA5-4615-84CF-B82176E57E9A}" type="datetimeFigureOut">
              <a:rPr lang="en-US" smtClean="0"/>
              <a:t>8/30/2022</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826" tIns="46412" rIns="92826" bIns="46412" rtlCol="0" anchor="ctr"/>
          <a:lstStyle/>
          <a:p>
            <a:endParaRPr lang="en-US"/>
          </a:p>
        </p:txBody>
      </p:sp>
      <p:sp>
        <p:nvSpPr>
          <p:cNvPr id="5" name="Notes Placeholder 4"/>
          <p:cNvSpPr>
            <a:spLocks noGrp="1"/>
          </p:cNvSpPr>
          <p:nvPr>
            <p:ph type="body" sz="quarter" idx="3"/>
          </p:nvPr>
        </p:nvSpPr>
        <p:spPr>
          <a:xfrm>
            <a:off x="695008" y="4444863"/>
            <a:ext cx="5560060" cy="3636705"/>
          </a:xfrm>
          <a:prstGeom prst="rect">
            <a:avLst/>
          </a:prstGeom>
        </p:spPr>
        <p:txBody>
          <a:bodyPr vert="horz" lIns="92826" tIns="46412" rIns="92826" bIns="4641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1"/>
            <a:ext cx="3011699" cy="463407"/>
          </a:xfrm>
          <a:prstGeom prst="rect">
            <a:avLst/>
          </a:prstGeom>
        </p:spPr>
        <p:txBody>
          <a:bodyPr vert="horz" lIns="92826" tIns="46412" rIns="92826" bIns="46412"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71"/>
            <a:ext cx="3011699" cy="463407"/>
          </a:xfrm>
          <a:prstGeom prst="rect">
            <a:avLst/>
          </a:prstGeom>
        </p:spPr>
        <p:txBody>
          <a:bodyPr vert="horz" lIns="92826" tIns="46412" rIns="92826" bIns="46412" rtlCol="0" anchor="b"/>
          <a:lstStyle>
            <a:lvl1pPr algn="r">
              <a:defRPr sz="1200"/>
            </a:lvl1pPr>
          </a:lstStyle>
          <a:p>
            <a:fld id="{A0FAA0B0-265C-4C61-8362-E0D3B2B212D4}" type="slidenum">
              <a:rPr lang="en-US" smtClean="0"/>
              <a:t>‹#›</a:t>
            </a:fld>
            <a:endParaRPr lang="en-US"/>
          </a:p>
        </p:txBody>
      </p:sp>
    </p:spTree>
    <p:extLst>
      <p:ext uri="{BB962C8B-B14F-4D97-AF65-F5344CB8AC3E}">
        <p14:creationId xmlns:p14="http://schemas.microsoft.com/office/powerpoint/2010/main" val="3991797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874898">
              <a:defRPr/>
            </a:pPr>
            <a:fld id="{A0FAA0B0-265C-4C61-8362-E0D3B2B212D4}" type="slidenum">
              <a:rPr lang="en-US" sz="1100">
                <a:solidFill>
                  <a:prstClr val="black"/>
                </a:solidFill>
                <a:latin typeface="Calibri" panose="020F0502020204030204"/>
              </a:rPr>
              <a:pPr defTabSz="874898">
                <a:defRPr/>
              </a:pPr>
              <a:t>1</a:t>
            </a:fld>
            <a:endParaRPr lang="en-US" sz="1100">
              <a:solidFill>
                <a:prstClr val="black"/>
              </a:solidFill>
              <a:latin typeface="Calibri" panose="020F0502020204030204"/>
            </a:endParaRPr>
          </a:p>
        </p:txBody>
      </p:sp>
    </p:spTree>
    <p:extLst>
      <p:ext uri="{BB962C8B-B14F-4D97-AF65-F5344CB8AC3E}">
        <p14:creationId xmlns:p14="http://schemas.microsoft.com/office/powerpoint/2010/main" val="4082706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F4D434-B370-C644-9557-0C21CED06D49}" type="slidenum">
              <a:rPr lang="en-US" smtClean="0"/>
              <a:t>10</a:t>
            </a:fld>
            <a:endParaRPr lang="en-US"/>
          </a:p>
        </p:txBody>
      </p:sp>
    </p:spTree>
    <p:extLst>
      <p:ext uri="{BB962C8B-B14F-4D97-AF65-F5344CB8AC3E}">
        <p14:creationId xmlns:p14="http://schemas.microsoft.com/office/powerpoint/2010/main" val="2911365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37102">
              <a:defRPr/>
            </a:pPr>
            <a:endParaRPr lang="en-US"/>
          </a:p>
        </p:txBody>
      </p:sp>
      <p:sp>
        <p:nvSpPr>
          <p:cNvPr id="4" name="Slide Number Placeholder 3"/>
          <p:cNvSpPr>
            <a:spLocks noGrp="1"/>
          </p:cNvSpPr>
          <p:nvPr>
            <p:ph type="sldNum" sz="quarter" idx="10"/>
          </p:nvPr>
        </p:nvSpPr>
        <p:spPr/>
        <p:txBody>
          <a:bodyPr/>
          <a:lstStyle/>
          <a:p>
            <a:fld id="{DB63E004-E605-4072-8A5B-39AE8AE594A1}" type="slidenum">
              <a:rPr lang="en-US" smtClean="0"/>
              <a:pPr/>
              <a:t>11</a:t>
            </a:fld>
            <a:endParaRPr lang="en-US"/>
          </a:p>
        </p:txBody>
      </p:sp>
    </p:spTree>
    <p:extLst>
      <p:ext uri="{BB962C8B-B14F-4D97-AF65-F5344CB8AC3E}">
        <p14:creationId xmlns:p14="http://schemas.microsoft.com/office/powerpoint/2010/main" val="894015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03812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37102">
              <a:defRPr/>
            </a:pPr>
            <a:r>
              <a:rPr lang="en-US">
                <a:cs typeface="Calibri"/>
              </a:rPr>
              <a:t>Keep slide – Service Delivery </a:t>
            </a:r>
            <a:endParaRPr lang="en-US"/>
          </a:p>
        </p:txBody>
      </p:sp>
      <p:sp>
        <p:nvSpPr>
          <p:cNvPr id="4" name="Slide Number Placeholder 3"/>
          <p:cNvSpPr>
            <a:spLocks noGrp="1"/>
          </p:cNvSpPr>
          <p:nvPr>
            <p:ph type="sldNum" sz="quarter" idx="10"/>
          </p:nvPr>
        </p:nvSpPr>
        <p:spPr/>
        <p:txBody>
          <a:bodyPr/>
          <a:lstStyle/>
          <a:p>
            <a:fld id="{DB63E004-E605-4072-8A5B-39AE8AE594A1}" type="slidenum">
              <a:rPr lang="en-US" smtClean="0"/>
              <a:pPr/>
              <a:t>13</a:t>
            </a:fld>
            <a:endParaRPr lang="en-US"/>
          </a:p>
        </p:txBody>
      </p:sp>
    </p:spTree>
    <p:extLst>
      <p:ext uri="{BB962C8B-B14F-4D97-AF65-F5344CB8AC3E}">
        <p14:creationId xmlns:p14="http://schemas.microsoft.com/office/powerpoint/2010/main" val="3363624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B63E004-E605-4072-8A5B-39AE8AE594A1}" type="slidenum">
              <a:rPr lang="en-US" smtClean="0"/>
              <a:pPr/>
              <a:t>14</a:t>
            </a:fld>
            <a:endParaRPr lang="en-US"/>
          </a:p>
        </p:txBody>
      </p:sp>
      <p:sp>
        <p:nvSpPr>
          <p:cNvPr id="5" name="Notes Placeholder 4"/>
          <p:cNvSpPr txBox="1">
            <a:spLocks noGrp="1"/>
          </p:cNvSpPr>
          <p:nvPr>
            <p:ph type="body" idx="1"/>
          </p:nvPr>
        </p:nvSpPr>
        <p:spPr>
          <a:xfrm>
            <a:off x="695008" y="4444862"/>
            <a:ext cx="5560060" cy="1752242"/>
          </a:xfrm>
          <a:prstGeom prst="rect">
            <a:avLst/>
          </a:prstGeom>
          <a:noFill/>
          <a:ln>
            <a:noFill/>
          </a:ln>
        </p:spPr>
        <p:txBody>
          <a:bodyPr wrap="square" rtlCol="0">
            <a:spAutoFit/>
          </a:bodyPr>
          <a:lstStyle/>
          <a:p>
            <a:pPr marL="273406" indent="-273406">
              <a:buFont typeface="Wingdings" panose="05000000000000000000" pitchFamily="2" charset="2"/>
              <a:buChar char="ü"/>
              <a:defRPr/>
            </a:pPr>
            <a:r>
              <a:rPr lang="en-US" sz="1300" b="1">
                <a:solidFill>
                  <a:srgbClr val="A0CF67"/>
                </a:solidFill>
                <a:latin typeface="Arial"/>
                <a:cs typeface="Arial"/>
              </a:rPr>
              <a:t>Numbers include all programs – DEO, Level Up, Summer</a:t>
            </a:r>
            <a:endParaRPr lang="en-US" sz="1300" b="1">
              <a:solidFill>
                <a:srgbClr val="A0CF67"/>
              </a:solidFill>
              <a:latin typeface="Arial" panose="020B0604020202020204" pitchFamily="34" charset="0"/>
              <a:cs typeface="Arial" panose="020B0604020202020204" pitchFamily="34" charset="0"/>
            </a:endParaRPr>
          </a:p>
          <a:p>
            <a:pPr marL="273406" indent="-273406">
              <a:buFont typeface="Wingdings" panose="05000000000000000000" pitchFamily="2" charset="2"/>
              <a:buChar char="ü"/>
              <a:defRPr/>
            </a:pPr>
            <a:r>
              <a:rPr lang="en-US" sz="1300" b="1">
                <a:solidFill>
                  <a:srgbClr val="A0CF67"/>
                </a:solidFill>
                <a:latin typeface="Arial"/>
                <a:cs typeface="Arial"/>
              </a:rPr>
              <a:t>Training Target = 2,500 WIOA+1500 SYEP+2000 LUO= 6000*50% accounting for potential duplication=</a:t>
            </a:r>
            <a:endParaRPr lang="en-US" sz="1300" b="1">
              <a:solidFill>
                <a:srgbClr val="A0CF67"/>
              </a:solidFill>
              <a:latin typeface="Arial" panose="020B0604020202020204" pitchFamily="34" charset="0"/>
              <a:cs typeface="Arial" panose="020B0604020202020204" pitchFamily="34" charset="0"/>
            </a:endParaRPr>
          </a:p>
          <a:p>
            <a:pPr marL="273406" indent="-273406">
              <a:buFont typeface="Wingdings" panose="05000000000000000000" pitchFamily="2" charset="2"/>
              <a:buChar char="ü"/>
              <a:defRPr/>
            </a:pPr>
            <a:endParaRPr lang="en-US" sz="1300" b="1">
              <a:solidFill>
                <a:srgbClr val="A0CF67"/>
              </a:solidFill>
              <a:latin typeface="Arial" panose="020B0604020202020204" pitchFamily="34" charset="0"/>
              <a:cs typeface="Arial" panose="020B0604020202020204" pitchFamily="34" charset="0"/>
            </a:endParaRPr>
          </a:p>
          <a:p>
            <a:pPr>
              <a:defRPr/>
            </a:pPr>
            <a:r>
              <a:rPr lang="en-US" sz="1300" b="1">
                <a:solidFill>
                  <a:srgbClr val="A0CF67"/>
                </a:solidFill>
                <a:latin typeface="Arial"/>
                <a:cs typeface="Arial"/>
              </a:rPr>
              <a:t>SYEP =</a:t>
            </a:r>
          </a:p>
          <a:p>
            <a:pPr>
              <a:defRPr/>
            </a:pPr>
            <a:r>
              <a:rPr lang="en-US" sz="1300" b="1">
                <a:solidFill>
                  <a:srgbClr val="A0CF67"/>
                </a:solidFill>
                <a:latin typeface="Arial"/>
                <a:cs typeface="Arial"/>
              </a:rPr>
              <a:t>Users 3000 = Leads</a:t>
            </a:r>
          </a:p>
          <a:p>
            <a:pPr>
              <a:defRPr/>
            </a:pPr>
            <a:r>
              <a:rPr lang="en-US" sz="1300" b="1">
                <a:solidFill>
                  <a:srgbClr val="A0CF67"/>
                </a:solidFill>
                <a:latin typeface="Arial"/>
                <a:cs typeface="Arial"/>
              </a:rPr>
              <a:t>Applicants 2000 = Engaged</a:t>
            </a:r>
          </a:p>
          <a:p>
            <a:pPr>
              <a:defRPr/>
            </a:pPr>
            <a:r>
              <a:rPr lang="en-US" sz="1300" b="1">
                <a:solidFill>
                  <a:srgbClr val="A0CF67"/>
                </a:solidFill>
                <a:latin typeface="Arial"/>
                <a:cs typeface="Arial"/>
              </a:rPr>
              <a:t>Training Services = 1500</a:t>
            </a:r>
          </a:p>
        </p:txBody>
      </p:sp>
    </p:spTree>
    <p:extLst>
      <p:ext uri="{BB962C8B-B14F-4D97-AF65-F5344CB8AC3E}">
        <p14:creationId xmlns:p14="http://schemas.microsoft.com/office/powerpoint/2010/main" val="397289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FAA0B0-265C-4C61-8362-E0D3B2B212D4}" type="slidenum">
              <a:rPr lang="en-US" smtClean="0"/>
              <a:t>15</a:t>
            </a:fld>
            <a:endParaRPr lang="en-US"/>
          </a:p>
        </p:txBody>
      </p:sp>
    </p:spTree>
    <p:extLst>
      <p:ext uri="{BB962C8B-B14F-4D97-AF65-F5344CB8AC3E}">
        <p14:creationId xmlns:p14="http://schemas.microsoft.com/office/powerpoint/2010/main" val="1535655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37102">
              <a:defRPr/>
            </a:pPr>
            <a:endParaRPr lang="en-US"/>
          </a:p>
        </p:txBody>
      </p:sp>
      <p:sp>
        <p:nvSpPr>
          <p:cNvPr id="4" name="Slide Number Placeholder 3"/>
          <p:cNvSpPr>
            <a:spLocks noGrp="1"/>
          </p:cNvSpPr>
          <p:nvPr>
            <p:ph type="sldNum" sz="quarter" idx="10"/>
          </p:nvPr>
        </p:nvSpPr>
        <p:spPr/>
        <p:txBody>
          <a:bodyPr/>
          <a:lstStyle/>
          <a:p>
            <a:fld id="{DB63E004-E605-4072-8A5B-39AE8AE594A1}" type="slidenum">
              <a:rPr lang="en-US" smtClean="0"/>
              <a:pPr/>
              <a:t>16</a:t>
            </a:fld>
            <a:endParaRPr lang="en-US"/>
          </a:p>
        </p:txBody>
      </p:sp>
    </p:spTree>
    <p:extLst>
      <p:ext uri="{BB962C8B-B14F-4D97-AF65-F5344CB8AC3E}">
        <p14:creationId xmlns:p14="http://schemas.microsoft.com/office/powerpoint/2010/main" val="2133986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874898">
              <a:defRPr/>
            </a:pPr>
            <a:fld id="{A0FAA0B0-265C-4C61-8362-E0D3B2B212D4}" type="slidenum">
              <a:rPr lang="en-US" sz="1100">
                <a:solidFill>
                  <a:prstClr val="black"/>
                </a:solidFill>
                <a:latin typeface="Calibri" panose="020F0502020204030204"/>
              </a:rPr>
              <a:pPr defTabSz="874898">
                <a:defRPr/>
              </a:pPr>
              <a:t>17</a:t>
            </a:fld>
            <a:endParaRPr lang="en-US" sz="1100">
              <a:solidFill>
                <a:prstClr val="black"/>
              </a:solidFill>
              <a:latin typeface="Calibri" panose="020F0502020204030204"/>
            </a:endParaRPr>
          </a:p>
        </p:txBody>
      </p:sp>
    </p:spTree>
    <p:extLst>
      <p:ext uri="{BB962C8B-B14F-4D97-AF65-F5344CB8AC3E}">
        <p14:creationId xmlns:p14="http://schemas.microsoft.com/office/powerpoint/2010/main" val="1059528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FAA0B0-265C-4C61-8362-E0D3B2B212D4}" type="slidenum">
              <a:rPr lang="en-US" smtClean="0"/>
              <a:t>18</a:t>
            </a:fld>
            <a:endParaRPr lang="en-US"/>
          </a:p>
        </p:txBody>
      </p:sp>
    </p:spTree>
    <p:extLst>
      <p:ext uri="{BB962C8B-B14F-4D97-AF65-F5344CB8AC3E}">
        <p14:creationId xmlns:p14="http://schemas.microsoft.com/office/powerpoint/2010/main" val="420539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FAA0B0-265C-4C61-8362-E0D3B2B212D4}" type="slidenum">
              <a:rPr lang="en-US" smtClean="0"/>
              <a:t>19</a:t>
            </a:fld>
            <a:endParaRPr lang="en-US"/>
          </a:p>
        </p:txBody>
      </p:sp>
    </p:spTree>
    <p:extLst>
      <p:ext uri="{BB962C8B-B14F-4D97-AF65-F5344CB8AC3E}">
        <p14:creationId xmlns:p14="http://schemas.microsoft.com/office/powerpoint/2010/main" val="110443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37102">
              <a:defRPr/>
            </a:pPr>
            <a:endParaRPr lang="en-US"/>
          </a:p>
        </p:txBody>
      </p:sp>
      <p:sp>
        <p:nvSpPr>
          <p:cNvPr id="4" name="Slide Number Placeholder 3"/>
          <p:cNvSpPr>
            <a:spLocks noGrp="1"/>
          </p:cNvSpPr>
          <p:nvPr>
            <p:ph type="sldNum" sz="quarter" idx="10"/>
          </p:nvPr>
        </p:nvSpPr>
        <p:spPr/>
        <p:txBody>
          <a:bodyPr/>
          <a:lstStyle/>
          <a:p>
            <a:fld id="{DB63E004-E605-4072-8A5B-39AE8AE594A1}" type="slidenum">
              <a:rPr lang="en-US" smtClean="0"/>
              <a:pPr/>
              <a:t>2</a:t>
            </a:fld>
            <a:endParaRPr lang="en-US"/>
          </a:p>
        </p:txBody>
      </p:sp>
    </p:spTree>
    <p:extLst>
      <p:ext uri="{BB962C8B-B14F-4D97-AF65-F5344CB8AC3E}">
        <p14:creationId xmlns:p14="http://schemas.microsoft.com/office/powerpoint/2010/main" val="2589152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FAA0B0-265C-4C61-8362-E0D3B2B212D4}" type="slidenum">
              <a:rPr lang="en-US" smtClean="0"/>
              <a:t>20</a:t>
            </a:fld>
            <a:endParaRPr lang="en-US"/>
          </a:p>
        </p:txBody>
      </p:sp>
    </p:spTree>
    <p:extLst>
      <p:ext uri="{BB962C8B-B14F-4D97-AF65-F5344CB8AC3E}">
        <p14:creationId xmlns:p14="http://schemas.microsoft.com/office/powerpoint/2010/main" val="3805631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874898">
              <a:defRPr/>
            </a:pPr>
            <a:fld id="{A0FAA0B0-265C-4C61-8362-E0D3B2B212D4}" type="slidenum">
              <a:rPr lang="en-US" sz="1100">
                <a:solidFill>
                  <a:prstClr val="black"/>
                </a:solidFill>
                <a:latin typeface="Calibri" panose="020F0502020204030204"/>
              </a:rPr>
              <a:pPr defTabSz="874898">
                <a:defRPr/>
              </a:pPr>
              <a:t>21</a:t>
            </a:fld>
            <a:endParaRPr lang="en-US" sz="1100">
              <a:solidFill>
                <a:prstClr val="black"/>
              </a:solidFill>
              <a:latin typeface="Calibri" panose="020F0502020204030204"/>
            </a:endParaRPr>
          </a:p>
        </p:txBody>
      </p:sp>
    </p:spTree>
    <p:extLst>
      <p:ext uri="{BB962C8B-B14F-4D97-AF65-F5344CB8AC3E}">
        <p14:creationId xmlns:p14="http://schemas.microsoft.com/office/powerpoint/2010/main" val="3763132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B63E004-E605-4072-8A5B-39AE8AE594A1}" type="slidenum">
              <a:rPr lang="en-US" smtClean="0"/>
              <a:pPr/>
              <a:t>22</a:t>
            </a:fld>
            <a:endParaRPr lang="en-US"/>
          </a:p>
        </p:txBody>
      </p:sp>
      <p:sp>
        <p:nvSpPr>
          <p:cNvPr id="5" name="Notes Placeholder 4"/>
          <p:cNvSpPr txBox="1">
            <a:spLocks noGrp="1"/>
          </p:cNvSpPr>
          <p:nvPr>
            <p:ph type="body" idx="1"/>
          </p:nvPr>
        </p:nvSpPr>
        <p:spPr>
          <a:xfrm>
            <a:off x="660318" y="4275829"/>
            <a:ext cx="5282540" cy="1426562"/>
          </a:xfrm>
          <a:prstGeom prst="rect">
            <a:avLst/>
          </a:prstGeom>
          <a:noFill/>
          <a:ln>
            <a:noFill/>
          </a:ln>
        </p:spPr>
        <p:txBody>
          <a:bodyPr wrap="square" rtlCol="0">
            <a:spAutoFit/>
          </a:bodyPr>
          <a:lstStyle/>
          <a:p>
            <a:pPr marL="273406" indent="-273406">
              <a:buFont typeface="Wingdings,Sans-Serif" panose="05000000000000000000" pitchFamily="2" charset="2"/>
              <a:buChar char="ü"/>
              <a:defRPr/>
            </a:pPr>
            <a:r>
              <a:rPr lang="en-US" b="1"/>
              <a:t>Training Target = 2,500 WIOA+1500 SYEP+2000 LUO</a:t>
            </a:r>
            <a:endParaRPr lang="en-US"/>
          </a:p>
          <a:p>
            <a:pPr marL="261254" indent="-261254">
              <a:buFont typeface="Wingdings" panose="05000000000000000000" pitchFamily="2" charset="2"/>
              <a:buChar char="ü"/>
              <a:defRPr/>
            </a:pPr>
            <a:r>
              <a:rPr lang="en-US" b="1">
                <a:solidFill>
                  <a:srgbClr val="A0CF67"/>
                </a:solidFill>
                <a:latin typeface="Arial"/>
                <a:cs typeface="Arial"/>
              </a:rPr>
              <a:t>2,500 new Career Seekers Trained in High Growth Industries at an Average Wage of </a:t>
            </a:r>
            <a:r>
              <a:rPr lang="en-US" b="1">
                <a:solidFill>
                  <a:srgbClr val="92D050"/>
                </a:solidFill>
                <a:latin typeface="Arial"/>
                <a:cs typeface="Arial"/>
              </a:rPr>
              <a:t>$17.50 per hour +</a:t>
            </a:r>
            <a:endParaRPr lang="en-US">
              <a:latin typeface="Arial"/>
              <a:cs typeface="Arial"/>
            </a:endParaRPr>
          </a:p>
          <a:p>
            <a:pPr marL="261254" indent="-261254">
              <a:buFont typeface="Wingdings" panose="05000000000000000000" pitchFamily="2" charset="2"/>
              <a:buChar char="ü"/>
              <a:defRPr/>
            </a:pPr>
            <a:endParaRPr lang="en-US" b="1">
              <a:solidFill>
                <a:srgbClr val="92D050"/>
              </a:solidFill>
              <a:latin typeface="Arial"/>
              <a:cs typeface="Arial"/>
            </a:endParaRPr>
          </a:p>
          <a:p>
            <a:pPr marL="261595" indent="-261595">
              <a:buFont typeface="Wingdings" panose="05000000000000000000" pitchFamily="2" charset="2"/>
              <a:buChar char="ü"/>
              <a:defRPr/>
            </a:pPr>
            <a:endParaRPr lang="en-US" b="1">
              <a:solidFill>
                <a:srgbClr val="A0CF67"/>
              </a:solidFill>
              <a:latin typeface="Arial" panose="020B0604020202020204" pitchFamily="34" charset="0"/>
              <a:cs typeface="Arial" panose="020B0604020202020204" pitchFamily="34" charset="0"/>
            </a:endParaRPr>
          </a:p>
          <a:p>
            <a:pPr marL="261595" indent="-261595">
              <a:buFont typeface="Wingdings" panose="05000000000000000000" pitchFamily="2" charset="2"/>
              <a:buChar char="ü"/>
              <a:defRPr/>
            </a:pPr>
            <a:endParaRPr lang="en-US" b="1">
              <a:solidFill>
                <a:srgbClr val="A0CF67"/>
              </a:solidFill>
              <a:latin typeface="Arial" panose="020B0604020202020204" pitchFamily="34" charset="0"/>
              <a:cs typeface="Arial" panose="020B0604020202020204" pitchFamily="34" charset="0"/>
            </a:endParaRPr>
          </a:p>
          <a:p>
            <a:pPr lvl="0">
              <a:defRPr/>
            </a:pPr>
            <a:endParaRPr lang="en-US" b="1">
              <a:solidFill>
                <a:srgbClr val="A0CF6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459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874898">
              <a:defRPr/>
            </a:pPr>
            <a:fld id="{A0FAA0B0-265C-4C61-8362-E0D3B2B212D4}" type="slidenum">
              <a:rPr lang="en-US" sz="1100">
                <a:solidFill>
                  <a:prstClr val="black"/>
                </a:solidFill>
                <a:latin typeface="Calibri" panose="020F0502020204030204"/>
              </a:rPr>
              <a:pPr defTabSz="874898">
                <a:defRPr/>
              </a:pPr>
              <a:t>23</a:t>
            </a:fld>
            <a:endParaRPr lang="en-US" sz="1100">
              <a:solidFill>
                <a:prstClr val="black"/>
              </a:solidFill>
              <a:latin typeface="Calibri" panose="020F0502020204030204"/>
            </a:endParaRPr>
          </a:p>
        </p:txBody>
      </p:sp>
    </p:spTree>
    <p:extLst>
      <p:ext uri="{BB962C8B-B14F-4D97-AF65-F5344CB8AC3E}">
        <p14:creationId xmlns:p14="http://schemas.microsoft.com/office/powerpoint/2010/main" val="2610582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61926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FAA0B0-265C-4C61-8362-E0D3B2B212D4}" type="slidenum">
              <a:rPr lang="en-US" smtClean="0"/>
              <a:t>25</a:t>
            </a:fld>
            <a:endParaRPr lang="en-US"/>
          </a:p>
        </p:txBody>
      </p:sp>
    </p:spTree>
    <p:extLst>
      <p:ext uri="{BB962C8B-B14F-4D97-AF65-F5344CB8AC3E}">
        <p14:creationId xmlns:p14="http://schemas.microsoft.com/office/powerpoint/2010/main" val="2745300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103621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258393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FAA0B0-265C-4C61-8362-E0D3B2B212D4}" type="slidenum">
              <a:rPr lang="en-US" smtClean="0"/>
              <a:t>28</a:t>
            </a:fld>
            <a:endParaRPr lang="en-US"/>
          </a:p>
        </p:txBody>
      </p:sp>
    </p:spTree>
    <p:extLst>
      <p:ext uri="{BB962C8B-B14F-4D97-AF65-F5344CB8AC3E}">
        <p14:creationId xmlns:p14="http://schemas.microsoft.com/office/powerpoint/2010/main" val="24277990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FAA0B0-265C-4C61-8362-E0D3B2B212D4}" type="slidenum">
              <a:rPr lang="en-US" smtClean="0"/>
              <a:t>29</a:t>
            </a:fld>
            <a:endParaRPr lang="en-US"/>
          </a:p>
        </p:txBody>
      </p:sp>
    </p:spTree>
    <p:extLst>
      <p:ext uri="{BB962C8B-B14F-4D97-AF65-F5344CB8AC3E}">
        <p14:creationId xmlns:p14="http://schemas.microsoft.com/office/powerpoint/2010/main" val="3907049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238058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222783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6267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004809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350161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398606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74086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735295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874898">
              <a:defRPr/>
            </a:pPr>
            <a:fld id="{A0FAA0B0-265C-4C61-8362-E0D3B2B212D4}" type="slidenum">
              <a:rPr lang="en-US" sz="1100">
                <a:solidFill>
                  <a:prstClr val="black"/>
                </a:solidFill>
                <a:latin typeface="Calibri" panose="020F0502020204030204"/>
              </a:rPr>
              <a:pPr defTabSz="874898">
                <a:defRPr/>
              </a:pPr>
              <a:t>37</a:t>
            </a:fld>
            <a:endParaRPr lang="en-US" sz="1100">
              <a:solidFill>
                <a:prstClr val="black"/>
              </a:solidFill>
              <a:latin typeface="Calibri" panose="020F0502020204030204"/>
            </a:endParaRPr>
          </a:p>
        </p:txBody>
      </p:sp>
    </p:spTree>
    <p:extLst>
      <p:ext uri="{BB962C8B-B14F-4D97-AF65-F5344CB8AC3E}">
        <p14:creationId xmlns:p14="http://schemas.microsoft.com/office/powerpoint/2010/main" val="1747266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89108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81795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50155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1836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874898">
              <a:defRPr/>
            </a:pPr>
            <a:fld id="{A0FAA0B0-265C-4C61-8362-E0D3B2B212D4}" type="slidenum">
              <a:rPr lang="en-US" sz="1100">
                <a:solidFill>
                  <a:prstClr val="black"/>
                </a:solidFill>
                <a:latin typeface="Calibri" panose="020F0502020204030204"/>
              </a:rPr>
              <a:pPr defTabSz="874898">
                <a:defRPr/>
              </a:pPr>
              <a:t>8</a:t>
            </a:fld>
            <a:endParaRPr lang="en-US" sz="1100">
              <a:solidFill>
                <a:prstClr val="black"/>
              </a:solidFill>
              <a:latin typeface="Calibri" panose="020F0502020204030204"/>
            </a:endParaRPr>
          </a:p>
        </p:txBody>
      </p:sp>
    </p:spTree>
    <p:extLst>
      <p:ext uri="{BB962C8B-B14F-4D97-AF65-F5344CB8AC3E}">
        <p14:creationId xmlns:p14="http://schemas.microsoft.com/office/powerpoint/2010/main" val="3428733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37102">
              <a:defRPr/>
            </a:pPr>
            <a:endParaRPr lang="en-US"/>
          </a:p>
        </p:txBody>
      </p:sp>
      <p:sp>
        <p:nvSpPr>
          <p:cNvPr id="4" name="Slide Number Placeholder 3"/>
          <p:cNvSpPr>
            <a:spLocks noGrp="1"/>
          </p:cNvSpPr>
          <p:nvPr>
            <p:ph type="sldNum" sz="quarter" idx="10"/>
          </p:nvPr>
        </p:nvSpPr>
        <p:spPr/>
        <p:txBody>
          <a:bodyPr/>
          <a:lstStyle/>
          <a:p>
            <a:fld id="{DB63E004-E605-4072-8A5B-39AE8AE594A1}" type="slidenum">
              <a:rPr lang="en-US" smtClean="0"/>
              <a:pPr/>
              <a:t>9</a:t>
            </a:fld>
            <a:endParaRPr lang="en-US"/>
          </a:p>
        </p:txBody>
      </p:sp>
    </p:spTree>
    <p:extLst>
      <p:ext uri="{BB962C8B-B14F-4D97-AF65-F5344CB8AC3E}">
        <p14:creationId xmlns:p14="http://schemas.microsoft.com/office/powerpoint/2010/main" val="775683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33237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925854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069452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oubl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12">
            <a:extLst>
              <a:ext uri="{FF2B5EF4-FFF2-40B4-BE49-F238E27FC236}">
                <a16:creationId xmlns:a16="http://schemas.microsoft.com/office/drawing/2014/main" id="{1FD2C4C8-07D2-4D27-A2E6-42345F4AE01D}"/>
              </a:ext>
            </a:extLst>
          </p:cNvPr>
          <p:cNvSpPr>
            <a:spLocks noGrp="1"/>
          </p:cNvSpPr>
          <p:nvPr>
            <p:ph type="body" sz="quarter" idx="10"/>
          </p:nvPr>
        </p:nvSpPr>
        <p:spPr>
          <a:xfrm>
            <a:off x="848060" y="1096607"/>
            <a:ext cx="5079403" cy="4034790"/>
          </a:xfrm>
          <a:prstGeom prst="rect">
            <a:avLst/>
          </a:prstGeom>
        </p:spPr>
        <p:txBody>
          <a:bodyPr/>
          <a:lstStyle>
            <a:lvl1pPr>
              <a:defRPr sz="2400">
                <a:solidFill>
                  <a:schemeClr val="bg1">
                    <a:lumMod val="50000"/>
                  </a:schemeClr>
                </a:solidFill>
              </a:defRPr>
            </a:lvl1pPr>
            <a:lvl2pPr>
              <a:defRPr>
                <a:solidFill>
                  <a:schemeClr val="bg1">
                    <a:lumMod val="50000"/>
                  </a:schemeClr>
                </a:solidFill>
              </a:defRPr>
            </a:lvl2pPr>
            <a:lvl3pPr marL="914400" indent="0">
              <a:buNone/>
              <a:defRPr/>
            </a:lvl3pPr>
          </a:lstStyle>
          <a:p>
            <a:pPr lvl="0"/>
            <a:endParaRPr lang="en-US"/>
          </a:p>
        </p:txBody>
      </p:sp>
      <p:sp>
        <p:nvSpPr>
          <p:cNvPr id="11" name="Text Placeholder 12">
            <a:extLst>
              <a:ext uri="{FF2B5EF4-FFF2-40B4-BE49-F238E27FC236}">
                <a16:creationId xmlns:a16="http://schemas.microsoft.com/office/drawing/2014/main" id="{DF6D2814-5E70-4A49-975A-0057AD19350B}"/>
              </a:ext>
            </a:extLst>
          </p:cNvPr>
          <p:cNvSpPr>
            <a:spLocks noGrp="1"/>
          </p:cNvSpPr>
          <p:nvPr>
            <p:ph type="body" sz="quarter" idx="11"/>
          </p:nvPr>
        </p:nvSpPr>
        <p:spPr>
          <a:xfrm>
            <a:off x="6239434" y="1096607"/>
            <a:ext cx="5079403" cy="403479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a:solidFill>
                  <a:schemeClr val="bg1">
                    <a:lumMod val="50000"/>
                  </a:schemeClr>
                </a:solidFill>
              </a:defRPr>
            </a:lvl1pPr>
          </a:lstStyle>
          <a:p>
            <a:pPr lvl="0"/>
            <a:endParaRPr lang="en-US"/>
          </a:p>
        </p:txBody>
      </p:sp>
      <p:sp>
        <p:nvSpPr>
          <p:cNvPr id="13" name="Text Placeholder 23">
            <a:extLst>
              <a:ext uri="{FF2B5EF4-FFF2-40B4-BE49-F238E27FC236}">
                <a16:creationId xmlns:a16="http://schemas.microsoft.com/office/drawing/2014/main" id="{136DA59C-C198-440D-925C-5B17F18457FD}"/>
              </a:ext>
            </a:extLst>
          </p:cNvPr>
          <p:cNvSpPr>
            <a:spLocks noGrp="1"/>
          </p:cNvSpPr>
          <p:nvPr>
            <p:ph type="body" sz="quarter" idx="14" hasCustomPrompt="1"/>
          </p:nvPr>
        </p:nvSpPr>
        <p:spPr>
          <a:xfrm>
            <a:off x="368300" y="196850"/>
            <a:ext cx="11430000" cy="475503"/>
          </a:xfrm>
          <a:prstGeom prst="rect">
            <a:avLst/>
          </a:prstGeom>
        </p:spPr>
        <p:txBody>
          <a:bodyPr/>
          <a:lstStyle>
            <a:lvl1pPr marL="0" indent="0">
              <a:buNone/>
              <a:defRPr b="0" cap="all" baseline="0">
                <a:solidFill>
                  <a:schemeClr val="bg1">
                    <a:lumMod val="50000"/>
                  </a:schemeClr>
                </a:solidFill>
              </a:defRPr>
            </a:lvl1pPr>
          </a:lstStyle>
          <a:p>
            <a:pPr lvl="0"/>
            <a:r>
              <a:rPr lang="en-US"/>
              <a:t>CLICK TO ADD TITLE</a:t>
            </a:r>
          </a:p>
        </p:txBody>
      </p:sp>
    </p:spTree>
    <p:extLst>
      <p:ext uri="{BB962C8B-B14F-4D97-AF65-F5344CB8AC3E}">
        <p14:creationId xmlns:p14="http://schemas.microsoft.com/office/powerpoint/2010/main" val="3539471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ngl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219151FC-5504-4E62-9821-54D738F34586}"/>
              </a:ext>
            </a:extLst>
          </p:cNvPr>
          <p:cNvSpPr>
            <a:spLocks noGrp="1"/>
          </p:cNvSpPr>
          <p:nvPr>
            <p:ph type="body" sz="quarter" idx="10"/>
          </p:nvPr>
        </p:nvSpPr>
        <p:spPr>
          <a:xfrm>
            <a:off x="838200" y="1085850"/>
            <a:ext cx="10515600" cy="4325938"/>
          </a:xfrm>
          <a:prstGeom prst="rect">
            <a:avLst/>
          </a:prstGeom>
        </p:spPr>
        <p:txBody>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a:solidFill>
                  <a:schemeClr val="bg1">
                    <a:lumMod val="50000"/>
                  </a:schemeClr>
                </a:solidFill>
              </a:defRPr>
            </a:lvl1pPr>
            <a:lvl2pPr>
              <a:defRPr>
                <a:solidFill>
                  <a:schemeClr val="bg1">
                    <a:lumMod val="50000"/>
                  </a:schemeClr>
                </a:solidFill>
              </a:defRPr>
            </a:lvl2pPr>
            <a:lvl3pPr marL="914400" indent="0">
              <a:buNone/>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endParaRPr lang="en-US"/>
          </a:p>
        </p:txBody>
      </p:sp>
      <p:sp>
        <p:nvSpPr>
          <p:cNvPr id="15" name="Text Placeholder 23">
            <a:extLst>
              <a:ext uri="{FF2B5EF4-FFF2-40B4-BE49-F238E27FC236}">
                <a16:creationId xmlns:a16="http://schemas.microsoft.com/office/drawing/2014/main" id="{E77A3734-4BEA-472D-AC3D-287F27E4EC93}"/>
              </a:ext>
            </a:extLst>
          </p:cNvPr>
          <p:cNvSpPr>
            <a:spLocks noGrp="1"/>
          </p:cNvSpPr>
          <p:nvPr>
            <p:ph type="body" sz="quarter" idx="14" hasCustomPrompt="1"/>
          </p:nvPr>
        </p:nvSpPr>
        <p:spPr>
          <a:xfrm>
            <a:off x="368300" y="196850"/>
            <a:ext cx="11430000" cy="475503"/>
          </a:xfrm>
          <a:prstGeom prst="rect">
            <a:avLst/>
          </a:prstGeom>
        </p:spPr>
        <p:txBody>
          <a:bodyPr/>
          <a:lstStyle>
            <a:lvl1pPr marL="0" indent="0">
              <a:buNone/>
              <a:defRPr b="0" cap="all" baseline="0">
                <a:solidFill>
                  <a:schemeClr val="bg1">
                    <a:lumMod val="50000"/>
                  </a:schemeClr>
                </a:solidFill>
              </a:defRPr>
            </a:lvl1pPr>
            <a:lvl5pPr marL="1828800" indent="0">
              <a:buNone/>
              <a:defRPr/>
            </a:lvl5pPr>
          </a:lstStyle>
          <a:p>
            <a:pPr lvl="0"/>
            <a:r>
              <a:rPr lang="en-US"/>
              <a:t>CLICK TO ADD TITLE</a:t>
            </a:r>
          </a:p>
        </p:txBody>
      </p:sp>
    </p:spTree>
    <p:extLst>
      <p:ext uri="{BB962C8B-B14F-4D97-AF65-F5344CB8AC3E}">
        <p14:creationId xmlns:p14="http://schemas.microsoft.com/office/powerpoint/2010/main" val="3806882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F491EB6-372A-48E6-9833-A949C206A104}"/>
              </a:ext>
            </a:extLst>
          </p:cNvPr>
          <p:cNvSpPr>
            <a:spLocks noGrp="1"/>
          </p:cNvSpPr>
          <p:nvPr>
            <p:ph type="ctrTitle"/>
          </p:nvPr>
        </p:nvSpPr>
        <p:spPr>
          <a:xfrm>
            <a:off x="914400" y="2782053"/>
            <a:ext cx="10363200" cy="646947"/>
          </a:xfrm>
          <a:prstGeom prst="rect">
            <a:avLst/>
          </a:prstGeom>
        </p:spPr>
        <p:txBody>
          <a:bodyPr>
            <a:normAutofit/>
          </a:bodyPr>
          <a:lstStyle>
            <a:lvl1pPr algn="ctr">
              <a:defRPr cap="all" baseline="0"/>
            </a:lvl1pPr>
          </a:lstStyle>
          <a:p>
            <a:endParaRPr lang="en-US" sz="4000" b="1" spc="50">
              <a:solidFill>
                <a:schemeClr val="bg1"/>
              </a:solidFill>
              <a:latin typeface="Arial" panose="020B0604020202020204" pitchFamily="34" charset="0"/>
              <a:cs typeface="Arial" panose="020B0604020202020204" pitchFamily="34" charset="0"/>
            </a:endParaRPr>
          </a:p>
        </p:txBody>
      </p:sp>
      <p:sp>
        <p:nvSpPr>
          <p:cNvPr id="8" name="Subtitle 2">
            <a:extLst>
              <a:ext uri="{FF2B5EF4-FFF2-40B4-BE49-F238E27FC236}">
                <a16:creationId xmlns:a16="http://schemas.microsoft.com/office/drawing/2014/main" id="{032A75BE-943C-4DC8-B234-69695916E222}"/>
              </a:ext>
            </a:extLst>
          </p:cNvPr>
          <p:cNvSpPr>
            <a:spLocks noGrp="1"/>
          </p:cNvSpPr>
          <p:nvPr>
            <p:ph type="subTitle" idx="1"/>
          </p:nvPr>
        </p:nvSpPr>
        <p:spPr>
          <a:xfrm>
            <a:off x="1524000" y="3429000"/>
            <a:ext cx="9144000" cy="507695"/>
          </a:xfrm>
          <a:prstGeom prst="rect">
            <a:avLst/>
          </a:prstGeom>
        </p:spPr>
        <p:txBody>
          <a:bodyPr/>
          <a:lstStyle>
            <a:lvl1pPr marL="0" indent="0" algn="ctr">
              <a:buNone/>
              <a:defRPr cap="all" baseline="0"/>
            </a:lvl1pPr>
          </a:lstStyle>
          <a:p>
            <a:endParaRPr lang="en-US">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1016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esent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9A427CBF-4AA9-4DD2-8818-6EA1F81EA15B}"/>
              </a:ext>
            </a:extLst>
          </p:cNvPr>
          <p:cNvSpPr>
            <a:spLocks noGrp="1"/>
          </p:cNvSpPr>
          <p:nvPr>
            <p:ph type="pic" sz="quarter" idx="10" hasCustomPrompt="1"/>
          </p:nvPr>
        </p:nvSpPr>
        <p:spPr>
          <a:xfrm>
            <a:off x="4311649" y="1004794"/>
            <a:ext cx="3568700" cy="2743200"/>
          </a:xfrm>
          <a:prstGeom prst="rect">
            <a:avLst/>
          </a:prstGeom>
        </p:spPr>
        <p:txBody>
          <a:bodyPr/>
          <a:lstStyle>
            <a:lvl1pPr marL="0" indent="0" algn="ctr">
              <a:buNone/>
              <a:defRPr sz="1600" baseline="0">
                <a:solidFill>
                  <a:schemeClr val="bg1">
                    <a:lumMod val="50000"/>
                  </a:schemeClr>
                </a:solidFill>
              </a:defRPr>
            </a:lvl1pPr>
          </a:lstStyle>
          <a:p>
            <a:r>
              <a:rPr lang="en-US"/>
              <a:t>Upload headshot here</a:t>
            </a:r>
          </a:p>
        </p:txBody>
      </p:sp>
      <p:sp>
        <p:nvSpPr>
          <p:cNvPr id="19" name="Text Placeholder 18">
            <a:extLst>
              <a:ext uri="{FF2B5EF4-FFF2-40B4-BE49-F238E27FC236}">
                <a16:creationId xmlns:a16="http://schemas.microsoft.com/office/drawing/2014/main" id="{BFBF3DD9-824F-41A7-AFAE-9A27539BCD4E}"/>
              </a:ext>
            </a:extLst>
          </p:cNvPr>
          <p:cNvSpPr>
            <a:spLocks noGrp="1"/>
          </p:cNvSpPr>
          <p:nvPr>
            <p:ph type="body" sz="quarter" idx="11" hasCustomPrompt="1"/>
          </p:nvPr>
        </p:nvSpPr>
        <p:spPr>
          <a:xfrm>
            <a:off x="4310854" y="3883184"/>
            <a:ext cx="3568700" cy="344898"/>
          </a:xfrm>
          <a:prstGeom prst="rect">
            <a:avLst/>
          </a:prstGeom>
        </p:spPr>
        <p:txBody>
          <a:bodyPr/>
          <a:lstStyle>
            <a:lvl1pPr marL="0" indent="0" algn="ctr">
              <a:buNone/>
              <a:defRPr sz="1800" b="1">
                <a:solidFill>
                  <a:schemeClr val="bg1">
                    <a:lumMod val="50000"/>
                  </a:schemeClr>
                </a:solidFill>
              </a:defRPr>
            </a:lvl1pPr>
          </a:lstStyle>
          <a:p>
            <a:pPr lvl="0"/>
            <a:r>
              <a:rPr lang="en-US"/>
              <a:t>Click to add Presenter Name </a:t>
            </a:r>
          </a:p>
          <a:p>
            <a:pPr lvl="1"/>
            <a:r>
              <a:rPr lang="en-US"/>
              <a:t>Second level</a:t>
            </a:r>
          </a:p>
          <a:p>
            <a:pPr lvl="2"/>
            <a:r>
              <a:rPr lang="en-US"/>
              <a:t>Third level</a:t>
            </a:r>
          </a:p>
          <a:p>
            <a:pPr lvl="3"/>
            <a:r>
              <a:rPr lang="en-US"/>
              <a:t>Fourth level</a:t>
            </a:r>
          </a:p>
          <a:p>
            <a:pPr lvl="4"/>
            <a:r>
              <a:rPr lang="en-US"/>
              <a:t>Fifth level</a:t>
            </a:r>
          </a:p>
        </p:txBody>
      </p:sp>
      <p:sp>
        <p:nvSpPr>
          <p:cNvPr id="21" name="Text Placeholder 20">
            <a:extLst>
              <a:ext uri="{FF2B5EF4-FFF2-40B4-BE49-F238E27FC236}">
                <a16:creationId xmlns:a16="http://schemas.microsoft.com/office/drawing/2014/main" id="{31869F60-D397-450E-A92A-B6133795797C}"/>
              </a:ext>
            </a:extLst>
          </p:cNvPr>
          <p:cNvSpPr>
            <a:spLocks noGrp="1"/>
          </p:cNvSpPr>
          <p:nvPr>
            <p:ph type="body" sz="quarter" idx="12" hasCustomPrompt="1"/>
          </p:nvPr>
        </p:nvSpPr>
        <p:spPr>
          <a:xfrm>
            <a:off x="4310854" y="4317029"/>
            <a:ext cx="3568700" cy="344898"/>
          </a:xfrm>
          <a:prstGeom prst="rect">
            <a:avLst/>
          </a:prstGeom>
        </p:spPr>
        <p:txBody>
          <a:bodyPr/>
          <a:lstStyle>
            <a:lvl1pPr marL="0" indent="0" algn="ctr">
              <a:buNone/>
              <a:defRPr sz="1600" i="1">
                <a:solidFill>
                  <a:schemeClr val="bg1">
                    <a:lumMod val="50000"/>
                  </a:schemeClr>
                </a:solidFill>
              </a:defRPr>
            </a:lvl1pPr>
            <a:lvl5pPr>
              <a:defRPr/>
            </a:lvl5pPr>
          </a:lstStyle>
          <a:p>
            <a:pPr lvl="0"/>
            <a:r>
              <a:rPr lang="en-US"/>
              <a:t>Click to add Presenter Job Title</a:t>
            </a:r>
          </a:p>
        </p:txBody>
      </p:sp>
      <p:sp>
        <p:nvSpPr>
          <p:cNvPr id="22" name="Text Placeholder 20">
            <a:extLst>
              <a:ext uri="{FF2B5EF4-FFF2-40B4-BE49-F238E27FC236}">
                <a16:creationId xmlns:a16="http://schemas.microsoft.com/office/drawing/2014/main" id="{E7B979BC-0798-48C4-956C-070C6DCB28B5}"/>
              </a:ext>
            </a:extLst>
          </p:cNvPr>
          <p:cNvSpPr>
            <a:spLocks noGrp="1"/>
          </p:cNvSpPr>
          <p:nvPr>
            <p:ph type="body" sz="quarter" idx="13" hasCustomPrompt="1"/>
          </p:nvPr>
        </p:nvSpPr>
        <p:spPr>
          <a:xfrm>
            <a:off x="4322431" y="4708169"/>
            <a:ext cx="3557123" cy="509289"/>
          </a:xfrm>
          <a:prstGeom prst="rect">
            <a:avLst/>
          </a:prstGeom>
        </p:spPr>
        <p:txBody>
          <a:bodyPr/>
          <a:lstStyle>
            <a:lvl1pPr marL="0" indent="0" algn="ctr">
              <a:buNone/>
              <a:defRPr sz="1600" i="1">
                <a:solidFill>
                  <a:schemeClr val="bg1">
                    <a:lumMod val="50000"/>
                  </a:schemeClr>
                </a:solidFill>
              </a:defRPr>
            </a:lvl1pPr>
            <a:lvl5pPr>
              <a:defRPr/>
            </a:lvl5pPr>
          </a:lstStyle>
          <a:p>
            <a:pPr lvl="0"/>
            <a:r>
              <a:rPr lang="en-US"/>
              <a:t>Click to add Presenter Contact Information</a:t>
            </a:r>
          </a:p>
        </p:txBody>
      </p:sp>
      <p:sp>
        <p:nvSpPr>
          <p:cNvPr id="24" name="Text Placeholder 23">
            <a:extLst>
              <a:ext uri="{FF2B5EF4-FFF2-40B4-BE49-F238E27FC236}">
                <a16:creationId xmlns:a16="http://schemas.microsoft.com/office/drawing/2014/main" id="{3C4DF429-9234-430D-858E-B1A357FC08CB}"/>
              </a:ext>
            </a:extLst>
          </p:cNvPr>
          <p:cNvSpPr>
            <a:spLocks noGrp="1"/>
          </p:cNvSpPr>
          <p:nvPr>
            <p:ph type="body" sz="quarter" idx="14" hasCustomPrompt="1"/>
          </p:nvPr>
        </p:nvSpPr>
        <p:spPr>
          <a:xfrm>
            <a:off x="368300" y="196850"/>
            <a:ext cx="11430000" cy="475503"/>
          </a:xfrm>
          <a:prstGeom prst="rect">
            <a:avLst/>
          </a:prstGeom>
        </p:spPr>
        <p:txBody>
          <a:bodyPr/>
          <a:lstStyle>
            <a:lvl1pPr marL="0" indent="0">
              <a:buNone/>
              <a:defRPr b="0" cap="all" baseline="0">
                <a:solidFill>
                  <a:schemeClr val="bg1">
                    <a:lumMod val="50000"/>
                  </a:schemeClr>
                </a:solidFill>
              </a:defRPr>
            </a:lvl1pPr>
          </a:lstStyle>
          <a:p>
            <a:pPr lvl="0"/>
            <a:r>
              <a:rPr lang="en-US"/>
              <a:t>CLICK TO ADD TITLE</a:t>
            </a:r>
          </a:p>
        </p:txBody>
      </p:sp>
    </p:spTree>
    <p:extLst>
      <p:ext uri="{BB962C8B-B14F-4D97-AF65-F5344CB8AC3E}">
        <p14:creationId xmlns:p14="http://schemas.microsoft.com/office/powerpoint/2010/main" val="917387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23">
            <a:extLst>
              <a:ext uri="{FF2B5EF4-FFF2-40B4-BE49-F238E27FC236}">
                <a16:creationId xmlns:a16="http://schemas.microsoft.com/office/drawing/2014/main" id="{6457BF61-4C7E-4B9B-85BB-7A29A27BEFDF}"/>
              </a:ext>
            </a:extLst>
          </p:cNvPr>
          <p:cNvSpPr>
            <a:spLocks noGrp="1"/>
          </p:cNvSpPr>
          <p:nvPr>
            <p:ph type="body" sz="quarter" idx="14" hasCustomPrompt="1"/>
          </p:nvPr>
        </p:nvSpPr>
        <p:spPr>
          <a:xfrm>
            <a:off x="368300" y="196850"/>
            <a:ext cx="11430000" cy="475503"/>
          </a:xfrm>
          <a:prstGeom prst="rect">
            <a:avLst/>
          </a:prstGeom>
        </p:spPr>
        <p:txBody>
          <a:bodyPr/>
          <a:lstStyle>
            <a:lvl1pPr marL="0" indent="0">
              <a:buNone/>
              <a:defRPr b="0" cap="all" baseline="0">
                <a:solidFill>
                  <a:schemeClr val="bg1">
                    <a:lumMod val="50000"/>
                  </a:schemeClr>
                </a:solidFill>
              </a:defRPr>
            </a:lvl1pPr>
          </a:lstStyle>
          <a:p>
            <a:pPr lvl="0"/>
            <a:r>
              <a:rPr lang="en-US"/>
              <a:t>CLICK TO ADD </a:t>
            </a:r>
            <a:r>
              <a:rPr lang="en-US" err="1"/>
              <a:t>TITLe</a:t>
            </a:r>
            <a:endParaRPr lang="en-US"/>
          </a:p>
        </p:txBody>
      </p:sp>
      <p:sp>
        <p:nvSpPr>
          <p:cNvPr id="21" name="Table Placeholder 20">
            <a:extLst>
              <a:ext uri="{FF2B5EF4-FFF2-40B4-BE49-F238E27FC236}">
                <a16:creationId xmlns:a16="http://schemas.microsoft.com/office/drawing/2014/main" id="{5E24E287-D089-4D1C-9333-3ED5FDC4803D}"/>
              </a:ext>
            </a:extLst>
          </p:cNvPr>
          <p:cNvSpPr>
            <a:spLocks noGrp="1"/>
          </p:cNvSpPr>
          <p:nvPr>
            <p:ph type="tbl" sz="quarter" idx="15"/>
          </p:nvPr>
        </p:nvSpPr>
        <p:spPr>
          <a:xfrm>
            <a:off x="368300" y="968375"/>
            <a:ext cx="11430000" cy="4238625"/>
          </a:xfrm>
          <a:prstGeom prst="rect">
            <a:avLst/>
          </a:prstGeom>
          <a:ln>
            <a:noFill/>
          </a:ln>
        </p:spPr>
        <p:txBody>
          <a:bodyPr/>
          <a:lstStyle/>
          <a:p>
            <a:endParaRPr lang="en-US"/>
          </a:p>
        </p:txBody>
      </p:sp>
    </p:spTree>
    <p:extLst>
      <p:ext uri="{BB962C8B-B14F-4D97-AF65-F5344CB8AC3E}">
        <p14:creationId xmlns:p14="http://schemas.microsoft.com/office/powerpoint/2010/main" val="521855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23">
            <a:extLst>
              <a:ext uri="{FF2B5EF4-FFF2-40B4-BE49-F238E27FC236}">
                <a16:creationId xmlns:a16="http://schemas.microsoft.com/office/drawing/2014/main" id="{6457BF61-4C7E-4B9B-85BB-7A29A27BEFDF}"/>
              </a:ext>
            </a:extLst>
          </p:cNvPr>
          <p:cNvSpPr>
            <a:spLocks noGrp="1"/>
          </p:cNvSpPr>
          <p:nvPr>
            <p:ph type="body" sz="quarter" idx="14" hasCustomPrompt="1"/>
          </p:nvPr>
        </p:nvSpPr>
        <p:spPr>
          <a:xfrm>
            <a:off x="368300" y="196850"/>
            <a:ext cx="11430000" cy="475503"/>
          </a:xfrm>
          <a:prstGeom prst="rect">
            <a:avLst/>
          </a:prstGeom>
        </p:spPr>
        <p:txBody>
          <a:bodyPr/>
          <a:lstStyle>
            <a:lvl1pPr marL="0" indent="0">
              <a:buNone/>
              <a:defRPr b="0" cap="all" baseline="0">
                <a:solidFill>
                  <a:schemeClr val="bg1">
                    <a:lumMod val="50000"/>
                  </a:schemeClr>
                </a:solidFill>
              </a:defRPr>
            </a:lvl1pPr>
          </a:lstStyle>
          <a:p>
            <a:pPr lvl="0"/>
            <a:r>
              <a:rPr lang="en-US"/>
              <a:t>CLICK TO ADD </a:t>
            </a:r>
            <a:r>
              <a:rPr lang="en-US" err="1"/>
              <a:t>TITLe</a:t>
            </a:r>
            <a:endParaRPr lang="en-US"/>
          </a:p>
        </p:txBody>
      </p:sp>
      <p:sp>
        <p:nvSpPr>
          <p:cNvPr id="21" name="Table Placeholder 20">
            <a:extLst>
              <a:ext uri="{FF2B5EF4-FFF2-40B4-BE49-F238E27FC236}">
                <a16:creationId xmlns:a16="http://schemas.microsoft.com/office/drawing/2014/main" id="{5E24E287-D089-4D1C-9333-3ED5FDC4803D}"/>
              </a:ext>
            </a:extLst>
          </p:cNvPr>
          <p:cNvSpPr>
            <a:spLocks noGrp="1"/>
          </p:cNvSpPr>
          <p:nvPr>
            <p:ph type="tbl" sz="quarter" idx="15"/>
          </p:nvPr>
        </p:nvSpPr>
        <p:spPr>
          <a:xfrm>
            <a:off x="368300" y="968375"/>
            <a:ext cx="11430000" cy="4238625"/>
          </a:xfrm>
          <a:prstGeom prst="rect">
            <a:avLst/>
          </a:prstGeom>
          <a:ln>
            <a:noFill/>
          </a:ln>
        </p:spPr>
        <p:txBody>
          <a:bodyPr/>
          <a:lstStyle/>
          <a:p>
            <a:endParaRPr lang="en-US"/>
          </a:p>
        </p:txBody>
      </p:sp>
      <p:sp>
        <p:nvSpPr>
          <p:cNvPr id="2" name="Rectangle 1"/>
          <p:cNvSpPr/>
          <p:nvPr userDrawn="1"/>
        </p:nvSpPr>
        <p:spPr>
          <a:xfrm>
            <a:off x="0" y="5568779"/>
            <a:ext cx="12192000" cy="1289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4454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DB8A0DD-9FAB-4007-94E7-5E00CF7078BB}"/>
              </a:ext>
            </a:extLst>
          </p:cNvPr>
          <p:cNvSpPr txBox="1">
            <a:spLocks/>
          </p:cNvSpPr>
          <p:nvPr userDrawn="1"/>
        </p:nvSpPr>
        <p:spPr>
          <a:xfrm>
            <a:off x="914400" y="869881"/>
            <a:ext cx="103632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spc="50">
              <a:solidFill>
                <a:schemeClr val="bg1"/>
              </a:solidFill>
              <a:latin typeface="Arial" panose="020B0604020202020204" pitchFamily="34" charset="0"/>
              <a:cs typeface="Arial" panose="020B0604020202020204" pitchFamily="34" charset="0"/>
            </a:endParaRPr>
          </a:p>
        </p:txBody>
      </p:sp>
      <p:sp>
        <p:nvSpPr>
          <p:cNvPr id="6" name="Text Placeholder 4">
            <a:extLst>
              <a:ext uri="{FF2B5EF4-FFF2-40B4-BE49-F238E27FC236}">
                <a16:creationId xmlns:a16="http://schemas.microsoft.com/office/drawing/2014/main" id="{18CEE2DB-3D72-4481-8265-B86374518EB8}"/>
              </a:ext>
            </a:extLst>
          </p:cNvPr>
          <p:cNvSpPr>
            <a:spLocks noGrp="1"/>
          </p:cNvSpPr>
          <p:nvPr>
            <p:ph type="body" sz="quarter" idx="10"/>
          </p:nvPr>
        </p:nvSpPr>
        <p:spPr>
          <a:xfrm>
            <a:off x="483665" y="2940298"/>
            <a:ext cx="4529137" cy="634365"/>
          </a:xfrm>
          <a:prstGeom prst="rect">
            <a:avLst/>
          </a:prstGeom>
        </p:spPr>
        <p:txBody>
          <a:bodyPr/>
          <a:lstStyle>
            <a:lvl1pPr marL="0" indent="0">
              <a:buNone/>
              <a:defRPr b="1" cap="all" baseline="0"/>
            </a:lvl1pPr>
          </a:lstStyle>
          <a:p>
            <a:pPr lvl="0"/>
            <a:endParaRPr lang="en-US"/>
          </a:p>
        </p:txBody>
      </p:sp>
    </p:spTree>
    <p:extLst>
      <p:ext uri="{BB962C8B-B14F-4D97-AF65-F5344CB8AC3E}">
        <p14:creationId xmlns:p14="http://schemas.microsoft.com/office/powerpoint/2010/main" val="814150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53AD2F56-D115-4129-8E95-68FE60E69743}"/>
              </a:ext>
            </a:extLst>
          </p:cNvPr>
          <p:cNvSpPr>
            <a:spLocks noGrp="1"/>
          </p:cNvSpPr>
          <p:nvPr>
            <p:ph type="body" sz="quarter" idx="10"/>
          </p:nvPr>
        </p:nvSpPr>
        <p:spPr>
          <a:xfrm>
            <a:off x="483665" y="2940298"/>
            <a:ext cx="4529137" cy="634365"/>
          </a:xfrm>
          <a:prstGeom prst="rect">
            <a:avLst/>
          </a:prstGeom>
        </p:spPr>
        <p:txBody>
          <a:bodyPr/>
          <a:lstStyle>
            <a:lvl1pPr marL="0" indent="0">
              <a:buNone/>
              <a:defRPr b="1" cap="all" baseline="0"/>
            </a:lvl1pPr>
          </a:lstStyle>
          <a:p>
            <a:pPr lvl="0"/>
            <a:endParaRPr lang="en-US"/>
          </a:p>
        </p:txBody>
      </p:sp>
    </p:spTree>
    <p:extLst>
      <p:ext uri="{BB962C8B-B14F-4D97-AF65-F5344CB8AC3E}">
        <p14:creationId xmlns:p14="http://schemas.microsoft.com/office/powerpoint/2010/main" val="4288394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1C2EC-60ED-41B1-9C44-CAA687B1CCCE}" type="slidenum">
              <a:rPr lang="en-US" smtClean="0"/>
              <a:t>‹#›</a:t>
            </a:fld>
            <a:endParaRPr lang="en-US"/>
          </a:p>
        </p:txBody>
      </p:sp>
    </p:spTree>
    <p:extLst>
      <p:ext uri="{BB962C8B-B14F-4D97-AF65-F5344CB8AC3E}">
        <p14:creationId xmlns:p14="http://schemas.microsoft.com/office/powerpoint/2010/main" val="3573913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I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5E7725F4-D1F7-485F-9C19-E58CF581C535}"/>
              </a:ext>
            </a:extLst>
          </p:cNvPr>
          <p:cNvSpPr>
            <a:spLocks noGrp="1"/>
          </p:cNvSpPr>
          <p:nvPr>
            <p:ph type="body" sz="quarter" idx="10"/>
          </p:nvPr>
        </p:nvSpPr>
        <p:spPr>
          <a:xfrm>
            <a:off x="483665" y="2940298"/>
            <a:ext cx="4529137" cy="634365"/>
          </a:xfrm>
          <a:prstGeom prst="rect">
            <a:avLst/>
          </a:prstGeom>
        </p:spPr>
        <p:txBody>
          <a:bodyPr/>
          <a:lstStyle>
            <a:lvl1pPr marL="0" indent="0">
              <a:buNone/>
              <a:defRPr b="1" cap="all" baseline="0"/>
            </a:lvl1pPr>
          </a:lstStyle>
          <a:p>
            <a:pPr lvl="0"/>
            <a:endParaRPr lang="en-US"/>
          </a:p>
        </p:txBody>
      </p:sp>
    </p:spTree>
    <p:extLst>
      <p:ext uri="{BB962C8B-B14F-4D97-AF65-F5344CB8AC3E}">
        <p14:creationId xmlns:p14="http://schemas.microsoft.com/office/powerpoint/2010/main" val="933361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39FBDF6D-0879-47E5-9BFA-DE24616B9B09}"/>
              </a:ext>
            </a:extLst>
          </p:cNvPr>
          <p:cNvSpPr>
            <a:spLocks noGrp="1"/>
          </p:cNvSpPr>
          <p:nvPr>
            <p:ph type="body" sz="quarter" idx="10"/>
          </p:nvPr>
        </p:nvSpPr>
        <p:spPr>
          <a:xfrm>
            <a:off x="483665" y="2940298"/>
            <a:ext cx="4529137" cy="634365"/>
          </a:xfrm>
          <a:prstGeom prst="rect">
            <a:avLst/>
          </a:prstGeom>
        </p:spPr>
        <p:txBody>
          <a:bodyPr/>
          <a:lstStyle>
            <a:lvl1pPr marL="0" indent="0">
              <a:buNone/>
              <a:defRPr b="1" cap="all" baseline="0"/>
            </a:lvl1pPr>
          </a:lstStyle>
          <a:p>
            <a:pPr lvl="0"/>
            <a:endParaRPr lang="en-US"/>
          </a:p>
        </p:txBody>
      </p:sp>
    </p:spTree>
    <p:extLst>
      <p:ext uri="{BB962C8B-B14F-4D97-AF65-F5344CB8AC3E}">
        <p14:creationId xmlns:p14="http://schemas.microsoft.com/office/powerpoint/2010/main" val="679210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1CA66121-BA34-4616-AA7E-3C42CA78F363}"/>
              </a:ext>
            </a:extLst>
          </p:cNvPr>
          <p:cNvSpPr>
            <a:spLocks noGrp="1"/>
          </p:cNvSpPr>
          <p:nvPr>
            <p:ph type="body" sz="quarter" idx="10"/>
          </p:nvPr>
        </p:nvSpPr>
        <p:spPr>
          <a:xfrm>
            <a:off x="483665" y="2940298"/>
            <a:ext cx="4529137" cy="634365"/>
          </a:xfrm>
          <a:prstGeom prst="rect">
            <a:avLst/>
          </a:prstGeom>
        </p:spPr>
        <p:txBody>
          <a:bodyPr/>
          <a:lstStyle>
            <a:lvl1pPr marL="0" indent="0">
              <a:buNone/>
              <a:defRPr b="1" cap="all" baseline="0"/>
            </a:lvl1pPr>
          </a:lstStyle>
          <a:p>
            <a:pPr lvl="0"/>
            <a:endParaRPr lang="en-US"/>
          </a:p>
        </p:txBody>
      </p:sp>
    </p:spTree>
    <p:extLst>
      <p:ext uri="{BB962C8B-B14F-4D97-AF65-F5344CB8AC3E}">
        <p14:creationId xmlns:p14="http://schemas.microsoft.com/office/powerpoint/2010/main" val="2456093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V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1CA66121-BA34-4616-AA7E-3C42CA78F363}"/>
              </a:ext>
            </a:extLst>
          </p:cNvPr>
          <p:cNvSpPr>
            <a:spLocks noGrp="1"/>
          </p:cNvSpPr>
          <p:nvPr>
            <p:ph type="body" sz="quarter" idx="10"/>
          </p:nvPr>
        </p:nvSpPr>
        <p:spPr>
          <a:xfrm>
            <a:off x="483665" y="2940298"/>
            <a:ext cx="4529137" cy="634365"/>
          </a:xfrm>
          <a:prstGeom prst="rect">
            <a:avLst/>
          </a:prstGeom>
        </p:spPr>
        <p:txBody>
          <a:bodyPr/>
          <a:lstStyle>
            <a:lvl1pPr marL="0" indent="0">
              <a:buNone/>
              <a:defRPr b="1" cap="all" baseline="0"/>
            </a:lvl1pPr>
          </a:lstStyle>
          <a:p>
            <a:pPr lvl="0"/>
            <a:endParaRPr lang="en-US"/>
          </a:p>
        </p:txBody>
      </p:sp>
    </p:spTree>
    <p:extLst>
      <p:ext uri="{BB962C8B-B14F-4D97-AF65-F5344CB8AC3E}">
        <p14:creationId xmlns:p14="http://schemas.microsoft.com/office/powerpoint/2010/main" val="50326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V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1CA66121-BA34-4616-AA7E-3C42CA78F363}"/>
              </a:ext>
            </a:extLst>
          </p:cNvPr>
          <p:cNvSpPr>
            <a:spLocks noGrp="1"/>
          </p:cNvSpPr>
          <p:nvPr>
            <p:ph type="body" sz="quarter" idx="10"/>
          </p:nvPr>
        </p:nvSpPr>
        <p:spPr>
          <a:xfrm>
            <a:off x="483665" y="2940298"/>
            <a:ext cx="4529137" cy="634365"/>
          </a:xfrm>
          <a:prstGeom prst="rect">
            <a:avLst/>
          </a:prstGeom>
        </p:spPr>
        <p:txBody>
          <a:bodyPr/>
          <a:lstStyle>
            <a:lvl1pPr marL="0" indent="0">
              <a:buNone/>
              <a:defRPr b="1" cap="all" baseline="0"/>
            </a:lvl1pPr>
          </a:lstStyle>
          <a:p>
            <a:pPr lvl="0"/>
            <a:endParaRPr lang="en-US"/>
          </a:p>
        </p:txBody>
      </p:sp>
    </p:spTree>
    <p:extLst>
      <p:ext uri="{BB962C8B-B14F-4D97-AF65-F5344CB8AC3E}">
        <p14:creationId xmlns:p14="http://schemas.microsoft.com/office/powerpoint/2010/main" val="25508038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5831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20800" y="3971926"/>
            <a:ext cx="10363200" cy="1362075"/>
          </a:xfrm>
          <a:prstGeom prst="rect">
            <a:avLst/>
          </a:prstGeom>
        </p:spPr>
        <p:txBody>
          <a:bodyPr anchor="t">
            <a:noAutofit/>
          </a:bodyPr>
          <a:lstStyle>
            <a:lvl1pPr algn="r">
              <a:defRPr sz="5400" b="1" cap="none" baseline="0"/>
            </a:lvl1pPr>
          </a:lstStyle>
          <a:p>
            <a:r>
              <a:rPr lang="en-US"/>
              <a:t>Click to edit Master title style</a:t>
            </a:r>
          </a:p>
        </p:txBody>
      </p:sp>
      <p:sp>
        <p:nvSpPr>
          <p:cNvPr id="3" name="Text Placeholder 2"/>
          <p:cNvSpPr>
            <a:spLocks noGrp="1"/>
          </p:cNvSpPr>
          <p:nvPr>
            <p:ph type="body" idx="1"/>
          </p:nvPr>
        </p:nvSpPr>
        <p:spPr>
          <a:xfrm>
            <a:off x="1320800" y="2471739"/>
            <a:ext cx="10363200" cy="1500187"/>
          </a:xfrm>
          <a:prstGeom prst="rect">
            <a:avLst/>
          </a:prstGeom>
        </p:spPr>
        <p:txBody>
          <a:bodyPr anchor="b"/>
          <a:lstStyle>
            <a:lvl1pPr marL="0" indent="0" algn="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68817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B091FCF-1B20-4A15-BC4D-EA3FDD7020EE}"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9DCFA-B965-4078-AF85-4FAA8ADF449D}" type="slidenum">
              <a:rPr lang="en-US" smtClean="0"/>
              <a:t>‹#›</a:t>
            </a:fld>
            <a:endParaRPr lang="en-US"/>
          </a:p>
        </p:txBody>
      </p:sp>
    </p:spTree>
    <p:extLst>
      <p:ext uri="{BB962C8B-B14F-4D97-AF65-F5344CB8AC3E}">
        <p14:creationId xmlns:p14="http://schemas.microsoft.com/office/powerpoint/2010/main" val="6673906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091FCF-1B20-4A15-BC4D-EA3FDD7020EE}"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9DCFA-B965-4078-AF85-4FAA8ADF449D}" type="slidenum">
              <a:rPr lang="en-US" smtClean="0"/>
              <a:t>‹#›</a:t>
            </a:fld>
            <a:endParaRPr lang="en-US"/>
          </a:p>
        </p:txBody>
      </p:sp>
    </p:spTree>
    <p:extLst>
      <p:ext uri="{BB962C8B-B14F-4D97-AF65-F5344CB8AC3E}">
        <p14:creationId xmlns:p14="http://schemas.microsoft.com/office/powerpoint/2010/main" val="28720836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091FCF-1B20-4A15-BC4D-EA3FDD7020EE}"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9DCFA-B965-4078-AF85-4FAA8ADF449D}" type="slidenum">
              <a:rPr lang="en-US" smtClean="0"/>
              <a:t>‹#›</a:t>
            </a:fld>
            <a:endParaRPr lang="en-US"/>
          </a:p>
        </p:txBody>
      </p:sp>
    </p:spTree>
    <p:extLst>
      <p:ext uri="{BB962C8B-B14F-4D97-AF65-F5344CB8AC3E}">
        <p14:creationId xmlns:p14="http://schemas.microsoft.com/office/powerpoint/2010/main" val="167585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8988182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091FCF-1B20-4A15-BC4D-EA3FDD7020EE}"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09DCFA-B965-4078-AF85-4FAA8ADF449D}" type="slidenum">
              <a:rPr lang="en-US" smtClean="0"/>
              <a:t>‹#›</a:t>
            </a:fld>
            <a:endParaRPr lang="en-US"/>
          </a:p>
        </p:txBody>
      </p:sp>
    </p:spTree>
    <p:extLst>
      <p:ext uri="{BB962C8B-B14F-4D97-AF65-F5344CB8AC3E}">
        <p14:creationId xmlns:p14="http://schemas.microsoft.com/office/powerpoint/2010/main" val="36266357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091FCF-1B20-4A15-BC4D-EA3FDD7020EE}" type="datetimeFigureOut">
              <a:rPr lang="en-US" smtClean="0"/>
              <a:t>8/30/2022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09DCFA-B965-4078-AF85-4FAA8ADF449D}" type="slidenum">
              <a:rPr lang="en-US" smtClean="0"/>
              <a:t>‹#›</a:t>
            </a:fld>
            <a:endParaRPr lang="en-US"/>
          </a:p>
        </p:txBody>
      </p:sp>
    </p:spTree>
    <p:extLst>
      <p:ext uri="{BB962C8B-B14F-4D97-AF65-F5344CB8AC3E}">
        <p14:creationId xmlns:p14="http://schemas.microsoft.com/office/powerpoint/2010/main" val="4691332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091FCF-1B20-4A15-BC4D-EA3FDD7020EE}" type="datetimeFigureOut">
              <a:rPr lang="en-US" smtClean="0"/>
              <a:t>8/30/2022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09DCFA-B965-4078-AF85-4FAA8ADF449D}" type="slidenum">
              <a:rPr lang="en-US" smtClean="0"/>
              <a:t>‹#›</a:t>
            </a:fld>
            <a:endParaRPr lang="en-US"/>
          </a:p>
        </p:txBody>
      </p:sp>
    </p:spTree>
    <p:extLst>
      <p:ext uri="{BB962C8B-B14F-4D97-AF65-F5344CB8AC3E}">
        <p14:creationId xmlns:p14="http://schemas.microsoft.com/office/powerpoint/2010/main" val="11740153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91FCF-1B20-4A15-BC4D-EA3FDD7020EE}" type="datetimeFigureOut">
              <a:rPr lang="en-US" smtClean="0"/>
              <a:t>8/30/2022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09DCFA-B965-4078-AF85-4FAA8ADF449D}" type="slidenum">
              <a:rPr lang="en-US" smtClean="0"/>
              <a:t>‹#›</a:t>
            </a:fld>
            <a:endParaRPr lang="en-US"/>
          </a:p>
        </p:txBody>
      </p:sp>
    </p:spTree>
    <p:extLst>
      <p:ext uri="{BB962C8B-B14F-4D97-AF65-F5344CB8AC3E}">
        <p14:creationId xmlns:p14="http://schemas.microsoft.com/office/powerpoint/2010/main" val="8570509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091FCF-1B20-4A15-BC4D-EA3FDD7020EE}"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09DCFA-B965-4078-AF85-4FAA8ADF449D}" type="slidenum">
              <a:rPr lang="en-US" smtClean="0"/>
              <a:t>‹#›</a:t>
            </a:fld>
            <a:endParaRPr lang="en-US"/>
          </a:p>
        </p:txBody>
      </p:sp>
    </p:spTree>
    <p:extLst>
      <p:ext uri="{BB962C8B-B14F-4D97-AF65-F5344CB8AC3E}">
        <p14:creationId xmlns:p14="http://schemas.microsoft.com/office/powerpoint/2010/main" val="21424388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091FCF-1B20-4A15-BC4D-EA3FDD7020EE}"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09DCFA-B965-4078-AF85-4FAA8ADF449D}" type="slidenum">
              <a:rPr lang="en-US" smtClean="0"/>
              <a:t>‹#›</a:t>
            </a:fld>
            <a:endParaRPr lang="en-US"/>
          </a:p>
        </p:txBody>
      </p:sp>
    </p:spTree>
    <p:extLst>
      <p:ext uri="{BB962C8B-B14F-4D97-AF65-F5344CB8AC3E}">
        <p14:creationId xmlns:p14="http://schemas.microsoft.com/office/powerpoint/2010/main" val="9693897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091FCF-1B20-4A15-BC4D-EA3FDD7020EE}"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9DCFA-B965-4078-AF85-4FAA8ADF449D}" type="slidenum">
              <a:rPr lang="en-US" smtClean="0"/>
              <a:t>‹#›</a:t>
            </a:fld>
            <a:endParaRPr lang="en-US"/>
          </a:p>
        </p:txBody>
      </p:sp>
    </p:spTree>
    <p:extLst>
      <p:ext uri="{BB962C8B-B14F-4D97-AF65-F5344CB8AC3E}">
        <p14:creationId xmlns:p14="http://schemas.microsoft.com/office/powerpoint/2010/main" val="3521361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091FCF-1B20-4A15-BC4D-EA3FDD7020EE}"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9DCFA-B965-4078-AF85-4FAA8ADF449D}" type="slidenum">
              <a:rPr lang="en-US" smtClean="0"/>
              <a:t>‹#›</a:t>
            </a:fld>
            <a:endParaRPr lang="en-US"/>
          </a:p>
        </p:txBody>
      </p:sp>
    </p:spTree>
    <p:extLst>
      <p:ext uri="{BB962C8B-B14F-4D97-AF65-F5344CB8AC3E}">
        <p14:creationId xmlns:p14="http://schemas.microsoft.com/office/powerpoint/2010/main" val="18328105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Singl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219151FC-5504-4E62-9821-54D738F34586}"/>
              </a:ext>
            </a:extLst>
          </p:cNvPr>
          <p:cNvSpPr>
            <a:spLocks noGrp="1"/>
          </p:cNvSpPr>
          <p:nvPr>
            <p:ph type="body" sz="quarter" idx="10"/>
          </p:nvPr>
        </p:nvSpPr>
        <p:spPr>
          <a:xfrm>
            <a:off x="838202" y="1085850"/>
            <a:ext cx="10515600" cy="4325938"/>
          </a:xfrm>
          <a:prstGeom prst="rect">
            <a:avLst/>
          </a:prstGeom>
        </p:spPr>
        <p:txBody>
          <a:bodyPr/>
          <a:lstStyle>
            <a:lvl1pPr marL="342905" marR="0" indent="-342905" algn="l" defTabSz="914411" rtl="0" eaLnBrk="1" fontAlgn="auto" latinLnBrk="0" hangingPunct="1">
              <a:lnSpc>
                <a:spcPct val="90000"/>
              </a:lnSpc>
              <a:spcBef>
                <a:spcPts val="1000"/>
              </a:spcBef>
              <a:spcAft>
                <a:spcPts val="0"/>
              </a:spcAft>
              <a:buClrTx/>
              <a:buSzTx/>
              <a:buFont typeface="Arial" panose="020B0604020202020204" pitchFamily="34" charset="0"/>
              <a:buChar char="•"/>
              <a:tabLst/>
              <a:defRPr sz="2400">
                <a:solidFill>
                  <a:schemeClr val="bg1">
                    <a:lumMod val="50000"/>
                  </a:schemeClr>
                </a:solidFill>
              </a:defRPr>
            </a:lvl1pPr>
            <a:lvl2pPr>
              <a:defRPr>
                <a:solidFill>
                  <a:schemeClr val="bg1">
                    <a:lumMod val="50000"/>
                  </a:schemeClr>
                </a:solidFill>
              </a:defRPr>
            </a:lvl2pPr>
            <a:lvl3pPr marL="914411" indent="0">
              <a:buNone/>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endParaRPr lang="en-US"/>
          </a:p>
        </p:txBody>
      </p:sp>
      <p:sp>
        <p:nvSpPr>
          <p:cNvPr id="15" name="Text Placeholder 23">
            <a:extLst>
              <a:ext uri="{FF2B5EF4-FFF2-40B4-BE49-F238E27FC236}">
                <a16:creationId xmlns:a16="http://schemas.microsoft.com/office/drawing/2014/main" id="{E77A3734-4BEA-472D-AC3D-287F27E4EC93}"/>
              </a:ext>
            </a:extLst>
          </p:cNvPr>
          <p:cNvSpPr>
            <a:spLocks noGrp="1"/>
          </p:cNvSpPr>
          <p:nvPr>
            <p:ph type="body" sz="quarter" idx="14" hasCustomPrompt="1"/>
          </p:nvPr>
        </p:nvSpPr>
        <p:spPr>
          <a:xfrm>
            <a:off x="368301" y="196851"/>
            <a:ext cx="11430000" cy="475503"/>
          </a:xfrm>
          <a:prstGeom prst="rect">
            <a:avLst/>
          </a:prstGeom>
        </p:spPr>
        <p:txBody>
          <a:bodyPr/>
          <a:lstStyle>
            <a:lvl1pPr marL="0" indent="0">
              <a:buNone/>
              <a:defRPr b="0" cap="all" baseline="0">
                <a:solidFill>
                  <a:schemeClr val="bg1">
                    <a:lumMod val="50000"/>
                  </a:schemeClr>
                </a:solidFill>
              </a:defRPr>
            </a:lvl1pPr>
            <a:lvl5pPr marL="1828823" indent="0">
              <a:buNone/>
              <a:defRPr/>
            </a:lvl5pPr>
          </a:lstStyle>
          <a:p>
            <a:pPr lvl="0"/>
            <a:r>
              <a:rPr lang="en-US"/>
              <a:t>CLICK TO ADD TITLE</a:t>
            </a:r>
          </a:p>
        </p:txBody>
      </p:sp>
    </p:spTree>
    <p:extLst>
      <p:ext uri="{BB962C8B-B14F-4D97-AF65-F5344CB8AC3E}">
        <p14:creationId xmlns:p14="http://schemas.microsoft.com/office/powerpoint/2010/main" val="3111058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F491EB6-372A-48E6-9833-A949C206A104}"/>
              </a:ext>
            </a:extLst>
          </p:cNvPr>
          <p:cNvSpPr>
            <a:spLocks noGrp="1"/>
          </p:cNvSpPr>
          <p:nvPr>
            <p:ph type="ctrTitle"/>
          </p:nvPr>
        </p:nvSpPr>
        <p:spPr>
          <a:xfrm>
            <a:off x="914400" y="2782056"/>
            <a:ext cx="10363200" cy="646947"/>
          </a:xfrm>
          <a:prstGeom prst="rect">
            <a:avLst/>
          </a:prstGeom>
        </p:spPr>
        <p:txBody>
          <a:bodyPr>
            <a:normAutofit/>
          </a:bodyPr>
          <a:lstStyle>
            <a:lvl1pPr algn="ctr">
              <a:defRPr cap="all" baseline="0"/>
            </a:lvl1pPr>
          </a:lstStyle>
          <a:p>
            <a:endParaRPr lang="en-US" sz="4000" b="1" spc="50">
              <a:solidFill>
                <a:schemeClr val="bg1"/>
              </a:solidFill>
              <a:latin typeface="Arial" panose="020B0604020202020204" pitchFamily="34" charset="0"/>
              <a:cs typeface="Arial" panose="020B0604020202020204" pitchFamily="34" charset="0"/>
            </a:endParaRPr>
          </a:p>
        </p:txBody>
      </p:sp>
      <p:sp>
        <p:nvSpPr>
          <p:cNvPr id="8" name="Subtitle 2">
            <a:extLst>
              <a:ext uri="{FF2B5EF4-FFF2-40B4-BE49-F238E27FC236}">
                <a16:creationId xmlns:a16="http://schemas.microsoft.com/office/drawing/2014/main" id="{032A75BE-943C-4DC8-B234-69695916E222}"/>
              </a:ext>
            </a:extLst>
          </p:cNvPr>
          <p:cNvSpPr>
            <a:spLocks noGrp="1"/>
          </p:cNvSpPr>
          <p:nvPr>
            <p:ph type="subTitle" idx="1"/>
          </p:nvPr>
        </p:nvSpPr>
        <p:spPr>
          <a:xfrm>
            <a:off x="1524000" y="3429004"/>
            <a:ext cx="9144000" cy="507695"/>
          </a:xfrm>
          <a:prstGeom prst="rect">
            <a:avLst/>
          </a:prstGeom>
        </p:spPr>
        <p:txBody>
          <a:bodyPr/>
          <a:lstStyle>
            <a:lvl1pPr marL="0" indent="0" algn="ctr">
              <a:buNone/>
              <a:defRPr cap="all" baseline="0"/>
            </a:lvl1pPr>
          </a:lstStyle>
          <a:p>
            <a:endParaRPr lang="en-US">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4042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6515455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esent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9A427CBF-4AA9-4DD2-8818-6EA1F81EA15B}"/>
              </a:ext>
            </a:extLst>
          </p:cNvPr>
          <p:cNvSpPr>
            <a:spLocks noGrp="1"/>
          </p:cNvSpPr>
          <p:nvPr>
            <p:ph type="pic" sz="quarter" idx="10" hasCustomPrompt="1"/>
          </p:nvPr>
        </p:nvSpPr>
        <p:spPr>
          <a:xfrm>
            <a:off x="4311648" y="1004794"/>
            <a:ext cx="3568700" cy="2743200"/>
          </a:xfrm>
          <a:prstGeom prst="rect">
            <a:avLst/>
          </a:prstGeom>
        </p:spPr>
        <p:txBody>
          <a:bodyPr/>
          <a:lstStyle>
            <a:lvl1pPr marL="0" indent="0" algn="ctr">
              <a:buNone/>
              <a:defRPr sz="1600" baseline="0">
                <a:solidFill>
                  <a:schemeClr val="bg1">
                    <a:lumMod val="50000"/>
                  </a:schemeClr>
                </a:solidFill>
              </a:defRPr>
            </a:lvl1pPr>
          </a:lstStyle>
          <a:p>
            <a:r>
              <a:rPr lang="en-US"/>
              <a:t>Upload headshot here</a:t>
            </a:r>
          </a:p>
        </p:txBody>
      </p:sp>
      <p:sp>
        <p:nvSpPr>
          <p:cNvPr id="19" name="Text Placeholder 18">
            <a:extLst>
              <a:ext uri="{FF2B5EF4-FFF2-40B4-BE49-F238E27FC236}">
                <a16:creationId xmlns:a16="http://schemas.microsoft.com/office/drawing/2014/main" id="{BFBF3DD9-824F-41A7-AFAE-9A27539BCD4E}"/>
              </a:ext>
            </a:extLst>
          </p:cNvPr>
          <p:cNvSpPr>
            <a:spLocks noGrp="1"/>
          </p:cNvSpPr>
          <p:nvPr>
            <p:ph type="body" sz="quarter" idx="11" hasCustomPrompt="1"/>
          </p:nvPr>
        </p:nvSpPr>
        <p:spPr>
          <a:xfrm>
            <a:off x="4310857" y="3883184"/>
            <a:ext cx="3568700" cy="344898"/>
          </a:xfrm>
          <a:prstGeom prst="rect">
            <a:avLst/>
          </a:prstGeom>
        </p:spPr>
        <p:txBody>
          <a:bodyPr/>
          <a:lstStyle>
            <a:lvl1pPr marL="0" indent="0" algn="ctr">
              <a:buNone/>
              <a:defRPr sz="1800" b="1">
                <a:solidFill>
                  <a:schemeClr val="bg1">
                    <a:lumMod val="50000"/>
                  </a:schemeClr>
                </a:solidFill>
              </a:defRPr>
            </a:lvl1pPr>
          </a:lstStyle>
          <a:p>
            <a:pPr lvl="0"/>
            <a:r>
              <a:rPr lang="en-US"/>
              <a:t>Click to add Presenter Name </a:t>
            </a:r>
          </a:p>
          <a:p>
            <a:pPr lvl="1"/>
            <a:r>
              <a:rPr lang="en-US"/>
              <a:t>Second level</a:t>
            </a:r>
          </a:p>
          <a:p>
            <a:pPr lvl="2"/>
            <a:r>
              <a:rPr lang="en-US"/>
              <a:t>Third level</a:t>
            </a:r>
          </a:p>
          <a:p>
            <a:pPr lvl="3"/>
            <a:r>
              <a:rPr lang="en-US"/>
              <a:t>Fourth level</a:t>
            </a:r>
          </a:p>
          <a:p>
            <a:pPr lvl="4"/>
            <a:r>
              <a:rPr lang="en-US"/>
              <a:t>Fifth level</a:t>
            </a:r>
          </a:p>
        </p:txBody>
      </p:sp>
      <p:sp>
        <p:nvSpPr>
          <p:cNvPr id="21" name="Text Placeholder 20">
            <a:extLst>
              <a:ext uri="{FF2B5EF4-FFF2-40B4-BE49-F238E27FC236}">
                <a16:creationId xmlns:a16="http://schemas.microsoft.com/office/drawing/2014/main" id="{31869F60-D397-450E-A92A-B6133795797C}"/>
              </a:ext>
            </a:extLst>
          </p:cNvPr>
          <p:cNvSpPr>
            <a:spLocks noGrp="1"/>
          </p:cNvSpPr>
          <p:nvPr>
            <p:ph type="body" sz="quarter" idx="12" hasCustomPrompt="1"/>
          </p:nvPr>
        </p:nvSpPr>
        <p:spPr>
          <a:xfrm>
            <a:off x="4310857" y="4317029"/>
            <a:ext cx="3568700" cy="344898"/>
          </a:xfrm>
          <a:prstGeom prst="rect">
            <a:avLst/>
          </a:prstGeom>
        </p:spPr>
        <p:txBody>
          <a:bodyPr/>
          <a:lstStyle>
            <a:lvl1pPr marL="0" indent="0" algn="ctr">
              <a:buNone/>
              <a:defRPr sz="1600" i="1">
                <a:solidFill>
                  <a:schemeClr val="bg1">
                    <a:lumMod val="50000"/>
                  </a:schemeClr>
                </a:solidFill>
              </a:defRPr>
            </a:lvl1pPr>
            <a:lvl5pPr>
              <a:defRPr/>
            </a:lvl5pPr>
          </a:lstStyle>
          <a:p>
            <a:pPr lvl="0"/>
            <a:r>
              <a:rPr lang="en-US"/>
              <a:t>Click to add Presenter Job Title</a:t>
            </a:r>
          </a:p>
        </p:txBody>
      </p:sp>
      <p:sp>
        <p:nvSpPr>
          <p:cNvPr id="22" name="Text Placeholder 20">
            <a:extLst>
              <a:ext uri="{FF2B5EF4-FFF2-40B4-BE49-F238E27FC236}">
                <a16:creationId xmlns:a16="http://schemas.microsoft.com/office/drawing/2014/main" id="{E7B979BC-0798-48C4-956C-070C6DCB28B5}"/>
              </a:ext>
            </a:extLst>
          </p:cNvPr>
          <p:cNvSpPr>
            <a:spLocks noGrp="1"/>
          </p:cNvSpPr>
          <p:nvPr>
            <p:ph type="body" sz="quarter" idx="13" hasCustomPrompt="1"/>
          </p:nvPr>
        </p:nvSpPr>
        <p:spPr>
          <a:xfrm>
            <a:off x="4322434" y="4708174"/>
            <a:ext cx="3557124" cy="509289"/>
          </a:xfrm>
          <a:prstGeom prst="rect">
            <a:avLst/>
          </a:prstGeom>
        </p:spPr>
        <p:txBody>
          <a:bodyPr/>
          <a:lstStyle>
            <a:lvl1pPr marL="0" indent="0" algn="ctr">
              <a:buNone/>
              <a:defRPr sz="1600" i="1">
                <a:solidFill>
                  <a:schemeClr val="bg1">
                    <a:lumMod val="50000"/>
                  </a:schemeClr>
                </a:solidFill>
              </a:defRPr>
            </a:lvl1pPr>
            <a:lvl5pPr>
              <a:defRPr/>
            </a:lvl5pPr>
          </a:lstStyle>
          <a:p>
            <a:pPr lvl="0"/>
            <a:r>
              <a:rPr lang="en-US"/>
              <a:t>Click to add Presenter Contact Information</a:t>
            </a:r>
          </a:p>
        </p:txBody>
      </p:sp>
      <p:sp>
        <p:nvSpPr>
          <p:cNvPr id="24" name="Text Placeholder 23">
            <a:extLst>
              <a:ext uri="{FF2B5EF4-FFF2-40B4-BE49-F238E27FC236}">
                <a16:creationId xmlns:a16="http://schemas.microsoft.com/office/drawing/2014/main" id="{3C4DF429-9234-430D-858E-B1A357FC08CB}"/>
              </a:ext>
            </a:extLst>
          </p:cNvPr>
          <p:cNvSpPr>
            <a:spLocks noGrp="1"/>
          </p:cNvSpPr>
          <p:nvPr>
            <p:ph type="body" sz="quarter" idx="14" hasCustomPrompt="1"/>
          </p:nvPr>
        </p:nvSpPr>
        <p:spPr>
          <a:xfrm>
            <a:off x="368303" y="196854"/>
            <a:ext cx="11430000" cy="475503"/>
          </a:xfrm>
          <a:prstGeom prst="rect">
            <a:avLst/>
          </a:prstGeom>
        </p:spPr>
        <p:txBody>
          <a:bodyPr/>
          <a:lstStyle>
            <a:lvl1pPr marL="0" indent="0">
              <a:buNone/>
              <a:defRPr b="0" cap="all" baseline="0">
                <a:solidFill>
                  <a:schemeClr val="bg1">
                    <a:lumMod val="50000"/>
                  </a:schemeClr>
                </a:solidFill>
              </a:defRPr>
            </a:lvl1pPr>
          </a:lstStyle>
          <a:p>
            <a:pPr lvl="0"/>
            <a:r>
              <a:rPr lang="en-US"/>
              <a:t>CLICK TO ADD TITLE</a:t>
            </a:r>
          </a:p>
        </p:txBody>
      </p:sp>
    </p:spTree>
    <p:extLst>
      <p:ext uri="{BB962C8B-B14F-4D97-AF65-F5344CB8AC3E}">
        <p14:creationId xmlns:p14="http://schemas.microsoft.com/office/powerpoint/2010/main" val="16363302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oubl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12">
            <a:extLst>
              <a:ext uri="{FF2B5EF4-FFF2-40B4-BE49-F238E27FC236}">
                <a16:creationId xmlns:a16="http://schemas.microsoft.com/office/drawing/2014/main" id="{1FD2C4C8-07D2-4D27-A2E6-42345F4AE01D}"/>
              </a:ext>
            </a:extLst>
          </p:cNvPr>
          <p:cNvSpPr>
            <a:spLocks noGrp="1"/>
          </p:cNvSpPr>
          <p:nvPr>
            <p:ph type="body" sz="quarter" idx="10"/>
          </p:nvPr>
        </p:nvSpPr>
        <p:spPr>
          <a:xfrm>
            <a:off x="848064" y="1096607"/>
            <a:ext cx="5079403" cy="4034790"/>
          </a:xfrm>
          <a:prstGeom prst="rect">
            <a:avLst/>
          </a:prstGeom>
        </p:spPr>
        <p:txBody>
          <a:bodyPr/>
          <a:lstStyle>
            <a:lvl1pPr>
              <a:defRPr sz="2401">
                <a:solidFill>
                  <a:schemeClr val="bg1">
                    <a:lumMod val="50000"/>
                  </a:schemeClr>
                </a:solidFill>
              </a:defRPr>
            </a:lvl1pPr>
            <a:lvl2pPr>
              <a:defRPr>
                <a:solidFill>
                  <a:schemeClr val="bg1">
                    <a:lumMod val="50000"/>
                  </a:schemeClr>
                </a:solidFill>
              </a:defRPr>
            </a:lvl2pPr>
            <a:lvl3pPr marL="914377" indent="0">
              <a:buNone/>
              <a:defRPr/>
            </a:lvl3pPr>
          </a:lstStyle>
          <a:p>
            <a:pPr lvl="0"/>
            <a:endParaRPr lang="en-US"/>
          </a:p>
        </p:txBody>
      </p:sp>
      <p:sp>
        <p:nvSpPr>
          <p:cNvPr id="11" name="Text Placeholder 12">
            <a:extLst>
              <a:ext uri="{FF2B5EF4-FFF2-40B4-BE49-F238E27FC236}">
                <a16:creationId xmlns:a16="http://schemas.microsoft.com/office/drawing/2014/main" id="{DF6D2814-5E70-4A49-975A-0057AD19350B}"/>
              </a:ext>
            </a:extLst>
          </p:cNvPr>
          <p:cNvSpPr>
            <a:spLocks noGrp="1"/>
          </p:cNvSpPr>
          <p:nvPr>
            <p:ph type="body" sz="quarter" idx="11"/>
          </p:nvPr>
        </p:nvSpPr>
        <p:spPr>
          <a:xfrm>
            <a:off x="6239436" y="1096607"/>
            <a:ext cx="5079403" cy="4034790"/>
          </a:xfrm>
          <a:prstGeom prst="rect">
            <a:avLst/>
          </a:prstGeom>
        </p:spPr>
        <p:txBody>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2401">
                <a:solidFill>
                  <a:schemeClr val="bg1">
                    <a:lumMod val="50000"/>
                  </a:schemeClr>
                </a:solidFill>
              </a:defRPr>
            </a:lvl1pPr>
          </a:lstStyle>
          <a:p>
            <a:pPr lvl="0"/>
            <a:endParaRPr lang="en-US"/>
          </a:p>
        </p:txBody>
      </p:sp>
      <p:sp>
        <p:nvSpPr>
          <p:cNvPr id="13" name="Text Placeholder 23">
            <a:extLst>
              <a:ext uri="{FF2B5EF4-FFF2-40B4-BE49-F238E27FC236}">
                <a16:creationId xmlns:a16="http://schemas.microsoft.com/office/drawing/2014/main" id="{136DA59C-C198-440D-925C-5B17F18457FD}"/>
              </a:ext>
            </a:extLst>
          </p:cNvPr>
          <p:cNvSpPr>
            <a:spLocks noGrp="1"/>
          </p:cNvSpPr>
          <p:nvPr>
            <p:ph type="body" sz="quarter" idx="14" hasCustomPrompt="1"/>
          </p:nvPr>
        </p:nvSpPr>
        <p:spPr>
          <a:xfrm>
            <a:off x="368303" y="196854"/>
            <a:ext cx="11430000" cy="475503"/>
          </a:xfrm>
          <a:prstGeom prst="rect">
            <a:avLst/>
          </a:prstGeom>
        </p:spPr>
        <p:txBody>
          <a:bodyPr/>
          <a:lstStyle>
            <a:lvl1pPr marL="0" indent="0">
              <a:buNone/>
              <a:defRPr b="0" cap="all" baseline="0">
                <a:solidFill>
                  <a:schemeClr val="bg1">
                    <a:lumMod val="50000"/>
                  </a:schemeClr>
                </a:solidFill>
              </a:defRPr>
            </a:lvl1pPr>
          </a:lstStyle>
          <a:p>
            <a:pPr lvl="0"/>
            <a:r>
              <a:rPr lang="en-US"/>
              <a:t>CLICK TO ADD TITLE</a:t>
            </a:r>
          </a:p>
        </p:txBody>
      </p:sp>
    </p:spTree>
    <p:extLst>
      <p:ext uri="{BB962C8B-B14F-4D97-AF65-F5344CB8AC3E}">
        <p14:creationId xmlns:p14="http://schemas.microsoft.com/office/powerpoint/2010/main" val="7103261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bl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23">
            <a:extLst>
              <a:ext uri="{FF2B5EF4-FFF2-40B4-BE49-F238E27FC236}">
                <a16:creationId xmlns:a16="http://schemas.microsoft.com/office/drawing/2014/main" id="{6457BF61-4C7E-4B9B-85BB-7A29A27BEFDF}"/>
              </a:ext>
            </a:extLst>
          </p:cNvPr>
          <p:cNvSpPr>
            <a:spLocks noGrp="1"/>
          </p:cNvSpPr>
          <p:nvPr>
            <p:ph type="body" sz="quarter" idx="14" hasCustomPrompt="1"/>
          </p:nvPr>
        </p:nvSpPr>
        <p:spPr>
          <a:xfrm>
            <a:off x="368303" y="196854"/>
            <a:ext cx="11430000" cy="475503"/>
          </a:xfrm>
          <a:prstGeom prst="rect">
            <a:avLst/>
          </a:prstGeom>
        </p:spPr>
        <p:txBody>
          <a:bodyPr/>
          <a:lstStyle>
            <a:lvl1pPr marL="0" indent="0">
              <a:buNone/>
              <a:defRPr b="0" cap="all" baseline="0">
                <a:solidFill>
                  <a:schemeClr val="bg1">
                    <a:lumMod val="50000"/>
                  </a:schemeClr>
                </a:solidFill>
              </a:defRPr>
            </a:lvl1pPr>
          </a:lstStyle>
          <a:p>
            <a:pPr lvl="0"/>
            <a:r>
              <a:rPr lang="en-US"/>
              <a:t>CLICK TO ADD </a:t>
            </a:r>
            <a:r>
              <a:rPr lang="en-US" err="1"/>
              <a:t>TITLe</a:t>
            </a:r>
            <a:endParaRPr lang="en-US"/>
          </a:p>
        </p:txBody>
      </p:sp>
      <p:sp>
        <p:nvSpPr>
          <p:cNvPr id="21" name="Table Placeholder 20">
            <a:extLst>
              <a:ext uri="{FF2B5EF4-FFF2-40B4-BE49-F238E27FC236}">
                <a16:creationId xmlns:a16="http://schemas.microsoft.com/office/drawing/2014/main" id="{5E24E287-D089-4D1C-9333-3ED5FDC4803D}"/>
              </a:ext>
            </a:extLst>
          </p:cNvPr>
          <p:cNvSpPr>
            <a:spLocks noGrp="1"/>
          </p:cNvSpPr>
          <p:nvPr>
            <p:ph type="tbl" sz="quarter" idx="15"/>
          </p:nvPr>
        </p:nvSpPr>
        <p:spPr>
          <a:xfrm>
            <a:off x="368303" y="968380"/>
            <a:ext cx="11430000" cy="4238625"/>
          </a:xfrm>
          <a:prstGeom prst="rect">
            <a:avLst/>
          </a:prstGeom>
          <a:ln>
            <a:noFill/>
          </a:ln>
        </p:spPr>
        <p:txBody>
          <a:bodyPr/>
          <a:lstStyle/>
          <a:p>
            <a:endParaRPr lang="en-US"/>
          </a:p>
        </p:txBody>
      </p:sp>
    </p:spTree>
    <p:extLst>
      <p:ext uri="{BB962C8B-B14F-4D97-AF65-F5344CB8AC3E}">
        <p14:creationId xmlns:p14="http://schemas.microsoft.com/office/powerpoint/2010/main" val="19213929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DB8A0DD-9FAB-4007-94E7-5E00CF7078BB}"/>
              </a:ext>
            </a:extLst>
          </p:cNvPr>
          <p:cNvSpPr txBox="1">
            <a:spLocks/>
          </p:cNvSpPr>
          <p:nvPr userDrawn="1"/>
        </p:nvSpPr>
        <p:spPr>
          <a:xfrm>
            <a:off x="914400" y="869881"/>
            <a:ext cx="10363200" cy="2387600"/>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spc="50">
              <a:solidFill>
                <a:schemeClr val="bg1"/>
              </a:solidFill>
              <a:latin typeface="Arial" panose="020B0604020202020204" pitchFamily="34" charset="0"/>
              <a:cs typeface="Arial" panose="020B0604020202020204" pitchFamily="34" charset="0"/>
            </a:endParaRPr>
          </a:p>
        </p:txBody>
      </p:sp>
      <p:sp>
        <p:nvSpPr>
          <p:cNvPr id="6" name="Text Placeholder 4">
            <a:extLst>
              <a:ext uri="{FF2B5EF4-FFF2-40B4-BE49-F238E27FC236}">
                <a16:creationId xmlns:a16="http://schemas.microsoft.com/office/drawing/2014/main" id="{18CEE2DB-3D72-4481-8265-B86374518EB8}"/>
              </a:ext>
            </a:extLst>
          </p:cNvPr>
          <p:cNvSpPr>
            <a:spLocks noGrp="1"/>
          </p:cNvSpPr>
          <p:nvPr>
            <p:ph type="body" sz="quarter" idx="10"/>
          </p:nvPr>
        </p:nvSpPr>
        <p:spPr>
          <a:xfrm>
            <a:off x="483668" y="2940301"/>
            <a:ext cx="4529140" cy="634365"/>
          </a:xfrm>
          <a:prstGeom prst="rect">
            <a:avLst/>
          </a:prstGeom>
        </p:spPr>
        <p:txBody>
          <a:bodyPr/>
          <a:lstStyle>
            <a:lvl1pPr marL="0" indent="0">
              <a:buNone/>
              <a:defRPr b="1" cap="all" baseline="0"/>
            </a:lvl1pPr>
          </a:lstStyle>
          <a:p>
            <a:pPr lvl="0"/>
            <a:endParaRPr lang="en-US"/>
          </a:p>
        </p:txBody>
      </p:sp>
    </p:spTree>
    <p:extLst>
      <p:ext uri="{BB962C8B-B14F-4D97-AF65-F5344CB8AC3E}">
        <p14:creationId xmlns:p14="http://schemas.microsoft.com/office/powerpoint/2010/main" val="30555719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53AD2F56-D115-4129-8E95-68FE60E69743}"/>
              </a:ext>
            </a:extLst>
          </p:cNvPr>
          <p:cNvSpPr>
            <a:spLocks noGrp="1"/>
          </p:cNvSpPr>
          <p:nvPr>
            <p:ph type="body" sz="quarter" idx="10"/>
          </p:nvPr>
        </p:nvSpPr>
        <p:spPr>
          <a:xfrm>
            <a:off x="483668" y="2940301"/>
            <a:ext cx="4529140" cy="634365"/>
          </a:xfrm>
          <a:prstGeom prst="rect">
            <a:avLst/>
          </a:prstGeom>
        </p:spPr>
        <p:txBody>
          <a:bodyPr/>
          <a:lstStyle>
            <a:lvl1pPr marL="0" indent="0">
              <a:buNone/>
              <a:defRPr b="1" cap="all" baseline="0"/>
            </a:lvl1pPr>
          </a:lstStyle>
          <a:p>
            <a:pPr lvl="0"/>
            <a:endParaRPr lang="en-US"/>
          </a:p>
        </p:txBody>
      </p:sp>
    </p:spTree>
    <p:extLst>
      <p:ext uri="{BB962C8B-B14F-4D97-AF65-F5344CB8AC3E}">
        <p14:creationId xmlns:p14="http://schemas.microsoft.com/office/powerpoint/2010/main" val="15087718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I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5E7725F4-D1F7-485F-9C19-E58CF581C535}"/>
              </a:ext>
            </a:extLst>
          </p:cNvPr>
          <p:cNvSpPr>
            <a:spLocks noGrp="1"/>
          </p:cNvSpPr>
          <p:nvPr>
            <p:ph type="body" sz="quarter" idx="10"/>
          </p:nvPr>
        </p:nvSpPr>
        <p:spPr>
          <a:xfrm>
            <a:off x="483668" y="2940301"/>
            <a:ext cx="4529140" cy="634365"/>
          </a:xfrm>
          <a:prstGeom prst="rect">
            <a:avLst/>
          </a:prstGeom>
        </p:spPr>
        <p:txBody>
          <a:bodyPr/>
          <a:lstStyle>
            <a:lvl1pPr marL="0" indent="0">
              <a:buNone/>
              <a:defRPr b="1" cap="all" baseline="0"/>
            </a:lvl1pPr>
          </a:lstStyle>
          <a:p>
            <a:pPr lvl="0"/>
            <a:endParaRPr lang="en-US"/>
          </a:p>
        </p:txBody>
      </p:sp>
    </p:spTree>
    <p:extLst>
      <p:ext uri="{BB962C8B-B14F-4D97-AF65-F5344CB8AC3E}">
        <p14:creationId xmlns:p14="http://schemas.microsoft.com/office/powerpoint/2010/main" val="37460244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39FBDF6D-0879-47E5-9BFA-DE24616B9B09}"/>
              </a:ext>
            </a:extLst>
          </p:cNvPr>
          <p:cNvSpPr>
            <a:spLocks noGrp="1"/>
          </p:cNvSpPr>
          <p:nvPr>
            <p:ph type="body" sz="quarter" idx="10"/>
          </p:nvPr>
        </p:nvSpPr>
        <p:spPr>
          <a:xfrm>
            <a:off x="483668" y="2940301"/>
            <a:ext cx="4529140" cy="634365"/>
          </a:xfrm>
          <a:prstGeom prst="rect">
            <a:avLst/>
          </a:prstGeom>
        </p:spPr>
        <p:txBody>
          <a:bodyPr/>
          <a:lstStyle>
            <a:lvl1pPr marL="0" indent="0">
              <a:buNone/>
              <a:defRPr b="1" cap="all" baseline="0"/>
            </a:lvl1pPr>
          </a:lstStyle>
          <a:p>
            <a:pPr lvl="0"/>
            <a:endParaRPr lang="en-US"/>
          </a:p>
        </p:txBody>
      </p:sp>
    </p:spTree>
    <p:extLst>
      <p:ext uri="{BB962C8B-B14F-4D97-AF65-F5344CB8AC3E}">
        <p14:creationId xmlns:p14="http://schemas.microsoft.com/office/powerpoint/2010/main" val="4588521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1CA66121-BA34-4616-AA7E-3C42CA78F363}"/>
              </a:ext>
            </a:extLst>
          </p:cNvPr>
          <p:cNvSpPr>
            <a:spLocks noGrp="1"/>
          </p:cNvSpPr>
          <p:nvPr>
            <p:ph type="body" sz="quarter" idx="10"/>
          </p:nvPr>
        </p:nvSpPr>
        <p:spPr>
          <a:xfrm>
            <a:off x="483668" y="2940301"/>
            <a:ext cx="4529140" cy="634365"/>
          </a:xfrm>
          <a:prstGeom prst="rect">
            <a:avLst/>
          </a:prstGeom>
        </p:spPr>
        <p:txBody>
          <a:bodyPr/>
          <a:lstStyle>
            <a:lvl1pPr marL="0" indent="0">
              <a:buNone/>
              <a:defRPr b="1" cap="all" baseline="0"/>
            </a:lvl1pPr>
          </a:lstStyle>
          <a:p>
            <a:pPr lvl="0"/>
            <a:endParaRPr lang="en-US"/>
          </a:p>
        </p:txBody>
      </p:sp>
    </p:spTree>
    <p:extLst>
      <p:ext uri="{BB962C8B-B14F-4D97-AF65-F5344CB8AC3E}">
        <p14:creationId xmlns:p14="http://schemas.microsoft.com/office/powerpoint/2010/main" val="34640916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V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1CA66121-BA34-4616-AA7E-3C42CA78F363}"/>
              </a:ext>
            </a:extLst>
          </p:cNvPr>
          <p:cNvSpPr>
            <a:spLocks noGrp="1"/>
          </p:cNvSpPr>
          <p:nvPr>
            <p:ph type="body" sz="quarter" idx="10"/>
          </p:nvPr>
        </p:nvSpPr>
        <p:spPr>
          <a:xfrm>
            <a:off x="483668" y="2940301"/>
            <a:ext cx="4529140" cy="634365"/>
          </a:xfrm>
          <a:prstGeom prst="rect">
            <a:avLst/>
          </a:prstGeom>
        </p:spPr>
        <p:txBody>
          <a:bodyPr/>
          <a:lstStyle>
            <a:lvl1pPr marL="0" indent="0">
              <a:buNone/>
              <a:defRPr b="1" cap="all" baseline="0"/>
            </a:lvl1pPr>
          </a:lstStyle>
          <a:p>
            <a:pPr lvl="0"/>
            <a:endParaRPr lang="en-US"/>
          </a:p>
        </p:txBody>
      </p:sp>
    </p:spTree>
    <p:extLst>
      <p:ext uri="{BB962C8B-B14F-4D97-AF65-F5344CB8AC3E}">
        <p14:creationId xmlns:p14="http://schemas.microsoft.com/office/powerpoint/2010/main" val="10980480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 V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1CA66121-BA34-4616-AA7E-3C42CA78F363}"/>
              </a:ext>
            </a:extLst>
          </p:cNvPr>
          <p:cNvSpPr>
            <a:spLocks noGrp="1"/>
          </p:cNvSpPr>
          <p:nvPr>
            <p:ph type="body" sz="quarter" idx="10"/>
          </p:nvPr>
        </p:nvSpPr>
        <p:spPr>
          <a:xfrm>
            <a:off x="483668" y="2940301"/>
            <a:ext cx="4529140" cy="634365"/>
          </a:xfrm>
          <a:prstGeom prst="rect">
            <a:avLst/>
          </a:prstGeom>
        </p:spPr>
        <p:txBody>
          <a:bodyPr/>
          <a:lstStyle>
            <a:lvl1pPr marL="0" indent="0">
              <a:buNone/>
              <a:defRPr b="1" cap="all" baseline="0"/>
            </a:lvl1pPr>
          </a:lstStyle>
          <a:p>
            <a:pPr lvl="0"/>
            <a:endParaRPr lang="en-US"/>
          </a:p>
        </p:txBody>
      </p:sp>
    </p:spTree>
    <p:extLst>
      <p:ext uri="{BB962C8B-B14F-4D97-AF65-F5344CB8AC3E}">
        <p14:creationId xmlns:p14="http://schemas.microsoft.com/office/powerpoint/2010/main" val="364890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8/30/2022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5021299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1007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D2EE78-637F-46A1-80A1-4AF89F9CA4D2}" type="datetimeFigureOut">
              <a:rPr lang="en-US" smtClean="0"/>
              <a:t>8/30/2022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0CD97D-C32A-4DBD-8165-878BD239803D}" type="slidenum">
              <a:rPr lang="en-US" smtClean="0"/>
              <a:t>‹#›</a:t>
            </a:fld>
            <a:endParaRPr lang="en-US"/>
          </a:p>
        </p:txBody>
      </p:sp>
    </p:spTree>
    <p:extLst>
      <p:ext uri="{BB962C8B-B14F-4D97-AF65-F5344CB8AC3E}">
        <p14:creationId xmlns:p14="http://schemas.microsoft.com/office/powerpoint/2010/main" val="6630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8/30/2022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979152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82950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84523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theme" Target="../theme/theme2.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8/30/2022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1044149010"/>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661" r:id="rId14"/>
    <p:sldLayoutId id="2147483662" r:id="rId15"/>
    <p:sldLayoutId id="2147483668" r:id="rId16"/>
    <p:sldLayoutId id="2147483694" r:id="rId17"/>
    <p:sldLayoutId id="2147483670" r:id="rId18"/>
    <p:sldLayoutId id="2147483671" r:id="rId19"/>
    <p:sldLayoutId id="2147483672" r:id="rId20"/>
    <p:sldLayoutId id="2147483673" r:id="rId21"/>
    <p:sldLayoutId id="2147483674" r:id="rId22"/>
    <p:sldLayoutId id="2147483677" r:id="rId23"/>
    <p:sldLayoutId id="2147483678" r:id="rId24"/>
    <p:sldLayoutId id="2147483676" r:id="rId25"/>
    <p:sldLayoutId id="2147483695"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91FCF-1B20-4A15-BC4D-EA3FDD7020EE}" type="datetimeFigureOut">
              <a:rPr lang="en-US" smtClean="0"/>
              <a:t>8/30/2022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09DCFA-B965-4078-AF85-4FAA8ADF449D}" type="slidenum">
              <a:rPr lang="en-US" smtClean="0"/>
              <a:t>‹#›</a:t>
            </a:fld>
            <a:endParaRPr lang="en-US"/>
          </a:p>
        </p:txBody>
      </p:sp>
    </p:spTree>
    <p:extLst>
      <p:ext uri="{BB962C8B-B14F-4D97-AF65-F5344CB8AC3E}">
        <p14:creationId xmlns:p14="http://schemas.microsoft.com/office/powerpoint/2010/main" val="2981093961"/>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789" r:id="rId20"/>
    <p:sldLayoutId id="2147483790" r:id="rId21"/>
    <p:sldLayoutId id="2147483791" r:id="rId22"/>
    <p:sldLayoutId id="2147483792" r:id="rId23"/>
    <p:sldLayoutId id="2147483793"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1E5E-F130-48D4-BB23-F08DD396FCB4}"/>
              </a:ext>
            </a:extLst>
          </p:cNvPr>
          <p:cNvSpPr>
            <a:spLocks noGrp="1"/>
          </p:cNvSpPr>
          <p:nvPr>
            <p:ph type="ctrTitle"/>
          </p:nvPr>
        </p:nvSpPr>
        <p:spPr>
          <a:xfrm>
            <a:off x="95250" y="3110542"/>
            <a:ext cx="12192000" cy="2307854"/>
          </a:xfrm>
        </p:spPr>
        <p:txBody>
          <a:bodyPr>
            <a:noAutofit/>
          </a:bodyPr>
          <a:lstStyle/>
          <a:p>
            <a:r>
              <a:rPr lang="en-US" sz="5400">
                <a:solidFill>
                  <a:schemeClr val="bg1"/>
                </a:solidFill>
                <a:latin typeface="Arial" panose="020B0604020202020204" pitchFamily="34" charset="0"/>
                <a:cs typeface="Arial" panose="020B0604020202020204" pitchFamily="34" charset="0"/>
              </a:rPr>
              <a:t>CSCF ANNUAL BUDGET: </a:t>
            </a:r>
            <a:br>
              <a:rPr lang="en-US" sz="5400">
                <a:solidFill>
                  <a:schemeClr val="bg1"/>
                </a:solidFill>
                <a:latin typeface="Arial" panose="020B0604020202020204" pitchFamily="34" charset="0"/>
                <a:cs typeface="Arial" panose="020B0604020202020204" pitchFamily="34" charset="0"/>
              </a:rPr>
            </a:br>
            <a:r>
              <a:rPr lang="en-US" sz="5400">
                <a:solidFill>
                  <a:schemeClr val="bg1"/>
                </a:solidFill>
                <a:latin typeface="Arial" panose="020B0604020202020204" pitchFamily="34" charset="0"/>
                <a:cs typeface="Arial" panose="020B0604020202020204" pitchFamily="34" charset="0"/>
              </a:rPr>
              <a:t>July 1, 2022 – June 30, 2023</a:t>
            </a:r>
            <a:br>
              <a:rPr lang="en-US" sz="5400">
                <a:solidFill>
                  <a:schemeClr val="bg1"/>
                </a:solidFill>
                <a:latin typeface="Arial" panose="020B0604020202020204" pitchFamily="34" charset="0"/>
                <a:cs typeface="Arial" panose="020B0604020202020204" pitchFamily="34" charset="0"/>
              </a:rPr>
            </a:br>
            <a:br>
              <a:rPr lang="en-US" sz="5400">
                <a:solidFill>
                  <a:schemeClr val="bg1"/>
                </a:solidFill>
                <a:latin typeface="Arial" panose="020B0604020202020204" pitchFamily="34" charset="0"/>
                <a:cs typeface="Arial" panose="020B0604020202020204" pitchFamily="34" charset="0"/>
              </a:rPr>
            </a:br>
            <a:endParaRPr lang="en-US" sz="5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2656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814480" y="85270"/>
            <a:ext cx="10697029" cy="5766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solidFill>
                  <a:srgbClr val="FA6322"/>
                </a:solidFill>
                <a:latin typeface="Arial" panose="020B0604020202020204" pitchFamily="34" charset="0"/>
                <a:cs typeface="Arial" panose="020B0604020202020204" pitchFamily="34" charset="0"/>
              </a:rPr>
              <a:t>2022-2023 Strategy</a:t>
            </a:r>
          </a:p>
        </p:txBody>
      </p:sp>
      <p:pic>
        <p:nvPicPr>
          <p:cNvPr id="32" name="Picture 2" descr="CareerSource Central Florida">
            <a:extLst>
              <a:ext uri="{FF2B5EF4-FFF2-40B4-BE49-F238E27FC236}">
                <a16:creationId xmlns:a16="http://schemas.microsoft.com/office/drawing/2014/main" id="{DC7A1E0B-0C5E-4C41-999F-D390437728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26" y="130741"/>
            <a:ext cx="1546198" cy="5833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CDF81E9-D738-403E-9BB5-883978B24131}"/>
              </a:ext>
            </a:extLst>
          </p:cNvPr>
          <p:cNvSpPr/>
          <p:nvPr/>
        </p:nvSpPr>
        <p:spPr>
          <a:xfrm>
            <a:off x="8368936" y="856287"/>
            <a:ext cx="2993479" cy="593512"/>
          </a:xfrm>
          <a:prstGeom prst="rect">
            <a:avLst/>
          </a:prstGeom>
          <a:solidFill>
            <a:srgbClr val="F26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Arial" panose="020B0604020202020204" pitchFamily="34" charset="0"/>
                <a:cs typeface="Arial" panose="020B0604020202020204" pitchFamily="34" charset="0"/>
              </a:rPr>
              <a:t>Outcome  </a:t>
            </a:r>
          </a:p>
        </p:txBody>
      </p:sp>
      <p:sp>
        <p:nvSpPr>
          <p:cNvPr id="8" name="Rectangle 7">
            <a:extLst>
              <a:ext uri="{FF2B5EF4-FFF2-40B4-BE49-F238E27FC236}">
                <a16:creationId xmlns:a16="http://schemas.microsoft.com/office/drawing/2014/main" id="{26A19671-77F4-49BF-9B34-84557677CA6A}"/>
              </a:ext>
            </a:extLst>
          </p:cNvPr>
          <p:cNvSpPr/>
          <p:nvPr/>
        </p:nvSpPr>
        <p:spPr>
          <a:xfrm>
            <a:off x="4351171" y="860572"/>
            <a:ext cx="3887954" cy="593513"/>
          </a:xfrm>
          <a:prstGeom prst="rect">
            <a:avLst/>
          </a:prstGeom>
          <a:solidFill>
            <a:srgbClr val="F26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Arial" panose="020B0604020202020204" pitchFamily="34" charset="0"/>
                <a:cs typeface="Arial" panose="020B0604020202020204" pitchFamily="34" charset="0"/>
              </a:rPr>
              <a:t>Goals</a:t>
            </a:r>
          </a:p>
        </p:txBody>
      </p:sp>
      <p:sp>
        <p:nvSpPr>
          <p:cNvPr id="9" name="Rectangle 8">
            <a:extLst>
              <a:ext uri="{FF2B5EF4-FFF2-40B4-BE49-F238E27FC236}">
                <a16:creationId xmlns:a16="http://schemas.microsoft.com/office/drawing/2014/main" id="{3B720BC6-E544-4BCE-9706-1B88D7057821}"/>
              </a:ext>
            </a:extLst>
          </p:cNvPr>
          <p:cNvSpPr/>
          <p:nvPr/>
        </p:nvSpPr>
        <p:spPr>
          <a:xfrm>
            <a:off x="1143344" y="860572"/>
            <a:ext cx="3020421" cy="593513"/>
          </a:xfrm>
          <a:prstGeom prst="rect">
            <a:avLst/>
          </a:prstGeom>
          <a:solidFill>
            <a:srgbClr val="F26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Arial" panose="020B0604020202020204" pitchFamily="34" charset="0"/>
                <a:cs typeface="Arial" panose="020B0604020202020204" pitchFamily="34" charset="0"/>
              </a:rPr>
              <a:t>Strategic Priority</a:t>
            </a:r>
          </a:p>
        </p:txBody>
      </p:sp>
      <p:sp>
        <p:nvSpPr>
          <p:cNvPr id="10" name="Rounded Rectangle 2">
            <a:extLst>
              <a:ext uri="{FF2B5EF4-FFF2-40B4-BE49-F238E27FC236}">
                <a16:creationId xmlns:a16="http://schemas.microsoft.com/office/drawing/2014/main" id="{83C0A6D7-ECCD-493E-9A43-5DD31C0A863F}"/>
              </a:ext>
            </a:extLst>
          </p:cNvPr>
          <p:cNvSpPr/>
          <p:nvPr/>
        </p:nvSpPr>
        <p:spPr>
          <a:xfrm>
            <a:off x="1116530" y="1653935"/>
            <a:ext cx="3074050" cy="910256"/>
          </a:xfrm>
          <a:prstGeom prst="roundRect">
            <a:avLst/>
          </a:prstGeom>
          <a:solidFill>
            <a:srgbClr val="FEA019"/>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300" normalizeH="0" noProof="0">
                <a:ln>
                  <a:noFill/>
                </a:ln>
                <a:solidFill>
                  <a:prstClr val="white"/>
                </a:solidFill>
                <a:effectLst/>
                <a:uLnTx/>
                <a:uFillTx/>
                <a:latin typeface="Arial" panose="020B0604020202020204" pitchFamily="34" charset="0"/>
                <a:ea typeface="+mn-ea"/>
                <a:cs typeface="Arial" panose="020B0604020202020204" pitchFamily="34" charset="0"/>
              </a:rPr>
              <a:t>DIVERSIFY REVENUE STREAMS TO ADJUST FOR VARIABLES IN FEDERAL FUNDING</a:t>
            </a:r>
          </a:p>
        </p:txBody>
      </p:sp>
      <p:sp>
        <p:nvSpPr>
          <p:cNvPr id="11" name="Rounded Rectangle 20">
            <a:extLst>
              <a:ext uri="{FF2B5EF4-FFF2-40B4-BE49-F238E27FC236}">
                <a16:creationId xmlns:a16="http://schemas.microsoft.com/office/drawing/2014/main" id="{E2294AF3-7F62-4EC8-8B45-67713D3422B4}"/>
              </a:ext>
            </a:extLst>
          </p:cNvPr>
          <p:cNvSpPr/>
          <p:nvPr/>
        </p:nvSpPr>
        <p:spPr>
          <a:xfrm>
            <a:off x="1092068" y="3902831"/>
            <a:ext cx="3074050" cy="987644"/>
          </a:xfrm>
          <a:prstGeom prst="roundRect">
            <a:avLst/>
          </a:prstGeom>
          <a:solidFill>
            <a:srgbClr val="0055B8"/>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DELIVER TALENT SOLUTIONS TO IGNITE POTENTIAL</a:t>
            </a:r>
          </a:p>
        </p:txBody>
      </p:sp>
      <p:sp>
        <p:nvSpPr>
          <p:cNvPr id="13" name="TextBox 18">
            <a:extLst>
              <a:ext uri="{FF2B5EF4-FFF2-40B4-BE49-F238E27FC236}">
                <a16:creationId xmlns:a16="http://schemas.microsoft.com/office/drawing/2014/main" id="{57A62B24-C3D7-4B71-8480-EC0A21232CE9}"/>
              </a:ext>
            </a:extLst>
          </p:cNvPr>
          <p:cNvSpPr txBox="1">
            <a:spLocks noChangeArrowheads="1"/>
          </p:cNvSpPr>
          <p:nvPr/>
        </p:nvSpPr>
        <p:spPr bwMode="auto">
          <a:xfrm rot="16200000">
            <a:off x="-334358" y="2728918"/>
            <a:ext cx="1331482" cy="528350"/>
          </a:xfrm>
          <a:prstGeom prst="rect">
            <a:avLst/>
          </a:prstGeom>
          <a:noFill/>
          <a:ln w="9525">
            <a:noFill/>
            <a:miter lim="800000"/>
            <a:headEnd/>
            <a:tailEnd/>
          </a:ln>
        </p:spPr>
        <p:txBody>
          <a:bodyPr wrap="square">
            <a:prstTxWarp prst="textNoShape">
              <a:avLst/>
            </a:prstTxWarp>
            <a:spAutoFit/>
          </a:bodyPr>
          <a:lstStyle/>
          <a:p>
            <a:pPr algn="ctr" defTabSz="609585">
              <a:lnSpc>
                <a:spcPts val="1700"/>
              </a:lnSpc>
            </a:pPr>
            <a:r>
              <a:rPr lang="en-US" sz="1200" b="1">
                <a:solidFill>
                  <a:schemeClr val="bg1">
                    <a:lumMod val="50000"/>
                  </a:schemeClr>
                </a:solidFill>
                <a:latin typeface="Arial Black" panose="020B0A04020102020204" pitchFamily="34" charset="0"/>
                <a:ea typeface="ＭＳ Ｐゴシック" charset="-128"/>
                <a:cs typeface="Calibri" pitchFamily="34" charset="0"/>
              </a:rPr>
              <a:t>Foundational Focus</a:t>
            </a:r>
          </a:p>
        </p:txBody>
      </p:sp>
      <p:sp>
        <p:nvSpPr>
          <p:cNvPr id="14" name="Left Brace 13">
            <a:extLst>
              <a:ext uri="{FF2B5EF4-FFF2-40B4-BE49-F238E27FC236}">
                <a16:creationId xmlns:a16="http://schemas.microsoft.com/office/drawing/2014/main" id="{580CE1BD-4F10-4E2C-9F9F-D555A96CDF2D}"/>
              </a:ext>
            </a:extLst>
          </p:cNvPr>
          <p:cNvSpPr/>
          <p:nvPr/>
        </p:nvSpPr>
        <p:spPr>
          <a:xfrm rot="10800000">
            <a:off x="216203" y="1581857"/>
            <a:ext cx="842666" cy="2877787"/>
          </a:xfrm>
          <a:prstGeom prst="leftBrace">
            <a:avLst>
              <a:gd name="adj1" fmla="val 0"/>
              <a:gd name="adj2" fmla="val 52847"/>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solidFill>
                <a:srgbClr val="FA6322"/>
              </a:solidFill>
              <a:latin typeface="Arial" panose="020B0604020202020204" pitchFamily="34" charset="0"/>
              <a:cs typeface="Arial" panose="020B0604020202020204" pitchFamily="34" charset="0"/>
            </a:endParaRPr>
          </a:p>
        </p:txBody>
      </p:sp>
      <p:sp>
        <p:nvSpPr>
          <p:cNvPr id="15" name="TextBox 17">
            <a:extLst>
              <a:ext uri="{FF2B5EF4-FFF2-40B4-BE49-F238E27FC236}">
                <a16:creationId xmlns:a16="http://schemas.microsoft.com/office/drawing/2014/main" id="{8FFFE92A-CB75-4C06-B575-4E2B757DC21A}"/>
              </a:ext>
            </a:extLst>
          </p:cNvPr>
          <p:cNvSpPr txBox="1">
            <a:spLocks noChangeArrowheads="1"/>
          </p:cNvSpPr>
          <p:nvPr/>
        </p:nvSpPr>
        <p:spPr bwMode="auto">
          <a:xfrm rot="16200000">
            <a:off x="-1073962" y="5192997"/>
            <a:ext cx="2877786" cy="297454"/>
          </a:xfrm>
          <a:prstGeom prst="rect">
            <a:avLst/>
          </a:prstGeom>
          <a:noFill/>
          <a:ln w="9525">
            <a:noFill/>
            <a:miter lim="800000"/>
            <a:headEnd/>
            <a:tailEnd/>
          </a:ln>
        </p:spPr>
        <p:txBody>
          <a:bodyPr wrap="square">
            <a:prstTxWarp prst="textNoShape">
              <a:avLst/>
            </a:prstTxWarp>
            <a:spAutoFit/>
          </a:bodyPr>
          <a:lstStyle/>
          <a:p>
            <a:pPr defTabSz="609585"/>
            <a:r>
              <a:rPr lang="en-US" sz="1333" b="1">
                <a:solidFill>
                  <a:schemeClr val="bg1">
                    <a:lumMod val="50000"/>
                  </a:schemeClr>
                </a:solidFill>
                <a:latin typeface="Arial" panose="020B0604020202020204" pitchFamily="34" charset="0"/>
                <a:ea typeface="ＭＳ Ｐゴシック" charset="-128"/>
                <a:cs typeface="Arial" panose="020B0604020202020204" pitchFamily="34" charset="0"/>
              </a:rPr>
              <a:t>Positioning For Growth</a:t>
            </a:r>
          </a:p>
        </p:txBody>
      </p:sp>
      <p:sp>
        <p:nvSpPr>
          <p:cNvPr id="16" name="Left Brace 15">
            <a:extLst>
              <a:ext uri="{FF2B5EF4-FFF2-40B4-BE49-F238E27FC236}">
                <a16:creationId xmlns:a16="http://schemas.microsoft.com/office/drawing/2014/main" id="{84AB1C1D-D6C4-4CF5-BACB-D63562EC9C8B}"/>
              </a:ext>
            </a:extLst>
          </p:cNvPr>
          <p:cNvSpPr/>
          <p:nvPr/>
        </p:nvSpPr>
        <p:spPr>
          <a:xfrm rot="10800000">
            <a:off x="216204" y="4592097"/>
            <a:ext cx="793742" cy="2144014"/>
          </a:xfrm>
          <a:prstGeom prst="leftBrace">
            <a:avLst>
              <a:gd name="adj1" fmla="val 0"/>
              <a:gd name="adj2" fmla="val 52660"/>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solidFill>
                <a:srgbClr val="FA6322"/>
              </a:solidFill>
              <a:latin typeface="Arial" panose="020B0604020202020204" pitchFamily="34" charset="0"/>
              <a:cs typeface="Arial" panose="020B0604020202020204" pitchFamily="34" charset="0"/>
            </a:endParaRPr>
          </a:p>
        </p:txBody>
      </p:sp>
      <p:sp>
        <p:nvSpPr>
          <p:cNvPr id="19" name="Rounded Rectangle 20">
            <a:extLst>
              <a:ext uri="{FF2B5EF4-FFF2-40B4-BE49-F238E27FC236}">
                <a16:creationId xmlns:a16="http://schemas.microsoft.com/office/drawing/2014/main" id="{5AABDE5B-F31A-4EDD-922C-20527E29A3D8}"/>
              </a:ext>
            </a:extLst>
          </p:cNvPr>
          <p:cNvSpPr/>
          <p:nvPr/>
        </p:nvSpPr>
        <p:spPr>
          <a:xfrm>
            <a:off x="1036137" y="5276143"/>
            <a:ext cx="3076403" cy="1138244"/>
          </a:xfrm>
          <a:prstGeom prst="roundRect">
            <a:avLst/>
          </a:prstGeom>
          <a:solidFill>
            <a:srgbClr val="16A0DB"/>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defRPr/>
            </a:pPr>
            <a:r>
              <a:rPr lang="en-US" sz="1200" spc="300">
                <a:latin typeface="Arial"/>
                <a:cs typeface="Arial"/>
              </a:rPr>
              <a:t>ADJUST TO EVOLVING MARKET AND LEGISLATIVE CHANGES THROUGH INNOVATIVE INITIATIVES</a:t>
            </a:r>
          </a:p>
        </p:txBody>
      </p:sp>
      <p:sp>
        <p:nvSpPr>
          <p:cNvPr id="20" name="Rectangle 19">
            <a:extLst>
              <a:ext uri="{FF2B5EF4-FFF2-40B4-BE49-F238E27FC236}">
                <a16:creationId xmlns:a16="http://schemas.microsoft.com/office/drawing/2014/main" id="{38DB5A8D-AB1B-4A3C-912E-B7547AA9607E}"/>
              </a:ext>
            </a:extLst>
          </p:cNvPr>
          <p:cNvSpPr/>
          <p:nvPr/>
        </p:nvSpPr>
        <p:spPr>
          <a:xfrm>
            <a:off x="4351171" y="1556147"/>
            <a:ext cx="3887954" cy="1136811"/>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nSpc>
                <a:spcPct val="150000"/>
              </a:lnSpc>
              <a:buFont typeface="Arial" panose="020B0604020202020204" pitchFamily="34" charset="0"/>
              <a:buChar char="•"/>
            </a:pPr>
            <a:r>
              <a:rPr lang="en-US" sz="1000">
                <a:solidFill>
                  <a:srgbClr val="6A737B"/>
                </a:solidFill>
                <a:latin typeface="Arial"/>
                <a:cs typeface="Arial"/>
              </a:rPr>
              <a:t>Generate $3.5M of New Diversified Revenue </a:t>
            </a:r>
          </a:p>
          <a:p>
            <a:pPr marL="285750" indent="-285750">
              <a:lnSpc>
                <a:spcPct val="150000"/>
              </a:lnSpc>
              <a:buFont typeface="Arial" panose="020B0604020202020204" pitchFamily="34" charset="0"/>
              <a:buChar char="•"/>
            </a:pPr>
            <a:r>
              <a:rPr lang="en-US" sz="1000">
                <a:solidFill>
                  <a:srgbClr val="6A737B"/>
                </a:solidFill>
                <a:latin typeface="Arial"/>
                <a:cs typeface="Arial"/>
              </a:rPr>
              <a:t>Establish Organizational Structure and Strategy to Generate Non-DEO Revenue</a:t>
            </a:r>
          </a:p>
          <a:p>
            <a:pPr marL="285750" indent="-285750">
              <a:lnSpc>
                <a:spcPct val="150000"/>
              </a:lnSpc>
              <a:buFont typeface="Arial" panose="020B0604020202020204" pitchFamily="34" charset="0"/>
              <a:buChar char="•"/>
            </a:pPr>
            <a:r>
              <a:rPr lang="en-US" sz="1000">
                <a:solidFill>
                  <a:srgbClr val="6A737B"/>
                </a:solidFill>
                <a:latin typeface="Arial"/>
                <a:cs typeface="Arial"/>
              </a:rPr>
              <a:t>Develop and Activate Plan to Invest General (unrestricted) Revenue</a:t>
            </a:r>
          </a:p>
        </p:txBody>
      </p:sp>
      <p:sp>
        <p:nvSpPr>
          <p:cNvPr id="23" name="Rectangle 22">
            <a:extLst>
              <a:ext uri="{FF2B5EF4-FFF2-40B4-BE49-F238E27FC236}">
                <a16:creationId xmlns:a16="http://schemas.microsoft.com/office/drawing/2014/main" id="{E391A9DC-8C78-4210-A96C-87866F11E03D}"/>
              </a:ext>
            </a:extLst>
          </p:cNvPr>
          <p:cNvSpPr/>
          <p:nvPr/>
        </p:nvSpPr>
        <p:spPr>
          <a:xfrm>
            <a:off x="4351171" y="5106147"/>
            <a:ext cx="3887954" cy="1485483"/>
          </a:xfrm>
          <a:prstGeom prst="rect">
            <a:avLst/>
          </a:prstGeom>
          <a:solidFill>
            <a:schemeClr val="bg1"/>
          </a:solidFill>
          <a:ln w="38100">
            <a:solidFill>
              <a:srgbClr val="16A0D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nSpc>
                <a:spcPct val="150000"/>
              </a:lnSpc>
              <a:buFont typeface="Arial" panose="020B0604020202020204" pitchFamily="34" charset="0"/>
              <a:buChar char="•"/>
            </a:pPr>
            <a:endParaRPr lang="en-US" sz="900" dirty="0">
              <a:solidFill>
                <a:srgbClr val="7F7F7F"/>
              </a:solidFill>
              <a:latin typeface="Arial"/>
              <a:cs typeface="Arial"/>
            </a:endParaRPr>
          </a:p>
          <a:p>
            <a:pPr marL="285750" indent="-285750">
              <a:lnSpc>
                <a:spcPct val="150000"/>
              </a:lnSpc>
              <a:buFont typeface="Arial" panose="020B0604020202020204" pitchFamily="34" charset="0"/>
              <a:buChar char="•"/>
            </a:pPr>
            <a:r>
              <a:rPr lang="en-US" sz="1000" dirty="0">
                <a:solidFill>
                  <a:srgbClr val="7B7B7B"/>
                </a:solidFill>
                <a:latin typeface="Arial"/>
                <a:cs typeface="Arial"/>
              </a:rPr>
              <a:t>Track and Define New Legislation as the State Releases New Policies Impacting Service Delivery and Training </a:t>
            </a:r>
          </a:p>
          <a:p>
            <a:pPr marL="285750" indent="-285750">
              <a:lnSpc>
                <a:spcPct val="150000"/>
              </a:lnSpc>
              <a:buFont typeface="Arial" panose="020B0604020202020204" pitchFamily="34" charset="0"/>
              <a:buChar char="•"/>
            </a:pPr>
            <a:r>
              <a:rPr lang="en-US" sz="1000" dirty="0">
                <a:solidFill>
                  <a:srgbClr val="7B7B7B"/>
                </a:solidFill>
                <a:latin typeface="Arial"/>
                <a:cs typeface="Arial"/>
              </a:rPr>
              <a:t>Elevate and Innovate the Organization's Capacity to Provide Virtual Services  </a:t>
            </a:r>
            <a:endParaRPr lang="en-US" sz="1000" dirty="0">
              <a:solidFill>
                <a:srgbClr val="7B7B7B"/>
              </a:solidFill>
              <a:cs typeface="Calibri"/>
            </a:endParaRPr>
          </a:p>
          <a:p>
            <a:pPr marL="285750" indent="-285750">
              <a:lnSpc>
                <a:spcPct val="150000"/>
              </a:lnSpc>
              <a:buFont typeface="Arial" panose="020B0604020202020204" pitchFamily="34" charset="0"/>
              <a:buChar char="•"/>
            </a:pPr>
            <a:r>
              <a:rPr lang="en-US" sz="1000" dirty="0">
                <a:solidFill>
                  <a:srgbClr val="7B7B7B"/>
                </a:solidFill>
                <a:latin typeface="Arial"/>
                <a:cs typeface="Arial"/>
              </a:rPr>
              <a:t>Establish New Return on Investment Strategies to Measure Market Needs Across the Region </a:t>
            </a:r>
          </a:p>
          <a:p>
            <a:pPr marL="285750" indent="-285750">
              <a:lnSpc>
                <a:spcPct val="150000"/>
              </a:lnSpc>
              <a:buFont typeface="Arial" panose="020B0604020202020204" pitchFamily="34" charset="0"/>
              <a:buChar char="•"/>
            </a:pPr>
            <a:endParaRPr lang="en-US" sz="1000" dirty="0">
              <a:solidFill>
                <a:srgbClr val="6A737B"/>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56D24A97-9175-474C-8C41-DFA46964B4D6}"/>
              </a:ext>
            </a:extLst>
          </p:cNvPr>
          <p:cNvSpPr/>
          <p:nvPr/>
        </p:nvSpPr>
        <p:spPr>
          <a:xfrm>
            <a:off x="9377270" y="379223"/>
            <a:ext cx="1390861" cy="276999"/>
          </a:xfrm>
          <a:prstGeom prst="rect">
            <a:avLst/>
          </a:prstGeom>
        </p:spPr>
        <p:txBody>
          <a:bodyPr wrap="square">
            <a:spAutoFit/>
          </a:bodyPr>
          <a:lstStyle/>
          <a:p>
            <a:pPr marL="0" lvl="3" algn="ctr" fontAlgn="base">
              <a:buClr>
                <a:srgbClr val="F26122"/>
              </a:buClr>
            </a:pPr>
            <a:r>
              <a:rPr lang="en-US" sz="1200" b="1" i="1">
                <a:solidFill>
                  <a:schemeClr val="bg1"/>
                </a:solidFill>
                <a:latin typeface="Arial" panose="020B0604020202020204" pitchFamily="34" charset="0"/>
                <a:cs typeface="Arial" panose="020B0604020202020204" pitchFamily="34" charset="0"/>
              </a:rPr>
              <a:t>NORTH STAR</a:t>
            </a:r>
          </a:p>
        </p:txBody>
      </p:sp>
      <p:sp>
        <p:nvSpPr>
          <p:cNvPr id="27" name="Rectangle 26">
            <a:extLst>
              <a:ext uri="{FF2B5EF4-FFF2-40B4-BE49-F238E27FC236}">
                <a16:creationId xmlns:a16="http://schemas.microsoft.com/office/drawing/2014/main" id="{D3877AF4-EAB4-4020-90E4-2DF28A48179B}"/>
              </a:ext>
            </a:extLst>
          </p:cNvPr>
          <p:cNvSpPr/>
          <p:nvPr/>
        </p:nvSpPr>
        <p:spPr>
          <a:xfrm>
            <a:off x="8360845" y="1544189"/>
            <a:ext cx="3033213" cy="1136810"/>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50">
                <a:solidFill>
                  <a:srgbClr val="6A737B"/>
                </a:solidFill>
                <a:latin typeface="Arial"/>
                <a:cs typeface="Arial"/>
              </a:rPr>
              <a:t>A</a:t>
            </a:r>
            <a:r>
              <a:rPr lang="en-US" sz="1100">
                <a:solidFill>
                  <a:srgbClr val="6A737B"/>
                </a:solidFill>
                <a:latin typeface="Arial"/>
                <a:cs typeface="Arial"/>
              </a:rPr>
              <a:t>n Increased CSCF Budget/Revenue Stream, Enabling Greater Flexibility in the Delivery </a:t>
            </a:r>
            <a:endParaRPr lang="en-US"/>
          </a:p>
          <a:p>
            <a:pPr algn="ctr"/>
            <a:r>
              <a:rPr lang="en-US" sz="1100">
                <a:solidFill>
                  <a:srgbClr val="6A737B"/>
                </a:solidFill>
                <a:latin typeface="Arial"/>
                <a:cs typeface="Arial"/>
              </a:rPr>
              <a:t>of Services, Stability and Sustainability</a:t>
            </a:r>
            <a:endParaRPr lang="en-US"/>
          </a:p>
          <a:p>
            <a:pPr algn="ctr"/>
            <a:endParaRPr lang="en-US" sz="1100">
              <a:solidFill>
                <a:srgbClr val="6A737B"/>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68FC8401-BB56-4134-AE8E-54493A203AB1}"/>
              </a:ext>
            </a:extLst>
          </p:cNvPr>
          <p:cNvSpPr/>
          <p:nvPr/>
        </p:nvSpPr>
        <p:spPr>
          <a:xfrm>
            <a:off x="8371800" y="5106147"/>
            <a:ext cx="3019233" cy="1485483"/>
          </a:xfrm>
          <a:prstGeom prst="rect">
            <a:avLst/>
          </a:prstGeom>
          <a:solidFill>
            <a:schemeClr val="bg1"/>
          </a:solidFill>
          <a:ln w="38100">
            <a:solidFill>
              <a:srgbClr val="16A0D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solidFill>
                  <a:srgbClr val="6A737B"/>
                </a:solidFill>
                <a:latin typeface="Arial"/>
                <a:ea typeface="+mn-lt"/>
                <a:cs typeface="Arial"/>
              </a:rPr>
              <a:t>Defined Return on Investment and Use Leveraged</a:t>
            </a:r>
            <a:r>
              <a:rPr lang="en-US" sz="1100">
                <a:solidFill>
                  <a:srgbClr val="6A737B"/>
                </a:solidFill>
                <a:latin typeface="Arial"/>
                <a:cs typeface="Arial"/>
              </a:rPr>
              <a:t> Data to Understand Changing Markets</a:t>
            </a:r>
            <a:endParaRPr lang="en-US">
              <a:solidFill>
                <a:srgbClr val="FFFFFF"/>
              </a:solidFill>
              <a:latin typeface="Calibri" panose="020F0502020204030204"/>
              <a:cs typeface="Calibri"/>
            </a:endParaRPr>
          </a:p>
          <a:p>
            <a:pPr algn="ctr"/>
            <a:r>
              <a:rPr lang="en-US" sz="1100">
                <a:solidFill>
                  <a:srgbClr val="6A737B"/>
                </a:solidFill>
                <a:latin typeface="Arial"/>
                <a:cs typeface="Arial"/>
              </a:rPr>
              <a:t> Opportunities for Innovation in Virtual Service Delivery for Customers and Clients </a:t>
            </a:r>
            <a:endParaRPr lang="en-US"/>
          </a:p>
        </p:txBody>
      </p:sp>
      <p:sp>
        <p:nvSpPr>
          <p:cNvPr id="36" name="Rectangle 35">
            <a:extLst>
              <a:ext uri="{FF2B5EF4-FFF2-40B4-BE49-F238E27FC236}">
                <a16:creationId xmlns:a16="http://schemas.microsoft.com/office/drawing/2014/main" id="{33D2C7A2-68A3-4F04-8706-8BD05BE423F6}"/>
              </a:ext>
            </a:extLst>
          </p:cNvPr>
          <p:cNvSpPr/>
          <p:nvPr/>
        </p:nvSpPr>
        <p:spPr>
          <a:xfrm>
            <a:off x="4351171" y="3927355"/>
            <a:ext cx="3887954" cy="963119"/>
          </a:xfrm>
          <a:prstGeom prst="rect">
            <a:avLst/>
          </a:prstGeom>
          <a:solidFill>
            <a:schemeClr val="bg1"/>
          </a:solidFill>
          <a:ln w="38100">
            <a:solidFill>
              <a:srgbClr val="005EA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nSpc>
                <a:spcPct val="150000"/>
              </a:lnSpc>
              <a:buFont typeface="Arial" panose="020B0604020202020204" pitchFamily="34" charset="0"/>
              <a:buChar char="•"/>
            </a:pPr>
            <a:r>
              <a:rPr lang="en-US" sz="1000" dirty="0">
                <a:solidFill>
                  <a:srgbClr val="6A737B"/>
                </a:solidFill>
                <a:latin typeface="Arial"/>
                <a:cs typeface="Arial"/>
              </a:rPr>
              <a:t>Create Value Through Comprehensive Career Services Within the Customer Journey </a:t>
            </a:r>
          </a:p>
        </p:txBody>
      </p:sp>
      <p:sp>
        <p:nvSpPr>
          <p:cNvPr id="37" name="Rectangle 36">
            <a:extLst>
              <a:ext uri="{FF2B5EF4-FFF2-40B4-BE49-F238E27FC236}">
                <a16:creationId xmlns:a16="http://schemas.microsoft.com/office/drawing/2014/main" id="{532AC668-F2F7-4AD9-AD19-768B9961E66F}"/>
              </a:ext>
            </a:extLst>
          </p:cNvPr>
          <p:cNvSpPr/>
          <p:nvPr/>
        </p:nvSpPr>
        <p:spPr>
          <a:xfrm>
            <a:off x="8360845" y="3925973"/>
            <a:ext cx="3025120" cy="965881"/>
          </a:xfrm>
          <a:prstGeom prst="rect">
            <a:avLst/>
          </a:prstGeom>
          <a:solidFill>
            <a:schemeClr val="bg1"/>
          </a:solidFill>
          <a:ln w="38100">
            <a:solidFill>
              <a:srgbClr val="005EA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solidFill>
                  <a:srgbClr val="6A737B"/>
                </a:solidFill>
                <a:latin typeface="Arial"/>
                <a:cs typeface="Arial"/>
              </a:rPr>
              <a:t>Central Florida Job Seekers Receive Quality Services Throughout their Career Journey that Result in Increased Skills </a:t>
            </a:r>
            <a:endParaRPr lang="en-US"/>
          </a:p>
          <a:p>
            <a:pPr algn="ctr"/>
            <a:r>
              <a:rPr lang="en-US" sz="1100">
                <a:solidFill>
                  <a:srgbClr val="6A737B"/>
                </a:solidFill>
                <a:latin typeface="Arial"/>
                <a:cs typeface="Arial"/>
              </a:rPr>
              <a:t>and Employment </a:t>
            </a:r>
            <a:endParaRPr lang="en-US"/>
          </a:p>
        </p:txBody>
      </p:sp>
      <p:sp>
        <p:nvSpPr>
          <p:cNvPr id="24" name="Rounded Rectangle 18">
            <a:extLst>
              <a:ext uri="{FF2B5EF4-FFF2-40B4-BE49-F238E27FC236}">
                <a16:creationId xmlns:a16="http://schemas.microsoft.com/office/drawing/2014/main" id="{9367DBE7-C6AC-4EE9-A6DE-6BFD061AAC24}"/>
              </a:ext>
            </a:extLst>
          </p:cNvPr>
          <p:cNvSpPr/>
          <p:nvPr/>
        </p:nvSpPr>
        <p:spPr>
          <a:xfrm>
            <a:off x="1089714" y="2789838"/>
            <a:ext cx="3076403" cy="912928"/>
          </a:xfrm>
          <a:prstGeom prst="roundRect">
            <a:avLst/>
          </a:prstGeom>
          <a:solidFill>
            <a:srgbClr val="3FB44A"/>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30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DELIVER TALENT ACQUISITION STRATEGIES FOR BUSINESSES IN RECOVERING &amp; </a:t>
            </a:r>
            <a:r>
              <a:rPr lang="en-US" sz="1100" spc="300">
                <a:solidFill>
                  <a:prstClr val="white"/>
                </a:solidFill>
                <a:latin typeface="Arial" panose="020B0604020202020204" pitchFamily="34" charset="0"/>
                <a:cs typeface="Arial" panose="020B0604020202020204" pitchFamily="34" charset="0"/>
              </a:rPr>
              <a:t>EMERGING</a:t>
            </a:r>
            <a:r>
              <a:rPr kumimoji="0" lang="en-US" sz="1100" b="0" i="0" u="none" strike="noStrike" kern="1200" cap="none" spc="30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INDUSTRIES</a:t>
            </a:r>
          </a:p>
        </p:txBody>
      </p:sp>
      <p:sp>
        <p:nvSpPr>
          <p:cNvPr id="26" name="Rectangle 25">
            <a:extLst>
              <a:ext uri="{FF2B5EF4-FFF2-40B4-BE49-F238E27FC236}">
                <a16:creationId xmlns:a16="http://schemas.microsoft.com/office/drawing/2014/main" id="{C83ACC1D-95F7-4651-BC20-427F8E08FBCE}"/>
              </a:ext>
            </a:extLst>
          </p:cNvPr>
          <p:cNvSpPr/>
          <p:nvPr/>
        </p:nvSpPr>
        <p:spPr>
          <a:xfrm>
            <a:off x="4351171" y="2801425"/>
            <a:ext cx="3887954" cy="910256"/>
          </a:xfrm>
          <a:prstGeom prst="rect">
            <a:avLst/>
          </a:prstGeom>
          <a:solidFill>
            <a:schemeClr val="bg1"/>
          </a:solidFill>
          <a:ln w="38100">
            <a:solidFill>
              <a:srgbClr val="3FB44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nSpc>
                <a:spcPct val="150000"/>
              </a:lnSpc>
              <a:buFont typeface="Arial" panose="020B0604020202020204" pitchFamily="34" charset="0"/>
              <a:buChar char="•"/>
            </a:pPr>
            <a:r>
              <a:rPr lang="en-US" sz="1000">
                <a:solidFill>
                  <a:srgbClr val="6A737B"/>
                </a:solidFill>
                <a:latin typeface="Arial"/>
                <a:cs typeface="Arial"/>
              </a:rPr>
              <a:t>Ensure 60% or greater are Small-Medium Businesses </a:t>
            </a:r>
          </a:p>
          <a:p>
            <a:pPr marL="285750" indent="-285750">
              <a:lnSpc>
                <a:spcPct val="150000"/>
              </a:lnSpc>
              <a:buFont typeface="Arial" panose="020B0604020202020204" pitchFamily="34" charset="0"/>
              <a:buChar char="•"/>
            </a:pPr>
            <a:r>
              <a:rPr lang="en-US" sz="1000">
                <a:solidFill>
                  <a:srgbClr val="6A737B"/>
                </a:solidFill>
                <a:latin typeface="Arial"/>
                <a:cs typeface="Arial"/>
              </a:rPr>
              <a:t>Deliver Workforce Intelligence As a Core Business Service </a:t>
            </a:r>
          </a:p>
          <a:p>
            <a:pPr marL="285750" indent="-285750">
              <a:lnSpc>
                <a:spcPct val="150000"/>
              </a:lnSpc>
              <a:buFont typeface="Arial" panose="020B0604020202020204" pitchFamily="34" charset="0"/>
              <a:buChar char="•"/>
            </a:pPr>
            <a:r>
              <a:rPr lang="en-US" sz="1000">
                <a:solidFill>
                  <a:srgbClr val="6A737B"/>
                </a:solidFill>
                <a:latin typeface="Arial"/>
                <a:cs typeface="Arial"/>
              </a:rPr>
              <a:t>Align Business Recruitment Strategies to Meet Market Demands</a:t>
            </a:r>
            <a:endParaRPr lang="en-US" sz="1000">
              <a:solidFill>
                <a:schemeClr val="tx1"/>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D3E65F40-B638-4085-B720-8BB49CB0A046}"/>
              </a:ext>
            </a:extLst>
          </p:cNvPr>
          <p:cNvSpPr/>
          <p:nvPr/>
        </p:nvSpPr>
        <p:spPr>
          <a:xfrm>
            <a:off x="8368936" y="2801425"/>
            <a:ext cx="3025121" cy="901341"/>
          </a:xfrm>
          <a:prstGeom prst="rect">
            <a:avLst/>
          </a:prstGeom>
          <a:solidFill>
            <a:schemeClr val="bg1"/>
          </a:solidFill>
          <a:ln w="38100">
            <a:solidFill>
              <a:srgbClr val="3FB44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solidFill>
                  <a:srgbClr val="6A737B"/>
                </a:solidFill>
                <a:latin typeface="Arial"/>
                <a:cs typeface="Arial"/>
              </a:rPr>
              <a:t>Quality Recruitment Services to Deliver Qualified Candidates for Interviews and Hiring by Businesses Served</a:t>
            </a:r>
          </a:p>
          <a:p>
            <a:endParaRPr lang="en-US" sz="105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7275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rot="16200000">
            <a:off x="4530033" y="2471446"/>
            <a:ext cx="1235045" cy="7078487"/>
          </a:xfrm>
          <a:prstGeom prst="rect">
            <a:avLst/>
          </a:prstGeom>
        </p:spPr>
        <p:txBody>
          <a:bodyPr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sp>
        <p:nvSpPr>
          <p:cNvPr id="15" name="TextBox 14"/>
          <p:cNvSpPr txBox="1"/>
          <p:nvPr/>
        </p:nvSpPr>
        <p:spPr>
          <a:xfrm>
            <a:off x="367693" y="2906542"/>
            <a:ext cx="6265681" cy="369332"/>
          </a:xfrm>
          <a:prstGeom prst="rect">
            <a:avLst/>
          </a:prstGeom>
          <a:noFill/>
        </p:spPr>
        <p:txBody>
          <a:bodyPr wrap="square" rtlCol="0">
            <a:spAutoFit/>
          </a:bodyPr>
          <a:lstStyle/>
          <a:p>
            <a:r>
              <a:rPr lang="en-US" b="1" spc="300">
                <a:solidFill>
                  <a:srgbClr val="3EAD2B"/>
                </a:solidFill>
                <a:latin typeface="Arial" panose="020B0604020202020204" pitchFamily="34" charset="0"/>
                <a:cs typeface="Arial" panose="020B0604020202020204" pitchFamily="34" charset="0"/>
              </a:rPr>
              <a:t>KEY PERFORMANCE METRICS</a:t>
            </a:r>
          </a:p>
        </p:txBody>
      </p:sp>
      <p:sp>
        <p:nvSpPr>
          <p:cNvPr id="29" name="TextBox 28"/>
          <p:cNvSpPr txBox="1"/>
          <p:nvPr/>
        </p:nvSpPr>
        <p:spPr>
          <a:xfrm>
            <a:off x="339700" y="1104439"/>
            <a:ext cx="1005403" cy="369332"/>
          </a:xfrm>
          <a:prstGeom prst="rect">
            <a:avLst/>
          </a:prstGeom>
          <a:noFill/>
        </p:spPr>
        <p:txBody>
          <a:bodyPr wrap="none" rtlCol="0">
            <a:spAutoFit/>
          </a:bodyPr>
          <a:lstStyle/>
          <a:p>
            <a:r>
              <a:rPr lang="en-US" b="1" spc="300">
                <a:solidFill>
                  <a:srgbClr val="6A737B"/>
                </a:solidFill>
                <a:latin typeface="Arial" panose="020B0604020202020204" pitchFamily="34" charset="0"/>
                <a:cs typeface="Arial" panose="020B0604020202020204" pitchFamily="34" charset="0"/>
              </a:rPr>
              <a:t>GOAL</a:t>
            </a:r>
          </a:p>
        </p:txBody>
      </p:sp>
      <p:sp>
        <p:nvSpPr>
          <p:cNvPr id="20" name="Rounded Rectangle 19"/>
          <p:cNvSpPr/>
          <p:nvPr/>
        </p:nvSpPr>
        <p:spPr>
          <a:xfrm>
            <a:off x="186814" y="131223"/>
            <a:ext cx="6972636" cy="672208"/>
          </a:xfrm>
          <a:prstGeom prst="roundRect">
            <a:avLst/>
          </a:prstGeom>
          <a:solidFill>
            <a:srgbClr val="FAA634"/>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spc="300">
                <a:latin typeface="Arial" panose="020B0604020202020204" pitchFamily="34" charset="0"/>
                <a:cs typeface="Arial" panose="020B0604020202020204" pitchFamily="34" charset="0"/>
              </a:rPr>
              <a:t>DIVERSIFY REVENUE STREAMS TO ADJUST FOR VARIABLES IN FEDERAL FUNDING</a:t>
            </a:r>
          </a:p>
        </p:txBody>
      </p:sp>
      <p:sp>
        <p:nvSpPr>
          <p:cNvPr id="6" name="Rectangle 5"/>
          <p:cNvSpPr/>
          <p:nvPr/>
        </p:nvSpPr>
        <p:spPr>
          <a:xfrm>
            <a:off x="6611814" y="4882489"/>
            <a:ext cx="1095272" cy="699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67692" y="1408878"/>
            <a:ext cx="10882815" cy="1308050"/>
          </a:xfrm>
          <a:prstGeom prst="rect">
            <a:avLst/>
          </a:prstGeom>
        </p:spPr>
        <p:txBody>
          <a:bodyPr wrap="square" lIns="91440" tIns="45720" rIns="91440" bIns="45720" anchor="t">
            <a:spAutoFit/>
          </a:bodyPr>
          <a:lstStyle/>
          <a:p>
            <a:pPr marL="285750" indent="-285750">
              <a:lnSpc>
                <a:spcPct val="150000"/>
              </a:lnSpc>
              <a:buFont typeface="Arial" panose="020B0604020202020204" pitchFamily="34" charset="0"/>
              <a:buChar char="•"/>
            </a:pPr>
            <a:r>
              <a:rPr lang="en-US" sz="1400">
                <a:solidFill>
                  <a:srgbClr val="7F7F7F"/>
                </a:solidFill>
                <a:latin typeface="Arial"/>
                <a:cs typeface="Arial"/>
              </a:rPr>
              <a:t>Generate $3.5M of New Diversified Revenue </a:t>
            </a:r>
          </a:p>
          <a:p>
            <a:pPr marL="285750" indent="-285750">
              <a:lnSpc>
                <a:spcPct val="150000"/>
              </a:lnSpc>
              <a:buFont typeface="Arial" panose="020B0604020202020204" pitchFamily="34" charset="0"/>
              <a:buChar char="•"/>
            </a:pPr>
            <a:r>
              <a:rPr lang="en-US" sz="1400">
                <a:solidFill>
                  <a:srgbClr val="7F7F7F"/>
                </a:solidFill>
                <a:latin typeface="Arial"/>
                <a:cs typeface="Arial"/>
              </a:rPr>
              <a:t>Establish Organizational Structure and Strategy to Generate Non-DEO Revenue</a:t>
            </a:r>
          </a:p>
          <a:p>
            <a:pPr marL="285750" indent="-285750">
              <a:lnSpc>
                <a:spcPct val="150000"/>
              </a:lnSpc>
              <a:buFont typeface="Arial" panose="020B0604020202020204" pitchFamily="34" charset="0"/>
              <a:buChar char="•"/>
            </a:pPr>
            <a:r>
              <a:rPr lang="en-US" sz="1400">
                <a:solidFill>
                  <a:srgbClr val="7F7F7F"/>
                </a:solidFill>
                <a:latin typeface="Arial"/>
                <a:cs typeface="Arial"/>
              </a:rPr>
              <a:t>Develop and Activate Plan to Invest General (unrestricted) Revenue</a:t>
            </a:r>
          </a:p>
          <a:p>
            <a:endParaRPr lang="en-US" sz="1600">
              <a:solidFill>
                <a:srgbClr val="7F7F7F"/>
              </a:solidFill>
              <a:latin typeface="Arial"/>
              <a:cs typeface="Arial"/>
            </a:endParaRPr>
          </a:p>
        </p:txBody>
      </p:sp>
      <p:sp>
        <p:nvSpPr>
          <p:cNvPr id="8" name="TextBox 7"/>
          <p:cNvSpPr txBox="1"/>
          <p:nvPr/>
        </p:nvSpPr>
        <p:spPr>
          <a:xfrm>
            <a:off x="367692" y="3275874"/>
            <a:ext cx="9065562" cy="1668214"/>
          </a:xfrm>
          <a:prstGeom prst="rect">
            <a:avLst/>
          </a:prstGeom>
          <a:noFill/>
          <a:ln>
            <a:noFill/>
          </a:ln>
        </p:spPr>
        <p:txBody>
          <a:bodyPr wrap="square" lIns="91440" tIns="45720" rIns="91440" bIns="45720" rtlCol="0" anchor="t">
            <a:spAutoFit/>
          </a:bodyPr>
          <a:lstStyle/>
          <a:p>
            <a:pPr marL="285750" indent="-285750">
              <a:lnSpc>
                <a:spcPct val="150000"/>
              </a:lnSpc>
              <a:buFont typeface="Wingdings" panose="05000000000000000000" pitchFamily="2" charset="2"/>
              <a:buChar char="ü"/>
            </a:pPr>
            <a:r>
              <a:rPr lang="en-US" sz="1400">
                <a:solidFill>
                  <a:srgbClr val="6A737B"/>
                </a:solidFill>
                <a:latin typeface="Arial"/>
                <a:cs typeface="Arial"/>
              </a:rPr>
              <a:t>Achieve Target of $3.15M of New Restricted Non-DEO Revenue</a:t>
            </a:r>
          </a:p>
          <a:p>
            <a:pPr marL="285750" indent="-285750">
              <a:lnSpc>
                <a:spcPct val="150000"/>
              </a:lnSpc>
              <a:buFont typeface="Wingdings" panose="05000000000000000000" pitchFamily="2" charset="2"/>
              <a:buChar char="ü"/>
            </a:pPr>
            <a:r>
              <a:rPr lang="en-US" sz="1400">
                <a:solidFill>
                  <a:srgbClr val="6A737B"/>
                </a:solidFill>
                <a:latin typeface="Arial"/>
                <a:cs typeface="Arial"/>
              </a:rPr>
              <a:t>Achieve Target of $350K of New General “Unrestricted” Revenue</a:t>
            </a:r>
          </a:p>
          <a:p>
            <a:pPr marL="285750" indent="-285750">
              <a:lnSpc>
                <a:spcPct val="150000"/>
              </a:lnSpc>
              <a:buFont typeface="Wingdings" panose="05000000000000000000" pitchFamily="2" charset="2"/>
              <a:buChar char="ü"/>
            </a:pPr>
            <a:r>
              <a:rPr lang="en-US" sz="1400">
                <a:solidFill>
                  <a:srgbClr val="6A737B"/>
                </a:solidFill>
                <a:latin typeface="Arial"/>
                <a:cs typeface="Arial"/>
              </a:rPr>
              <a:t>Creation of a New Organizational Structure and Operational Plan to Support Non-DEO Revenue</a:t>
            </a:r>
          </a:p>
          <a:p>
            <a:pPr marL="285750" indent="-285750">
              <a:lnSpc>
                <a:spcPct val="150000"/>
              </a:lnSpc>
              <a:buFont typeface="Wingdings" panose="05000000000000000000" pitchFamily="2" charset="2"/>
              <a:buChar char="ü"/>
            </a:pPr>
            <a:endParaRPr lang="en-US" sz="1400">
              <a:solidFill>
                <a:srgbClr val="6A737B"/>
              </a:solidFill>
              <a:latin typeface="Arial"/>
              <a:cs typeface="Arial"/>
            </a:endParaRPr>
          </a:p>
          <a:p>
            <a:pPr>
              <a:lnSpc>
                <a:spcPct val="150000"/>
              </a:lnSpc>
            </a:pPr>
            <a:endParaRPr lang="en-US" sz="1400">
              <a:solidFill>
                <a:srgbClr val="FF0000"/>
              </a:solidFill>
              <a:latin typeface="Arial"/>
              <a:cs typeface="Arial"/>
            </a:endParaRPr>
          </a:p>
        </p:txBody>
      </p:sp>
      <p:sp>
        <p:nvSpPr>
          <p:cNvPr id="7" name="TextBox 6">
            <a:extLst>
              <a:ext uri="{FF2B5EF4-FFF2-40B4-BE49-F238E27FC236}">
                <a16:creationId xmlns:a16="http://schemas.microsoft.com/office/drawing/2014/main" id="{C54C524E-6FB2-48AE-BC7C-6F53A8FB1830}"/>
              </a:ext>
            </a:extLst>
          </p:cNvPr>
          <p:cNvSpPr txBox="1"/>
          <p:nvPr/>
        </p:nvSpPr>
        <p:spPr>
          <a:xfrm>
            <a:off x="367692" y="4665671"/>
            <a:ext cx="8805183" cy="1461939"/>
          </a:xfrm>
          <a:prstGeom prst="rect">
            <a:avLst/>
          </a:prstGeom>
          <a:noFill/>
        </p:spPr>
        <p:txBody>
          <a:bodyPr wrap="square" lIns="91440" tIns="45720" rIns="91440" bIns="45720" rtlCol="0" anchor="t">
            <a:spAutoFit/>
          </a:bodyPr>
          <a:lstStyle/>
          <a:p>
            <a:r>
              <a:rPr lang="en-US" b="1" spc="300">
                <a:solidFill>
                  <a:srgbClr val="7030A0"/>
                </a:solidFill>
                <a:latin typeface="Arial"/>
                <a:cs typeface="Arial"/>
              </a:rPr>
              <a:t>OUTCOME</a:t>
            </a:r>
          </a:p>
          <a:p>
            <a:endParaRPr lang="en-US" sz="900">
              <a:solidFill>
                <a:srgbClr val="6A737B"/>
              </a:solidFill>
              <a:latin typeface="Arial" panose="020B0604020202020204" pitchFamily="34" charset="0"/>
              <a:cs typeface="Arial" panose="020B0604020202020204" pitchFamily="34" charset="0"/>
            </a:endParaRPr>
          </a:p>
          <a:p>
            <a:r>
              <a:rPr lang="en-US" sz="1400">
                <a:solidFill>
                  <a:srgbClr val="6A737B"/>
                </a:solidFill>
                <a:latin typeface="Arial"/>
                <a:cs typeface="Arial"/>
              </a:rPr>
              <a:t>An Increased CSCF Budget/Revenue Stream, Enabling Greater Flexibility in the Delivery of Services, Stability and Sustainability</a:t>
            </a:r>
          </a:p>
          <a:p>
            <a:pPr marL="285750" indent="-285750">
              <a:buFont typeface="Arial" panose="020B0604020202020204" pitchFamily="34" charset="0"/>
              <a:buChar char="•"/>
            </a:pPr>
            <a:endParaRPr lang="en-US" sz="1600" spc="300">
              <a:solidFill>
                <a:schemeClr val="tx2"/>
              </a:solidFill>
              <a:latin typeface="Arial"/>
              <a:cs typeface="Arial"/>
            </a:endParaRPr>
          </a:p>
          <a:p>
            <a:endParaRPr lang="en-US" b="1" spc="30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121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p:txBody>
          <a:bodyPr>
            <a:normAutofit/>
          </a:bodyPr>
          <a:lstStyle/>
          <a:p>
            <a:r>
              <a:rPr lang="en-US"/>
              <a:t>Diversified Revenue </a:t>
            </a:r>
            <a:endParaRPr lang="en-US">
              <a:solidFill>
                <a:srgbClr val="FF0000"/>
              </a:solidFill>
            </a:endParaRPr>
          </a:p>
        </p:txBody>
      </p:sp>
      <p:sp>
        <p:nvSpPr>
          <p:cNvPr id="2"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490516219"/>
              </p:ext>
            </p:extLst>
          </p:nvPr>
        </p:nvGraphicFramePr>
        <p:xfrm>
          <a:off x="345932" y="1522215"/>
          <a:ext cx="5323840" cy="4078372"/>
        </p:xfrm>
        <a:graphic>
          <a:graphicData uri="http://schemas.openxmlformats.org/drawingml/2006/table">
            <a:tbl>
              <a:tblPr/>
              <a:tblGrid>
                <a:gridCol w="3431130">
                  <a:extLst>
                    <a:ext uri="{9D8B030D-6E8A-4147-A177-3AD203B41FA5}">
                      <a16:colId xmlns:a16="http://schemas.microsoft.com/office/drawing/2014/main" val="1825504171"/>
                    </a:ext>
                  </a:extLst>
                </a:gridCol>
                <a:gridCol w="349045">
                  <a:extLst>
                    <a:ext uri="{9D8B030D-6E8A-4147-A177-3AD203B41FA5}">
                      <a16:colId xmlns:a16="http://schemas.microsoft.com/office/drawing/2014/main" val="3863213860"/>
                    </a:ext>
                  </a:extLst>
                </a:gridCol>
                <a:gridCol w="1543665">
                  <a:extLst>
                    <a:ext uri="{9D8B030D-6E8A-4147-A177-3AD203B41FA5}">
                      <a16:colId xmlns:a16="http://schemas.microsoft.com/office/drawing/2014/main" val="3787085068"/>
                    </a:ext>
                  </a:extLst>
                </a:gridCol>
              </a:tblGrid>
              <a:tr h="311178">
                <a:tc>
                  <a:txBody>
                    <a:bodyPr/>
                    <a:lstStyle/>
                    <a:p>
                      <a:pPr algn="l" fontAlgn="b"/>
                      <a:r>
                        <a:rPr lang="en-US" sz="1100" b="1" i="0" u="none" strike="noStrike">
                          <a:solidFill>
                            <a:srgbClr val="FF0000"/>
                          </a:solidFill>
                          <a:effectLst/>
                          <a:latin typeface="Arial" panose="020B0604020202020204" pitchFamily="34" charset="0"/>
                          <a:cs typeface="Arial" panose="020B0604020202020204" pitchFamily="34" charset="0"/>
                        </a:rPr>
                        <a:t>REVENUE</a:t>
                      </a:r>
                    </a:p>
                  </a:txBody>
                  <a:tcPr marL="4763" marR="4763" marT="4763"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lnL>
                      <a:noFill/>
                    </a:lnL>
                    <a:lnR>
                      <a:noFill/>
                    </a:lnR>
                    <a:lnT>
                      <a:noFill/>
                    </a:lnT>
                    <a:lnB>
                      <a:noFill/>
                    </a:lnB>
                  </a:tcPr>
                </a:tc>
                <a:tc>
                  <a:txBody>
                    <a:bodyPr/>
                    <a:lstStyle/>
                    <a:p>
                      <a:pPr algn="l" fontAlgn="b"/>
                      <a:r>
                        <a:rPr lang="en-US" sz="1100" b="1" i="0" u="none" strike="noStrike">
                          <a:solidFill>
                            <a:srgbClr val="FF0000"/>
                          </a:solidFill>
                          <a:effectLst/>
                          <a:latin typeface="Arial" panose="020B0604020202020204" pitchFamily="34" charset="0"/>
                          <a:cs typeface="Arial" panose="020B0604020202020204" pitchFamily="34" charset="0"/>
                        </a:rPr>
                        <a:t>                BUDGET</a:t>
                      </a:r>
                    </a:p>
                  </a:txBody>
                  <a:tcPr marL="4763" marR="4763" marT="4763" marB="0" anchor="b">
                    <a:lnL>
                      <a:noFill/>
                    </a:lnL>
                    <a:lnR>
                      <a:noFill/>
                    </a:lnR>
                    <a:lnT>
                      <a:noFill/>
                    </a:lnT>
                    <a:lnB>
                      <a:noFill/>
                    </a:lnB>
                  </a:tcPr>
                </a:tc>
                <a:extLst>
                  <a:ext uri="{0D108BD9-81ED-4DB2-BD59-A6C34878D82A}">
                    <a16:rowId xmlns:a16="http://schemas.microsoft.com/office/drawing/2014/main" val="648472317"/>
                  </a:ext>
                </a:extLst>
              </a:tr>
              <a:tr h="315371">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Unrestricted Balance As of April 2022</a:t>
                      </a:r>
                    </a:p>
                  </a:txBody>
                  <a:tcPr marL="4763" marR="4763" marT="4763"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lnL>
                      <a:noFill/>
                    </a:lnL>
                    <a:lnR>
                      <a:noFill/>
                    </a:lnR>
                    <a:lnT>
                      <a:noFill/>
                    </a:lnT>
                    <a:lnB>
                      <a:noFill/>
                    </a:lnB>
                  </a:tcPr>
                </a:tc>
                <a:tc>
                  <a:txBody>
                    <a:bodyPr/>
                    <a:lstStyle/>
                    <a:p>
                      <a:pPr algn="l" fontAlgn="b"/>
                      <a:r>
                        <a:rPr lang="en-US" sz="1100" b="0" i="0" u="none" strike="noStrike">
                          <a:solidFill>
                            <a:srgbClr val="000000"/>
                          </a:solidFill>
                          <a:effectLst/>
                          <a:latin typeface="Arial" panose="020B0604020202020204" pitchFamily="34" charset="0"/>
                          <a:cs typeface="Arial" panose="020B0604020202020204" pitchFamily="34" charset="0"/>
                        </a:rPr>
                        <a:t> $                954,000 </a:t>
                      </a:r>
                    </a:p>
                  </a:txBody>
                  <a:tcPr marL="4763" marR="4763" marT="4763" marB="0" anchor="b">
                    <a:lnL>
                      <a:noFill/>
                    </a:lnL>
                    <a:lnR>
                      <a:noFill/>
                    </a:lnR>
                    <a:lnT>
                      <a:noFill/>
                    </a:lnT>
                    <a:lnB>
                      <a:noFill/>
                    </a:lnB>
                  </a:tcPr>
                </a:tc>
                <a:extLst>
                  <a:ext uri="{0D108BD9-81ED-4DB2-BD59-A6C34878D82A}">
                    <a16:rowId xmlns:a16="http://schemas.microsoft.com/office/drawing/2014/main" val="1807550690"/>
                  </a:ext>
                </a:extLst>
              </a:tr>
              <a:tr h="311178">
                <a:tc>
                  <a:txBody>
                    <a:bodyPr/>
                    <a:lstStyle/>
                    <a:p>
                      <a:pPr algn="r" fontAlgn="b"/>
                      <a:r>
                        <a:rPr lang="en-US" sz="1100" b="0" i="0" u="none" strike="noStrike">
                          <a:solidFill>
                            <a:srgbClr val="7B7B7B"/>
                          </a:solidFill>
                          <a:effectLst/>
                          <a:latin typeface="Arial" panose="020B0604020202020204" pitchFamily="34" charset="0"/>
                          <a:cs typeface="Arial" panose="020B0604020202020204" pitchFamily="34" charset="0"/>
                        </a:rPr>
                        <a:t>Receivables as of April 2022</a:t>
                      </a:r>
                    </a:p>
                  </a:txBody>
                  <a:tcPr marL="4763" marR="4763" marT="4763" marB="0" anchor="b">
                    <a:lnL>
                      <a:noFill/>
                    </a:lnL>
                    <a:lnR>
                      <a:noFill/>
                    </a:lnR>
                    <a:lnT>
                      <a:noFill/>
                    </a:lnT>
                    <a:lnB>
                      <a:noFill/>
                    </a:lnB>
                  </a:tcPr>
                </a:tc>
                <a:tc>
                  <a:txBody>
                    <a:bodyPr/>
                    <a:lstStyle/>
                    <a:p>
                      <a:pPr algn="l" fontAlgn="b"/>
                      <a:endParaRPr lang="en-US" sz="1100" b="0" i="0" u="none" strike="noStrike">
                        <a:solidFill>
                          <a:srgbClr val="7B7B7B"/>
                        </a:solidFill>
                        <a:effectLst/>
                        <a:latin typeface="Arial" panose="020B0604020202020204" pitchFamily="34" charset="0"/>
                        <a:cs typeface="Arial" panose="020B0604020202020204" pitchFamily="34" charset="0"/>
                      </a:endParaRPr>
                    </a:p>
                  </a:txBody>
                  <a:tcPr marL="4763" marR="4763" marT="4763" marB="0" anchor="b">
                    <a:lnL>
                      <a:noFill/>
                    </a:lnL>
                    <a:lnR>
                      <a:noFill/>
                    </a:lnR>
                    <a:lnT>
                      <a:noFill/>
                    </a:lnT>
                    <a:lnB>
                      <a:noFill/>
                    </a:lnB>
                  </a:tcPr>
                </a:tc>
                <a:tc>
                  <a:txBody>
                    <a:bodyPr/>
                    <a:lstStyle/>
                    <a:p>
                      <a:pPr algn="l" fontAlgn="b"/>
                      <a:r>
                        <a:rPr lang="en-US" sz="1100" b="0" i="0" u="none" strike="noStrike">
                          <a:solidFill>
                            <a:srgbClr val="7B7B7B"/>
                          </a:solidFill>
                          <a:effectLst/>
                          <a:latin typeface="Arial" panose="020B0604020202020204" pitchFamily="34" charset="0"/>
                          <a:cs typeface="Arial" panose="020B0604020202020204" pitchFamily="34" charset="0"/>
                        </a:rPr>
                        <a:t> $                  46,000 </a:t>
                      </a:r>
                    </a:p>
                  </a:txBody>
                  <a:tcPr marL="4763" marR="4763" marT="4763" marB="0" anchor="b">
                    <a:lnL>
                      <a:noFill/>
                    </a:lnL>
                    <a:lnR>
                      <a:noFill/>
                    </a:lnR>
                    <a:lnT>
                      <a:noFill/>
                    </a:lnT>
                    <a:lnB>
                      <a:noFill/>
                    </a:lnB>
                  </a:tcPr>
                </a:tc>
                <a:extLst>
                  <a:ext uri="{0D108BD9-81ED-4DB2-BD59-A6C34878D82A}">
                    <a16:rowId xmlns:a16="http://schemas.microsoft.com/office/drawing/2014/main" val="2933119847"/>
                  </a:ext>
                </a:extLst>
              </a:tr>
              <a:tr h="311178">
                <a:tc>
                  <a:txBody>
                    <a:bodyPr/>
                    <a:lstStyle/>
                    <a:p>
                      <a:pPr algn="r" fontAlgn="b"/>
                      <a:r>
                        <a:rPr lang="en-US" sz="1100" b="0" i="0" u="none" strike="noStrike">
                          <a:solidFill>
                            <a:srgbClr val="00B050"/>
                          </a:solidFill>
                          <a:effectLst/>
                          <a:latin typeface="Arial" panose="020B0604020202020204" pitchFamily="34" charset="0"/>
                          <a:cs typeface="Arial" panose="020B0604020202020204" pitchFamily="34" charset="0"/>
                        </a:rPr>
                        <a:t>* Unrestricted Donations</a:t>
                      </a:r>
                      <a:r>
                        <a:rPr lang="en-US" sz="1100" b="0" i="0" u="none" strike="noStrike" baseline="0">
                          <a:solidFill>
                            <a:srgbClr val="00B050"/>
                          </a:solidFill>
                          <a:effectLst/>
                          <a:latin typeface="Arial" panose="020B0604020202020204" pitchFamily="34" charset="0"/>
                          <a:cs typeface="Arial" panose="020B0604020202020204" pitchFamily="34" charset="0"/>
                        </a:rPr>
                        <a:t> Made to CSCF</a:t>
                      </a:r>
                      <a:endParaRPr lang="en-US" sz="1100" b="0" i="0" u="none" strike="noStrike">
                        <a:solidFill>
                          <a:srgbClr val="00B050"/>
                        </a:solidFill>
                        <a:effectLst/>
                        <a:latin typeface="Arial" panose="020B0604020202020204" pitchFamily="34" charset="0"/>
                        <a:cs typeface="Arial" panose="020B0604020202020204" pitchFamily="34" charset="0"/>
                      </a:endParaRPr>
                    </a:p>
                  </a:txBody>
                  <a:tcPr marL="4763" marR="4763" marT="4763" marB="0" anchor="b">
                    <a:lnL>
                      <a:noFill/>
                    </a:lnL>
                    <a:lnR>
                      <a:noFill/>
                    </a:lnR>
                    <a:lnT>
                      <a:noFill/>
                    </a:lnT>
                    <a:lnB>
                      <a:noFill/>
                    </a:lnB>
                  </a:tcPr>
                </a:tc>
                <a:tc>
                  <a:txBody>
                    <a:bodyPr/>
                    <a:lstStyle/>
                    <a:p>
                      <a:pPr algn="l" fontAlgn="b"/>
                      <a:endParaRPr lang="en-US" sz="1100" b="0" i="0" u="none" strike="noStrike">
                        <a:solidFill>
                          <a:srgbClr val="00B050"/>
                        </a:solidFill>
                        <a:effectLst/>
                        <a:latin typeface="Arial" panose="020B0604020202020204" pitchFamily="34" charset="0"/>
                        <a:cs typeface="Arial" panose="020B0604020202020204" pitchFamily="34" charset="0"/>
                      </a:endParaRPr>
                    </a:p>
                  </a:txBody>
                  <a:tcPr marL="4763" marR="4763" marT="4763" marB="0" anchor="b">
                    <a:lnL>
                      <a:noFill/>
                    </a:lnL>
                    <a:lnR>
                      <a:noFill/>
                    </a:lnR>
                    <a:lnT>
                      <a:noFill/>
                    </a:lnT>
                    <a:lnB>
                      <a:noFill/>
                    </a:lnB>
                  </a:tcPr>
                </a:tc>
                <a:tc>
                  <a:txBody>
                    <a:bodyPr/>
                    <a:lstStyle/>
                    <a:p>
                      <a:pPr algn="l" fontAlgn="b"/>
                      <a:r>
                        <a:rPr lang="en-US" sz="1100" b="0" i="0" u="none" strike="noStrike">
                          <a:solidFill>
                            <a:srgbClr val="00B050"/>
                          </a:solidFill>
                          <a:effectLst/>
                          <a:latin typeface="Arial" panose="020B0604020202020204" pitchFamily="34" charset="0"/>
                          <a:cs typeface="Arial" panose="020B0604020202020204" pitchFamily="34" charset="0"/>
                        </a:rPr>
                        <a:t> $                100,000</a:t>
                      </a:r>
                    </a:p>
                  </a:txBody>
                  <a:tcPr marL="4763" marR="4763" marT="4763" marB="0" anchor="b">
                    <a:lnL>
                      <a:noFill/>
                    </a:lnL>
                    <a:lnR>
                      <a:noFill/>
                    </a:lnR>
                    <a:lnT>
                      <a:noFill/>
                    </a:lnT>
                    <a:lnB w="6350" cap="flat" cmpd="sng" algn="ctr">
                      <a:noFill/>
                      <a:prstDash val="solid"/>
                      <a:round/>
                      <a:headEnd type="none" w="med" len="med"/>
                      <a:tailEnd type="none" w="med" len="med"/>
                    </a:lnB>
                  </a:tcPr>
                </a:tc>
                <a:extLst>
                  <a:ext uri="{0D108BD9-81ED-4DB2-BD59-A6C34878D82A}">
                    <a16:rowId xmlns:a16="http://schemas.microsoft.com/office/drawing/2014/main" val="909603353"/>
                  </a:ext>
                </a:extLst>
              </a:tr>
              <a:tr h="311178">
                <a:tc>
                  <a:txBody>
                    <a:bodyPr/>
                    <a:lstStyle/>
                    <a:p>
                      <a:pPr algn="r" fontAlgn="b"/>
                      <a:r>
                        <a:rPr lang="en-US" sz="1100" b="0" i="0" u="none" strike="noStrike">
                          <a:solidFill>
                            <a:srgbClr val="00B050"/>
                          </a:solidFill>
                          <a:effectLst/>
                          <a:latin typeface="Arial" panose="020B0604020202020204" pitchFamily="34" charset="0"/>
                          <a:cs typeface="Arial" panose="020B0604020202020204" pitchFamily="34" charset="0"/>
                        </a:rPr>
                        <a:t>*Ticket to Work Projected Revenue (Rounded)</a:t>
                      </a:r>
                    </a:p>
                  </a:txBody>
                  <a:tcPr marL="4763" marR="4763" marT="4763" marB="0" anchor="b">
                    <a:lnL>
                      <a:noFill/>
                    </a:lnL>
                    <a:lnR>
                      <a:noFill/>
                    </a:lnR>
                    <a:lnT>
                      <a:noFill/>
                    </a:lnT>
                    <a:lnB>
                      <a:noFill/>
                    </a:lnB>
                  </a:tcPr>
                </a:tc>
                <a:tc>
                  <a:txBody>
                    <a:bodyPr/>
                    <a:lstStyle/>
                    <a:p>
                      <a:pPr algn="l" fontAlgn="b"/>
                      <a:endParaRPr lang="en-US" sz="1100" b="0" i="0" u="none" strike="noStrike">
                        <a:solidFill>
                          <a:srgbClr val="00B050"/>
                        </a:solidFill>
                        <a:effectLst/>
                        <a:latin typeface="Arial" panose="020B0604020202020204" pitchFamily="34" charset="0"/>
                        <a:cs typeface="Arial" panose="020B0604020202020204" pitchFamily="34" charset="0"/>
                      </a:endParaRPr>
                    </a:p>
                  </a:txBody>
                  <a:tcPr marL="4763" marR="4763" marT="4763" marB="0" anchor="b">
                    <a:lnL>
                      <a:noFill/>
                    </a:lnL>
                    <a:lnR>
                      <a:noFill/>
                    </a:lnR>
                    <a:lnT>
                      <a:noFill/>
                    </a:lnT>
                    <a:lnB>
                      <a:noFill/>
                    </a:lnB>
                  </a:tcPr>
                </a:tc>
                <a:tc>
                  <a:txBody>
                    <a:bodyPr/>
                    <a:lstStyle/>
                    <a:p>
                      <a:pPr algn="l" fontAlgn="b"/>
                      <a:r>
                        <a:rPr lang="en-US" sz="1100" b="0" i="0" u="none" strike="noStrike">
                          <a:solidFill>
                            <a:srgbClr val="00B050"/>
                          </a:solidFill>
                          <a:effectLst/>
                          <a:latin typeface="Arial" panose="020B0604020202020204" pitchFamily="34" charset="0"/>
                          <a:cs typeface="Arial" panose="020B0604020202020204" pitchFamily="34" charset="0"/>
                        </a:rPr>
                        <a:t> $                250,000 </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1597487"/>
                  </a:ext>
                </a:extLst>
              </a:tr>
              <a:tr h="311178">
                <a:tc>
                  <a:txBody>
                    <a:bodyPr/>
                    <a:lstStyle/>
                    <a:p>
                      <a:pPr algn="ctr" fontAlgn="b"/>
                      <a:r>
                        <a:rPr lang="en-US" sz="1100" b="1" i="0" u="none" strike="noStrike">
                          <a:solidFill>
                            <a:srgbClr val="000000"/>
                          </a:solidFill>
                          <a:effectLst/>
                          <a:latin typeface="Arial" panose="020B0604020202020204" pitchFamily="34" charset="0"/>
                          <a:cs typeface="Arial" panose="020B0604020202020204" pitchFamily="34" charset="0"/>
                        </a:rPr>
                        <a:t>TOTAL PROJECTED REVENUE</a:t>
                      </a:r>
                    </a:p>
                  </a:txBody>
                  <a:tcPr marL="4763" marR="4763" marT="4763" marB="0" anchor="b">
                    <a:lnL>
                      <a:noFill/>
                    </a:lnL>
                    <a:lnR>
                      <a:noFill/>
                    </a:lnR>
                    <a:lnT>
                      <a:noFill/>
                    </a:lnT>
                    <a:lnB>
                      <a:noFill/>
                    </a:lnB>
                  </a:tcPr>
                </a:tc>
                <a:tc>
                  <a:txBody>
                    <a:bodyPr/>
                    <a:lstStyle/>
                    <a:p>
                      <a:pPr algn="l" fontAlgn="b"/>
                      <a:endParaRPr lang="en-US" sz="11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lnL>
                      <a:noFill/>
                    </a:lnL>
                    <a:lnR>
                      <a:noFill/>
                    </a:lnR>
                    <a:lnT>
                      <a:noFill/>
                    </a:lnT>
                    <a:lnB>
                      <a:noFill/>
                    </a:lnB>
                  </a:tcPr>
                </a:tc>
                <a:tc>
                  <a:txBody>
                    <a:bodyPr/>
                    <a:lstStyle/>
                    <a:p>
                      <a:pPr algn="l" fontAlgn="b"/>
                      <a:r>
                        <a:rPr lang="en-US" sz="1100" b="1" i="0" u="none" strike="noStrike">
                          <a:solidFill>
                            <a:srgbClr val="000000"/>
                          </a:solidFill>
                          <a:effectLst/>
                          <a:latin typeface="Arial" panose="020B0604020202020204" pitchFamily="34" charset="0"/>
                          <a:cs typeface="Arial" panose="020B0604020202020204" pitchFamily="34" charset="0"/>
                        </a:rPr>
                        <a:t> $             1,350,000</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72206579"/>
                  </a:ext>
                </a:extLst>
              </a:tr>
              <a:tr h="311178">
                <a:tc>
                  <a:txBody>
                    <a:bodyPr/>
                    <a:lstStyle/>
                    <a:p>
                      <a:pPr algn="l"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lnL>
                      <a:noFill/>
                    </a:lnL>
                    <a:lnR>
                      <a:noFill/>
                    </a:lnR>
                    <a:lnT>
                      <a:noFill/>
                    </a:lnT>
                    <a:lnB>
                      <a:noFill/>
                    </a:lnB>
                  </a:tcPr>
                </a:tc>
                <a:extLst>
                  <a:ext uri="{0D108BD9-81ED-4DB2-BD59-A6C34878D82A}">
                    <a16:rowId xmlns:a16="http://schemas.microsoft.com/office/drawing/2014/main" val="3903161706"/>
                  </a:ext>
                </a:extLst>
              </a:tr>
              <a:tr h="311178">
                <a:tc>
                  <a:txBody>
                    <a:bodyPr/>
                    <a:lstStyle/>
                    <a:p>
                      <a:pPr algn="l" fontAlgn="b"/>
                      <a:r>
                        <a:rPr lang="en-US" sz="1100" b="1" i="0" u="none" strike="noStrike">
                          <a:solidFill>
                            <a:srgbClr val="FF0000"/>
                          </a:solidFill>
                          <a:effectLst/>
                          <a:latin typeface="Arial" panose="020B0604020202020204" pitchFamily="34" charset="0"/>
                          <a:cs typeface="Arial" panose="020B0604020202020204" pitchFamily="34" charset="0"/>
                        </a:rPr>
                        <a:t>EXPENDITURES</a:t>
                      </a:r>
                    </a:p>
                    <a:p>
                      <a:pPr algn="l" fontAlgn="b"/>
                      <a:endParaRPr lang="en-US" sz="1100" b="1" i="0" u="none" strike="noStrike">
                        <a:solidFill>
                          <a:srgbClr val="FF0000"/>
                        </a:solidFill>
                        <a:effectLst/>
                        <a:latin typeface="Arial" panose="020B0604020202020204" pitchFamily="34" charset="0"/>
                        <a:cs typeface="Arial" panose="020B0604020202020204" pitchFamily="34" charset="0"/>
                      </a:endParaRPr>
                    </a:p>
                  </a:txBody>
                  <a:tcPr marL="4763" marR="4763" marT="4763"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lnL>
                      <a:noFill/>
                    </a:lnL>
                    <a:lnR>
                      <a:noFill/>
                    </a:lnR>
                    <a:lnT>
                      <a:noFill/>
                    </a:lnT>
                    <a:lnB>
                      <a:noFill/>
                    </a:lnB>
                  </a:tcPr>
                </a:tc>
                <a:extLst>
                  <a:ext uri="{0D108BD9-81ED-4DB2-BD59-A6C34878D82A}">
                    <a16:rowId xmlns:a16="http://schemas.microsoft.com/office/drawing/2014/main" val="1043591015"/>
                  </a:ext>
                </a:extLst>
              </a:tr>
              <a:tr h="311178">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Operational Cost</a:t>
                      </a:r>
                    </a:p>
                  </a:txBody>
                  <a:tcPr marL="4763" marR="4763" marT="4763"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lnL>
                      <a:noFill/>
                    </a:lnL>
                    <a:lnR>
                      <a:noFill/>
                    </a:lnR>
                    <a:lnT>
                      <a:noFill/>
                    </a:lnT>
                    <a:lnB>
                      <a:noFill/>
                    </a:lnB>
                  </a:tcPr>
                </a:tc>
                <a:tc>
                  <a:txBody>
                    <a:bodyPr/>
                    <a:lstStyle/>
                    <a:p>
                      <a:pPr algn="l" fontAlgn="b"/>
                      <a:r>
                        <a:rPr lang="en-US" sz="1100" b="0" i="0" u="none" strike="noStrike">
                          <a:solidFill>
                            <a:srgbClr val="000000"/>
                          </a:solidFill>
                          <a:effectLst/>
                          <a:latin typeface="Arial" panose="020B0604020202020204" pitchFamily="34" charset="0"/>
                          <a:cs typeface="Arial" panose="020B0604020202020204" pitchFamily="34" charset="0"/>
                        </a:rPr>
                        <a:t> $                  250,000 </a:t>
                      </a:r>
                    </a:p>
                  </a:txBody>
                  <a:tcPr marL="4763" marR="4763" marT="4763" marB="0" anchor="b">
                    <a:lnL>
                      <a:noFill/>
                    </a:lnL>
                    <a:lnR>
                      <a:noFill/>
                    </a:lnR>
                    <a:lnT>
                      <a:noFill/>
                    </a:lnT>
                    <a:lnB>
                      <a:noFill/>
                    </a:lnB>
                  </a:tcPr>
                </a:tc>
                <a:extLst>
                  <a:ext uri="{0D108BD9-81ED-4DB2-BD59-A6C34878D82A}">
                    <a16:rowId xmlns:a16="http://schemas.microsoft.com/office/drawing/2014/main" val="3833981020"/>
                  </a:ext>
                </a:extLst>
              </a:tr>
              <a:tr h="311178">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Fundraising &amp; Revenue Development</a:t>
                      </a:r>
                      <a:r>
                        <a:rPr lang="en-US" sz="1100" b="0" i="0" u="none" strike="noStrike" baseline="0">
                          <a:solidFill>
                            <a:srgbClr val="000000"/>
                          </a:solidFill>
                          <a:effectLst/>
                          <a:latin typeface="Arial" panose="020B0604020202020204" pitchFamily="34" charset="0"/>
                          <a:cs typeface="Arial" panose="020B0604020202020204" pitchFamily="34" charset="0"/>
                        </a:rPr>
                        <a:t> </a:t>
                      </a: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lnL>
                      <a:noFill/>
                    </a:lnL>
                    <a:lnR>
                      <a:noFill/>
                    </a:lnR>
                    <a:lnT>
                      <a:noFill/>
                    </a:lnT>
                    <a:lnB>
                      <a:noFill/>
                    </a:lnB>
                  </a:tcPr>
                </a:tc>
                <a:tc>
                  <a:txBody>
                    <a:bodyPr/>
                    <a:lstStyle/>
                    <a:p>
                      <a:pPr algn="l" fontAlgn="b"/>
                      <a:r>
                        <a:rPr lang="en-US" sz="1100" b="0" i="0" u="none" strike="noStrike">
                          <a:solidFill>
                            <a:srgbClr val="000000"/>
                          </a:solidFill>
                          <a:effectLst/>
                          <a:latin typeface="Arial" panose="020B0604020202020204" pitchFamily="34" charset="0"/>
                          <a:cs typeface="Arial" panose="020B0604020202020204" pitchFamily="34" charset="0"/>
                        </a:rPr>
                        <a:t> $                 </a:t>
                      </a:r>
                      <a:r>
                        <a:rPr lang="en-US" sz="1100" b="0" i="0" u="none" strike="noStrike" baseline="0">
                          <a:solidFill>
                            <a:srgbClr val="000000"/>
                          </a:solidFill>
                          <a:effectLst/>
                          <a:latin typeface="Arial" panose="020B0604020202020204" pitchFamily="34" charset="0"/>
                          <a:cs typeface="Arial" panose="020B0604020202020204" pitchFamily="34" charset="0"/>
                        </a:rPr>
                        <a:t> 100</a:t>
                      </a:r>
                      <a:r>
                        <a:rPr lang="en-US" sz="1100" b="0" i="0" u="none" strike="noStrike">
                          <a:solidFill>
                            <a:srgbClr val="000000"/>
                          </a:solidFill>
                          <a:effectLst/>
                          <a:latin typeface="Arial" panose="020B0604020202020204" pitchFamily="34" charset="0"/>
                          <a:cs typeface="Arial" panose="020B0604020202020204" pitchFamily="34" charset="0"/>
                        </a:rPr>
                        <a:t>,000 </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8529002"/>
                  </a:ext>
                </a:extLst>
              </a:tr>
              <a:tr h="311178">
                <a:tc>
                  <a:txBody>
                    <a:bodyPr/>
                    <a:lstStyle/>
                    <a:p>
                      <a:pPr algn="ctr" fontAlgn="b"/>
                      <a:r>
                        <a:rPr lang="en-US" sz="1100" b="1" i="0" u="none" strike="noStrike">
                          <a:solidFill>
                            <a:srgbClr val="000000"/>
                          </a:solidFill>
                          <a:effectLst/>
                          <a:latin typeface="Arial" panose="020B0604020202020204" pitchFamily="34" charset="0"/>
                          <a:cs typeface="Arial" panose="020B0604020202020204" pitchFamily="34" charset="0"/>
                        </a:rPr>
                        <a:t>TOTAL PROJECTED EXPENDITURES</a:t>
                      </a:r>
                    </a:p>
                  </a:txBody>
                  <a:tcPr marL="4763" marR="4763" marT="4763" marB="0" anchor="b">
                    <a:lnL>
                      <a:noFill/>
                    </a:lnL>
                    <a:lnR>
                      <a:noFill/>
                    </a:lnR>
                    <a:lnT>
                      <a:noFill/>
                    </a:lnT>
                    <a:lnB>
                      <a:noFill/>
                    </a:lnB>
                  </a:tcPr>
                </a:tc>
                <a:tc>
                  <a:txBody>
                    <a:bodyPr/>
                    <a:lstStyle/>
                    <a:p>
                      <a:pPr algn="l" fontAlgn="b"/>
                      <a:endParaRPr lang="en-US" sz="11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lnL>
                      <a:noFill/>
                    </a:lnL>
                    <a:lnR>
                      <a:noFill/>
                    </a:lnR>
                    <a:lnT>
                      <a:noFill/>
                    </a:lnT>
                    <a:lnB>
                      <a:noFill/>
                    </a:lnB>
                  </a:tcPr>
                </a:tc>
                <a:tc>
                  <a:txBody>
                    <a:bodyPr/>
                    <a:lstStyle/>
                    <a:p>
                      <a:pPr algn="l" fontAlgn="b"/>
                      <a:r>
                        <a:rPr lang="en-US" sz="1100" b="1" i="0" u="none" strike="noStrike">
                          <a:solidFill>
                            <a:srgbClr val="000000"/>
                          </a:solidFill>
                          <a:effectLst/>
                          <a:latin typeface="Arial" panose="020B0604020202020204" pitchFamily="34" charset="0"/>
                          <a:cs typeface="Arial" panose="020B0604020202020204" pitchFamily="34" charset="0"/>
                        </a:rPr>
                        <a:t> $                 350,000 </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81787986"/>
                  </a:ext>
                </a:extLst>
              </a:tr>
              <a:tr h="311178">
                <a:tc>
                  <a:txBody>
                    <a:bodyPr/>
                    <a:lstStyle/>
                    <a:p>
                      <a:pPr algn="l"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lnL>
                      <a:noFill/>
                    </a:lnL>
                    <a:lnR>
                      <a:noFill/>
                    </a:lnR>
                    <a:lnT>
                      <a:noFill/>
                    </a:lnT>
                    <a:lnB>
                      <a:noFill/>
                    </a:lnB>
                  </a:tcPr>
                </a:tc>
                <a:extLst>
                  <a:ext uri="{0D108BD9-81ED-4DB2-BD59-A6C34878D82A}">
                    <a16:rowId xmlns:a16="http://schemas.microsoft.com/office/drawing/2014/main" val="2275428659"/>
                  </a:ext>
                </a:extLst>
              </a:tr>
              <a:tr h="311178">
                <a:tc>
                  <a:txBody>
                    <a:bodyPr/>
                    <a:lstStyle/>
                    <a:p>
                      <a:pPr algn="ctr" fontAlgn="b"/>
                      <a:r>
                        <a:rPr lang="en-US" sz="1100" b="1" i="0" u="none" strike="noStrike">
                          <a:solidFill>
                            <a:srgbClr val="000000"/>
                          </a:solidFill>
                          <a:effectLst/>
                          <a:latin typeface="Arial" panose="020B0604020202020204" pitchFamily="34" charset="0"/>
                          <a:cs typeface="Arial" panose="020B0604020202020204" pitchFamily="34" charset="0"/>
                        </a:rPr>
                        <a:t>PROJECTED BALANCE AT 06/30/23 - (ROUNDED)</a:t>
                      </a:r>
                    </a:p>
                  </a:txBody>
                  <a:tcPr marL="4763" marR="4763" marT="4763" marB="0" anchor="b">
                    <a:lnL>
                      <a:noFill/>
                    </a:lnL>
                    <a:lnR>
                      <a:noFill/>
                    </a:lnR>
                    <a:lnT>
                      <a:noFill/>
                    </a:lnT>
                    <a:lnB>
                      <a:noFill/>
                    </a:lnB>
                  </a:tcPr>
                </a:tc>
                <a:tc>
                  <a:txBody>
                    <a:bodyPr/>
                    <a:lstStyle/>
                    <a:p>
                      <a:pPr algn="l" fontAlgn="b"/>
                      <a:endParaRPr lang="en-US" sz="11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lnL>
                      <a:noFill/>
                    </a:lnL>
                    <a:lnR>
                      <a:noFill/>
                    </a:lnR>
                    <a:lnT>
                      <a:noFill/>
                    </a:lnT>
                    <a:lnB>
                      <a:noFill/>
                    </a:lnB>
                  </a:tcPr>
                </a:tc>
                <a:tc>
                  <a:txBody>
                    <a:bodyPr/>
                    <a:lstStyle/>
                    <a:p>
                      <a:pPr algn="l" fontAlgn="b"/>
                      <a:r>
                        <a:rPr lang="en-US" sz="1100" b="1" i="0" u="none" strike="noStrike">
                          <a:solidFill>
                            <a:srgbClr val="000000"/>
                          </a:solidFill>
                          <a:effectLst/>
                          <a:latin typeface="Arial" panose="020B0604020202020204" pitchFamily="34" charset="0"/>
                          <a:cs typeface="Arial" panose="020B0604020202020204" pitchFamily="34" charset="0"/>
                        </a:rPr>
                        <a:t> $               </a:t>
                      </a:r>
                      <a:r>
                        <a:rPr lang="en-US" sz="1100" b="1" i="0" u="none" strike="noStrike" baseline="0">
                          <a:solidFill>
                            <a:srgbClr val="000000"/>
                          </a:solidFill>
                          <a:effectLst/>
                          <a:latin typeface="Arial" panose="020B0604020202020204" pitchFamily="34" charset="0"/>
                          <a:cs typeface="Arial" panose="020B0604020202020204" pitchFamily="34" charset="0"/>
                        </a:rPr>
                        <a:t>1,000,000</a:t>
                      </a:r>
                      <a:r>
                        <a:rPr lang="en-US" sz="1100" b="1" i="0" u="none" strike="noStrike">
                          <a:solidFill>
                            <a:srgbClr val="000000"/>
                          </a:solidFill>
                          <a:effectLst/>
                          <a:latin typeface="Arial" panose="020B0604020202020204" pitchFamily="34" charset="0"/>
                          <a:cs typeface="Arial" panose="020B0604020202020204" pitchFamily="34" charset="0"/>
                        </a:rPr>
                        <a:t> </a:t>
                      </a:r>
                    </a:p>
                  </a:txBody>
                  <a:tcPr marL="4763" marR="4763" marT="4763" marB="0" anchor="b">
                    <a:lnL>
                      <a:noFill/>
                    </a:lnL>
                    <a:lnR>
                      <a:noFill/>
                    </a:lnR>
                    <a:lnT>
                      <a:noFill/>
                    </a:lnT>
                    <a:lnB>
                      <a:noFill/>
                    </a:lnB>
                  </a:tcPr>
                </a:tc>
                <a:extLst>
                  <a:ext uri="{0D108BD9-81ED-4DB2-BD59-A6C34878D82A}">
                    <a16:rowId xmlns:a16="http://schemas.microsoft.com/office/drawing/2014/main" val="3734664101"/>
                  </a:ext>
                </a:extLst>
              </a:tr>
            </a:tbl>
          </a:graphicData>
        </a:graphic>
      </p:graphicFrame>
      <p:sp>
        <p:nvSpPr>
          <p:cNvPr id="10" name="TextBox 9"/>
          <p:cNvSpPr txBox="1"/>
          <p:nvPr/>
        </p:nvSpPr>
        <p:spPr>
          <a:xfrm>
            <a:off x="278575" y="900507"/>
            <a:ext cx="5626693" cy="461665"/>
          </a:xfrm>
          <a:prstGeom prst="rect">
            <a:avLst/>
          </a:prstGeom>
          <a:noFill/>
          <a:ln>
            <a:solidFill>
              <a:schemeClr val="bg1"/>
            </a:solidFill>
          </a:ln>
        </p:spPr>
        <p:txBody>
          <a:bodyPr wrap="square" rtlCol="0">
            <a:spAutoFit/>
          </a:bodyPr>
          <a:lstStyle/>
          <a:p>
            <a:r>
              <a:rPr lang="en-US" sz="2400" b="1" cap="small">
                <a:solidFill>
                  <a:srgbClr val="0070C0"/>
                </a:solidFill>
                <a:latin typeface="Helvetica" panose="020B0604020202020204" pitchFamily="34" charset="0"/>
                <a:cs typeface="Helvetica" panose="020B0604020202020204" pitchFamily="34" charset="0"/>
              </a:rPr>
              <a:t>Unrestricted Revenue</a:t>
            </a:r>
            <a:endParaRPr lang="en-US" sz="2400" b="1" cap="small">
              <a:solidFill>
                <a:srgbClr val="A0CF67"/>
              </a:solidFill>
              <a:latin typeface="Helvetica" panose="020B0604020202020204" pitchFamily="34" charset="0"/>
              <a:cs typeface="Helvetica" panose="020B0604020202020204" pitchFamily="34" charset="0"/>
            </a:endParaRPr>
          </a:p>
        </p:txBody>
      </p:sp>
      <p:sp>
        <p:nvSpPr>
          <p:cNvPr id="7" name="TextBox 6"/>
          <p:cNvSpPr txBox="1"/>
          <p:nvPr/>
        </p:nvSpPr>
        <p:spPr>
          <a:xfrm>
            <a:off x="7818301" y="894630"/>
            <a:ext cx="4074583" cy="461665"/>
          </a:xfrm>
          <a:prstGeom prst="rect">
            <a:avLst/>
          </a:prstGeom>
          <a:noFill/>
          <a:ln>
            <a:solidFill>
              <a:schemeClr val="bg1"/>
            </a:solidFill>
          </a:ln>
        </p:spPr>
        <p:txBody>
          <a:bodyPr wrap="square" rtlCol="0">
            <a:spAutoFit/>
          </a:bodyPr>
          <a:lstStyle/>
          <a:p>
            <a:r>
              <a:rPr lang="en-US" sz="2400" b="1" cap="small">
                <a:solidFill>
                  <a:srgbClr val="0070C0"/>
                </a:solidFill>
                <a:latin typeface="Helvetica" panose="020B0604020202020204" pitchFamily="34" charset="0"/>
                <a:cs typeface="Helvetica" panose="020B0604020202020204" pitchFamily="34" charset="0"/>
              </a:rPr>
              <a:t>Restricted Revenue</a:t>
            </a:r>
            <a:endParaRPr lang="en-US" sz="2400" b="1" cap="small">
              <a:solidFill>
                <a:srgbClr val="A0CF67"/>
              </a:solidFill>
              <a:latin typeface="Helvetica" panose="020B0604020202020204" pitchFamily="34" charset="0"/>
              <a:cs typeface="Helvetica" panose="020B0604020202020204" pitchFamily="34" charset="0"/>
            </a:endParaRPr>
          </a:p>
        </p:txBody>
      </p:sp>
      <p:sp>
        <p:nvSpPr>
          <p:cNvPr id="8" name="TextBox 7"/>
          <p:cNvSpPr txBox="1"/>
          <p:nvPr/>
        </p:nvSpPr>
        <p:spPr>
          <a:xfrm>
            <a:off x="7714084" y="2090329"/>
            <a:ext cx="4178800" cy="2873638"/>
          </a:xfrm>
          <a:prstGeom prst="rect">
            <a:avLst/>
          </a:prstGeom>
          <a:noFill/>
          <a:ln>
            <a:solidFill>
              <a:schemeClr val="accent4"/>
            </a:solidFill>
          </a:ln>
          <a:effectLst>
            <a:outerShdw blurRad="50800" dist="38100" dir="2700000" algn="tl" rotWithShape="0">
              <a:prstClr val="black">
                <a:alpha val="40000"/>
              </a:prstClr>
            </a:outerShdw>
          </a:effectLst>
        </p:spPr>
        <p:txBody>
          <a:bodyPr wrap="square" rtlCol="0">
            <a:spAutoFit/>
          </a:bodyPr>
          <a:lstStyle/>
          <a:p>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1453030518"/>
              </p:ext>
            </p:extLst>
          </p:nvPr>
        </p:nvGraphicFramePr>
        <p:xfrm>
          <a:off x="7818301" y="2417899"/>
          <a:ext cx="3945835" cy="976149"/>
        </p:xfrm>
        <a:graphic>
          <a:graphicData uri="http://schemas.openxmlformats.org/drawingml/2006/table">
            <a:tbl>
              <a:tblPr/>
              <a:tblGrid>
                <a:gridCol w="2371810">
                  <a:extLst>
                    <a:ext uri="{9D8B030D-6E8A-4147-A177-3AD203B41FA5}">
                      <a16:colId xmlns:a16="http://schemas.microsoft.com/office/drawing/2014/main" val="1825504171"/>
                    </a:ext>
                  </a:extLst>
                </a:gridCol>
                <a:gridCol w="148025">
                  <a:extLst>
                    <a:ext uri="{9D8B030D-6E8A-4147-A177-3AD203B41FA5}">
                      <a16:colId xmlns:a16="http://schemas.microsoft.com/office/drawing/2014/main" val="3863213860"/>
                    </a:ext>
                  </a:extLst>
                </a:gridCol>
                <a:gridCol w="1426000">
                  <a:extLst>
                    <a:ext uri="{9D8B030D-6E8A-4147-A177-3AD203B41FA5}">
                      <a16:colId xmlns:a16="http://schemas.microsoft.com/office/drawing/2014/main" val="3787085068"/>
                    </a:ext>
                  </a:extLst>
                </a:gridCol>
              </a:tblGrid>
              <a:tr h="325383">
                <a:tc>
                  <a:txBody>
                    <a:bodyPr/>
                    <a:lstStyle/>
                    <a:p>
                      <a:pPr algn="l" fontAlgn="b"/>
                      <a:r>
                        <a:rPr lang="en-US" sz="1100" b="1" i="0" u="none" strike="noStrike">
                          <a:solidFill>
                            <a:srgbClr val="FF0000"/>
                          </a:solidFill>
                          <a:effectLst/>
                          <a:latin typeface="Arial" panose="020B0604020202020204" pitchFamily="34" charset="0"/>
                          <a:cs typeface="Arial" panose="020B0604020202020204" pitchFamily="34" charset="0"/>
                        </a:rPr>
                        <a:t>RESTRICTED</a:t>
                      </a:r>
                      <a:r>
                        <a:rPr lang="en-US" sz="1100" b="1" i="0" u="none" strike="noStrike" baseline="0">
                          <a:solidFill>
                            <a:srgbClr val="FF0000"/>
                          </a:solidFill>
                          <a:effectLst/>
                          <a:latin typeface="Arial" panose="020B0604020202020204" pitchFamily="34" charset="0"/>
                          <a:cs typeface="Arial" panose="020B0604020202020204" pitchFamily="34" charset="0"/>
                        </a:rPr>
                        <a:t> </a:t>
                      </a:r>
                      <a:r>
                        <a:rPr lang="en-US" sz="1100" b="1" i="0" u="none" strike="noStrike">
                          <a:solidFill>
                            <a:srgbClr val="FF0000"/>
                          </a:solidFill>
                          <a:effectLst/>
                          <a:latin typeface="Arial" panose="020B0604020202020204" pitchFamily="34" charset="0"/>
                          <a:cs typeface="Arial" panose="020B0604020202020204" pitchFamily="34" charset="0"/>
                        </a:rPr>
                        <a:t>REVENUE</a:t>
                      </a:r>
                    </a:p>
                  </a:txBody>
                  <a:tcPr marL="4763" marR="4763" marT="4763"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lnL>
                      <a:noFill/>
                    </a:lnL>
                    <a:lnR>
                      <a:noFill/>
                    </a:lnR>
                    <a:lnT>
                      <a:noFill/>
                    </a:lnT>
                    <a:lnB>
                      <a:noFill/>
                    </a:lnB>
                  </a:tcPr>
                </a:tc>
                <a:tc>
                  <a:txBody>
                    <a:bodyPr/>
                    <a:lstStyle/>
                    <a:p>
                      <a:pPr algn="ctr" fontAlgn="b"/>
                      <a:r>
                        <a:rPr lang="en-US" sz="1100" b="1" i="0" u="none" strike="noStrike">
                          <a:solidFill>
                            <a:srgbClr val="FF0000"/>
                          </a:solidFill>
                          <a:effectLst/>
                          <a:latin typeface="Arial" panose="020B0604020202020204" pitchFamily="34" charset="0"/>
                          <a:cs typeface="Arial" panose="020B0604020202020204" pitchFamily="34" charset="0"/>
                        </a:rPr>
                        <a:t>BUDGET</a:t>
                      </a:r>
                    </a:p>
                  </a:txBody>
                  <a:tcPr marL="4763" marR="4763" marT="4763" marB="0" anchor="b">
                    <a:lnL>
                      <a:noFill/>
                    </a:lnL>
                    <a:lnR>
                      <a:noFill/>
                    </a:lnR>
                    <a:lnT>
                      <a:noFill/>
                    </a:lnT>
                    <a:lnB>
                      <a:noFill/>
                    </a:lnB>
                  </a:tcPr>
                </a:tc>
                <a:extLst>
                  <a:ext uri="{0D108BD9-81ED-4DB2-BD59-A6C34878D82A}">
                    <a16:rowId xmlns:a16="http://schemas.microsoft.com/office/drawing/2014/main" val="648472317"/>
                  </a:ext>
                </a:extLst>
              </a:tr>
              <a:tr h="325383">
                <a:tc>
                  <a:txBody>
                    <a:bodyPr/>
                    <a:lstStyle/>
                    <a:p>
                      <a:pPr algn="ctr" fontAlgn="b"/>
                      <a:r>
                        <a:rPr lang="en-US" sz="1100" b="1" i="0" u="none" strike="noStrike">
                          <a:solidFill>
                            <a:srgbClr val="00B050"/>
                          </a:solidFill>
                          <a:effectLst/>
                          <a:latin typeface="Arial" panose="020B0604020202020204" pitchFamily="34" charset="0"/>
                          <a:cs typeface="Arial" panose="020B0604020202020204" pitchFamily="34" charset="0"/>
                        </a:rPr>
                        <a:t>*TOTAL PROJECTED REVENUE</a:t>
                      </a:r>
                    </a:p>
                  </a:txBody>
                  <a:tcPr marL="4763" marR="4763" marT="4763" marB="0" anchor="b">
                    <a:lnL>
                      <a:noFill/>
                    </a:lnL>
                    <a:lnR>
                      <a:noFill/>
                    </a:lnR>
                    <a:lnT>
                      <a:noFill/>
                    </a:lnT>
                    <a:lnB>
                      <a:noFill/>
                    </a:lnB>
                  </a:tcPr>
                </a:tc>
                <a:tc>
                  <a:txBody>
                    <a:bodyPr/>
                    <a:lstStyle/>
                    <a:p>
                      <a:pPr algn="l" fontAlgn="b"/>
                      <a:endParaRPr lang="en-US" sz="1100" b="1" i="0" u="none" strike="noStrike">
                        <a:solidFill>
                          <a:srgbClr val="00B050"/>
                        </a:solidFill>
                        <a:effectLst/>
                        <a:latin typeface="Arial" panose="020B0604020202020204" pitchFamily="34" charset="0"/>
                        <a:cs typeface="Arial" panose="020B0604020202020204" pitchFamily="34" charset="0"/>
                      </a:endParaRPr>
                    </a:p>
                  </a:txBody>
                  <a:tcPr marL="4763" marR="4763" marT="4763" marB="0" anchor="b">
                    <a:lnL>
                      <a:noFill/>
                    </a:lnL>
                    <a:lnR>
                      <a:noFill/>
                    </a:lnR>
                    <a:lnT>
                      <a:noFill/>
                    </a:lnT>
                    <a:lnB>
                      <a:noFill/>
                    </a:lnB>
                  </a:tcPr>
                </a:tc>
                <a:tc>
                  <a:txBody>
                    <a:bodyPr/>
                    <a:lstStyle/>
                    <a:p>
                      <a:pPr algn="l" fontAlgn="b"/>
                      <a:r>
                        <a:rPr lang="en-US" sz="1100" b="1" i="0" u="none" strike="noStrike">
                          <a:solidFill>
                            <a:srgbClr val="00B050"/>
                          </a:solidFill>
                          <a:effectLst/>
                          <a:latin typeface="Arial" panose="020B0604020202020204" pitchFamily="34" charset="0"/>
                          <a:cs typeface="Arial" panose="020B0604020202020204" pitchFamily="34" charset="0"/>
                        </a:rPr>
                        <a:t> $                3,150,000 </a:t>
                      </a:r>
                    </a:p>
                  </a:txBody>
                  <a:tcPr marL="4763" marR="4763" marT="4763" marB="0" anchor="b">
                    <a:lnL>
                      <a:noFill/>
                    </a:lnL>
                    <a:lnR>
                      <a:noFill/>
                    </a:lnR>
                    <a:lnT w="6350" cap="flat" cmpd="sng" algn="ctr">
                      <a:noFill/>
                      <a:prstDash val="solid"/>
                      <a:round/>
                      <a:headEnd type="none" w="med" len="med"/>
                      <a:tailEnd type="none" w="med" len="med"/>
                    </a:lnT>
                    <a:lnB>
                      <a:noFill/>
                    </a:lnB>
                  </a:tcPr>
                </a:tc>
                <a:extLst>
                  <a:ext uri="{0D108BD9-81ED-4DB2-BD59-A6C34878D82A}">
                    <a16:rowId xmlns:a16="http://schemas.microsoft.com/office/drawing/2014/main" val="4272206579"/>
                  </a:ext>
                </a:extLst>
              </a:tr>
              <a:tr h="325383">
                <a:tc>
                  <a:txBody>
                    <a:bodyPr/>
                    <a:lstStyle/>
                    <a:p>
                      <a:pPr algn="ctr" fontAlgn="b"/>
                      <a:endParaRPr lang="en-US" sz="11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lnL>
                      <a:noFill/>
                    </a:lnL>
                    <a:lnR>
                      <a:noFill/>
                    </a:lnR>
                    <a:lnT>
                      <a:noFill/>
                    </a:lnT>
                    <a:lnB>
                      <a:noFill/>
                    </a:lnB>
                  </a:tcPr>
                </a:tc>
                <a:tc>
                  <a:txBody>
                    <a:bodyPr/>
                    <a:lstStyle/>
                    <a:p>
                      <a:pPr algn="l" fontAlgn="b"/>
                      <a:endParaRPr lang="en-US" sz="11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lnL>
                      <a:noFill/>
                    </a:lnL>
                    <a:lnR>
                      <a:noFill/>
                    </a:lnR>
                    <a:lnT>
                      <a:noFill/>
                    </a:lnT>
                    <a:lnB>
                      <a:noFill/>
                    </a:lnB>
                  </a:tcPr>
                </a:tc>
                <a:tc>
                  <a:txBody>
                    <a:bodyPr/>
                    <a:lstStyle/>
                    <a:p>
                      <a:pPr algn="l" fontAlgn="b"/>
                      <a:endParaRPr lang="en-US" sz="11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lnL>
                      <a:noFill/>
                    </a:lnL>
                    <a:lnR>
                      <a:noFill/>
                    </a:lnR>
                    <a:lnT>
                      <a:noFill/>
                    </a:lnT>
                    <a:lnB>
                      <a:noFill/>
                    </a:lnB>
                  </a:tcPr>
                </a:tc>
                <a:extLst>
                  <a:ext uri="{0D108BD9-81ED-4DB2-BD59-A6C34878D82A}">
                    <a16:rowId xmlns:a16="http://schemas.microsoft.com/office/drawing/2014/main" val="3734664101"/>
                  </a:ext>
                </a:extLst>
              </a:tr>
            </a:tbl>
          </a:graphicData>
        </a:graphic>
      </p:graphicFrame>
      <p:sp>
        <p:nvSpPr>
          <p:cNvPr id="6" name="Rectangle 5"/>
          <p:cNvSpPr/>
          <p:nvPr/>
        </p:nvSpPr>
        <p:spPr>
          <a:xfrm>
            <a:off x="229731" y="6195815"/>
            <a:ext cx="6211957" cy="400110"/>
          </a:xfrm>
          <a:prstGeom prst="rect">
            <a:avLst/>
          </a:prstGeom>
        </p:spPr>
        <p:txBody>
          <a:bodyPr wrap="none">
            <a:spAutoFit/>
          </a:bodyPr>
          <a:lstStyle/>
          <a:p>
            <a:pPr fontAlgn="b"/>
            <a:r>
              <a:rPr lang="en-US" sz="1000" i="1">
                <a:solidFill>
                  <a:srgbClr val="6A737B"/>
                </a:solidFill>
                <a:latin typeface="Arial" panose="020B0604020202020204" pitchFamily="34" charset="0"/>
                <a:cs typeface="Arial" panose="020B0604020202020204" pitchFamily="34" charset="0"/>
              </a:rPr>
              <a:t>* Diversified Revenue</a:t>
            </a:r>
          </a:p>
          <a:p>
            <a:pPr marL="628650" lvl="1" indent="-171450" fontAlgn="b">
              <a:buFont typeface="Wingdings" panose="05000000000000000000" pitchFamily="2" charset="2"/>
              <a:buChar char="Ø"/>
            </a:pPr>
            <a:r>
              <a:rPr lang="en-US" sz="1000" i="1">
                <a:solidFill>
                  <a:srgbClr val="6A737B"/>
                </a:solidFill>
                <a:latin typeface="Arial" panose="020B0604020202020204" pitchFamily="34" charset="0"/>
                <a:cs typeface="Arial" panose="020B0604020202020204" pitchFamily="34" charset="0"/>
              </a:rPr>
              <a:t>Ticket to Work Projected Revenue + Unrestricted Donations + Restricted Revenue = $3,500,000</a:t>
            </a:r>
          </a:p>
        </p:txBody>
      </p:sp>
      <p:sp>
        <p:nvSpPr>
          <p:cNvPr id="3" name="TextBox 2"/>
          <p:cNvSpPr txBox="1"/>
          <p:nvPr/>
        </p:nvSpPr>
        <p:spPr>
          <a:xfrm>
            <a:off x="8041931" y="3371094"/>
            <a:ext cx="3627322" cy="815608"/>
          </a:xfrm>
          <a:prstGeom prst="rect">
            <a:avLst/>
          </a:prstGeom>
          <a:noFill/>
        </p:spPr>
        <p:txBody>
          <a:bodyPr wrap="square" rtlCol="0">
            <a:spAutoFit/>
          </a:bodyPr>
          <a:lstStyle/>
          <a:p>
            <a:r>
              <a:rPr lang="en-US" sz="1100">
                <a:solidFill>
                  <a:srgbClr val="002060"/>
                </a:solidFill>
              </a:rPr>
              <a:t>Funding sources include grants, municipalities, business investments and sponsorships</a:t>
            </a:r>
            <a:r>
              <a:rPr lang="en-US">
                <a:solidFill>
                  <a:srgbClr val="002060"/>
                </a:solidFill>
              </a:rPr>
              <a:t> </a:t>
            </a:r>
          </a:p>
          <a:p>
            <a:endParaRPr lang="en-US">
              <a:solidFill>
                <a:srgbClr val="FF0000"/>
              </a:solidFill>
            </a:endParaRPr>
          </a:p>
        </p:txBody>
      </p:sp>
    </p:spTree>
    <p:extLst>
      <p:ext uri="{BB962C8B-B14F-4D97-AF65-F5344CB8AC3E}">
        <p14:creationId xmlns:p14="http://schemas.microsoft.com/office/powerpoint/2010/main" val="109724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87898" y="2524703"/>
            <a:ext cx="4302245" cy="738664"/>
          </a:xfrm>
          <a:prstGeom prst="rect">
            <a:avLst/>
          </a:prstGeom>
        </p:spPr>
        <p:txBody>
          <a:bodyPr wrap="square">
            <a:spAutoFit/>
          </a:bodyPr>
          <a:lstStyle/>
          <a:p>
            <a:pPr marL="285750" indent="-285750">
              <a:buFont typeface="Arial" panose="020B0604020202020204" pitchFamily="34" charset="0"/>
              <a:buChar char="•"/>
            </a:pPr>
            <a:endParaRPr lang="en-US" sz="1400" b="1">
              <a:solidFill>
                <a:schemeClr val="bg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b="1">
              <a:solidFill>
                <a:schemeClr val="bg1">
                  <a:lumMod val="50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sz="1400" b="1">
              <a:solidFill>
                <a:schemeClr val="bg1">
                  <a:lumMod val="50000"/>
                </a:schemeClr>
              </a:solidFill>
            </a:endParaRPr>
          </a:p>
        </p:txBody>
      </p:sp>
      <p:sp>
        <p:nvSpPr>
          <p:cNvPr id="24" name="Rounded Rectangle 23"/>
          <p:cNvSpPr/>
          <p:nvPr/>
        </p:nvSpPr>
        <p:spPr>
          <a:xfrm>
            <a:off x="180585" y="199509"/>
            <a:ext cx="6049696" cy="1088315"/>
          </a:xfrm>
          <a:prstGeom prst="roundRect">
            <a:avLst/>
          </a:prstGeom>
          <a:solidFill>
            <a:srgbClr val="3EAD2B"/>
          </a:solidFill>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en-US" sz="1600" spc="300">
                <a:latin typeface="Arial"/>
                <a:cs typeface="Arial"/>
              </a:rPr>
              <a:t>DELIVER TALENT RECRUITMENT &amp; RETENTION INITIATIVES FOR BUSINESSES IN RECOVERING &amp; EMERGING INDUSTRIES  </a:t>
            </a:r>
            <a:endParaRPr lang="en-US" sz="1600" spc="300">
              <a:latin typeface="Arial" panose="020B0604020202020204" pitchFamily="34" charset="0"/>
              <a:cs typeface="Arial" panose="020B0604020202020204" pitchFamily="34" charset="0"/>
            </a:endParaRPr>
          </a:p>
        </p:txBody>
      </p:sp>
      <p:sp>
        <p:nvSpPr>
          <p:cNvPr id="26" name="TextBox 25"/>
          <p:cNvSpPr txBox="1"/>
          <p:nvPr/>
        </p:nvSpPr>
        <p:spPr>
          <a:xfrm>
            <a:off x="254580" y="2896526"/>
            <a:ext cx="5190871" cy="369332"/>
          </a:xfrm>
          <a:prstGeom prst="rect">
            <a:avLst/>
          </a:prstGeom>
          <a:noFill/>
        </p:spPr>
        <p:txBody>
          <a:bodyPr wrap="square" rtlCol="0">
            <a:spAutoFit/>
          </a:bodyPr>
          <a:lstStyle/>
          <a:p>
            <a:r>
              <a:rPr lang="en-US" b="1" spc="300">
                <a:solidFill>
                  <a:srgbClr val="54B948"/>
                </a:solidFill>
                <a:latin typeface="Arial" panose="020B0604020202020204" pitchFamily="34" charset="0"/>
                <a:cs typeface="Arial" panose="020B0604020202020204" pitchFamily="34" charset="0"/>
              </a:rPr>
              <a:t>KEY PERFORMANCE METRICS</a:t>
            </a:r>
          </a:p>
        </p:txBody>
      </p:sp>
      <p:sp>
        <p:nvSpPr>
          <p:cNvPr id="27" name="TextBox 26"/>
          <p:cNvSpPr txBox="1"/>
          <p:nvPr/>
        </p:nvSpPr>
        <p:spPr>
          <a:xfrm>
            <a:off x="255904" y="1382799"/>
            <a:ext cx="1005403" cy="369332"/>
          </a:xfrm>
          <a:prstGeom prst="rect">
            <a:avLst/>
          </a:prstGeom>
          <a:noFill/>
        </p:spPr>
        <p:txBody>
          <a:bodyPr wrap="none" rtlCol="0">
            <a:spAutoFit/>
          </a:bodyPr>
          <a:lstStyle/>
          <a:p>
            <a:r>
              <a:rPr lang="en-US" b="1" spc="300">
                <a:solidFill>
                  <a:srgbClr val="6A737B"/>
                </a:solidFill>
                <a:latin typeface="Arial" panose="020B0604020202020204" pitchFamily="34" charset="0"/>
                <a:cs typeface="Arial" panose="020B0604020202020204" pitchFamily="34" charset="0"/>
              </a:rPr>
              <a:t>GOAL</a:t>
            </a:r>
          </a:p>
        </p:txBody>
      </p:sp>
      <p:sp>
        <p:nvSpPr>
          <p:cNvPr id="29" name="TextBox 28"/>
          <p:cNvSpPr txBox="1"/>
          <p:nvPr/>
        </p:nvSpPr>
        <p:spPr>
          <a:xfrm>
            <a:off x="220792" y="3251807"/>
            <a:ext cx="6299923" cy="3584123"/>
          </a:xfrm>
          <a:prstGeom prst="rect">
            <a:avLst/>
          </a:prstGeom>
          <a:noFill/>
          <a:ln>
            <a:noFill/>
          </a:ln>
        </p:spPr>
        <p:txBody>
          <a:bodyPr wrap="square" lIns="91440" tIns="45720" rIns="91440" bIns="45720" rtlCol="0" anchor="t">
            <a:spAutoFit/>
          </a:bodyPr>
          <a:lstStyle/>
          <a:p>
            <a:pPr marL="285750" indent="-285750">
              <a:lnSpc>
                <a:spcPct val="150000"/>
              </a:lnSpc>
              <a:buFont typeface="Wingdings"/>
              <a:buChar char="ü"/>
            </a:pPr>
            <a:r>
              <a:rPr lang="en-US" sz="1400" dirty="0">
                <a:solidFill>
                  <a:srgbClr val="6A737B"/>
                </a:solidFill>
                <a:latin typeface="Arial"/>
                <a:cs typeface="Arial"/>
              </a:rPr>
              <a:t>Increase Quality Services to Businesses by 50% </a:t>
            </a:r>
          </a:p>
          <a:p>
            <a:pPr marL="285750" indent="-285750">
              <a:lnSpc>
                <a:spcPct val="150000"/>
              </a:lnSpc>
              <a:buFont typeface="Wingdings"/>
              <a:buChar char="ü"/>
            </a:pPr>
            <a:r>
              <a:rPr lang="en-US" sz="1400" dirty="0">
                <a:solidFill>
                  <a:srgbClr val="6A737B"/>
                </a:solidFill>
                <a:latin typeface="Arial"/>
                <a:cs typeface="Arial"/>
              </a:rPr>
              <a:t>Increase the Number of Businesses Engaged by Dedicated Business Consultants by 20%</a:t>
            </a:r>
          </a:p>
          <a:p>
            <a:pPr marL="285750" indent="-285750">
              <a:lnSpc>
                <a:spcPct val="150000"/>
              </a:lnSpc>
              <a:buFont typeface="Wingdings"/>
              <a:buChar char="ü"/>
            </a:pPr>
            <a:r>
              <a:rPr lang="en-US" sz="1400" dirty="0">
                <a:solidFill>
                  <a:srgbClr val="6A737B"/>
                </a:solidFill>
                <a:latin typeface="Arial"/>
                <a:cs typeface="Arial"/>
              </a:rPr>
              <a:t>Actively Recruit and Refer Twice as Many Qualified Candidates to Business</a:t>
            </a:r>
          </a:p>
          <a:p>
            <a:pPr marL="742950" lvl="1" indent="-285750">
              <a:lnSpc>
                <a:spcPct val="150000"/>
              </a:lnSpc>
              <a:buFont typeface="Wingdings"/>
              <a:buChar char="ü"/>
            </a:pPr>
            <a:r>
              <a:rPr lang="en-US" sz="1400" dirty="0">
                <a:solidFill>
                  <a:srgbClr val="6A737B"/>
                </a:solidFill>
                <a:latin typeface="Arial"/>
                <a:cs typeface="Arial"/>
              </a:rPr>
              <a:t>5,000 Qualified Candidates Interviewed or Hired by Engaged Businesses</a:t>
            </a:r>
          </a:p>
          <a:p>
            <a:pPr>
              <a:lnSpc>
                <a:spcPct val="150000"/>
              </a:lnSpc>
            </a:pPr>
            <a:endParaRPr lang="en-US" sz="1300" i="1" dirty="0">
              <a:solidFill>
                <a:srgbClr val="6A737B"/>
              </a:solidFill>
              <a:latin typeface="Arial"/>
              <a:cs typeface="Arial"/>
            </a:endParaRPr>
          </a:p>
          <a:p>
            <a:pPr>
              <a:lnSpc>
                <a:spcPct val="150000"/>
              </a:lnSpc>
            </a:pPr>
            <a:endParaRPr lang="en-US" sz="1400" dirty="0">
              <a:solidFill>
                <a:srgbClr val="6A737B"/>
              </a:solidFill>
              <a:latin typeface="Arial"/>
              <a:cs typeface="Arial"/>
            </a:endParaRPr>
          </a:p>
          <a:p>
            <a:pPr marL="742950" lvl="1" indent="-285750">
              <a:lnSpc>
                <a:spcPct val="150000"/>
              </a:lnSpc>
              <a:buFont typeface="Wingdings"/>
              <a:buChar char="ü"/>
            </a:pPr>
            <a:endParaRPr lang="en-US" sz="1400" dirty="0">
              <a:solidFill>
                <a:srgbClr val="6A737B"/>
              </a:solidFill>
              <a:latin typeface="Arial"/>
              <a:cs typeface="Arial"/>
            </a:endParaRPr>
          </a:p>
          <a:p>
            <a:pPr marL="742950" lvl="1" indent="-285750">
              <a:lnSpc>
                <a:spcPct val="150000"/>
              </a:lnSpc>
              <a:buFont typeface="Wingdings"/>
              <a:buChar char="ü"/>
            </a:pPr>
            <a:endParaRPr lang="en-US" sz="1400" dirty="0">
              <a:solidFill>
                <a:srgbClr val="6A737B"/>
              </a:solidFill>
              <a:latin typeface="Arial"/>
              <a:cs typeface="Arial"/>
            </a:endParaRPr>
          </a:p>
        </p:txBody>
      </p:sp>
      <p:sp>
        <p:nvSpPr>
          <p:cNvPr id="30" name="Rectangle 29"/>
          <p:cNvSpPr/>
          <p:nvPr/>
        </p:nvSpPr>
        <p:spPr>
          <a:xfrm>
            <a:off x="252800" y="1753113"/>
            <a:ext cx="5756704" cy="1027012"/>
          </a:xfrm>
          <a:prstGeom prst="rect">
            <a:avLst/>
          </a:prstGeom>
        </p:spPr>
        <p:txBody>
          <a:bodyPr wrap="square" lIns="91440" tIns="45720" rIns="91440" bIns="45720" anchor="t">
            <a:spAutoFit/>
          </a:bodyPr>
          <a:lstStyle/>
          <a:p>
            <a:pPr marL="285750" indent="-285750">
              <a:lnSpc>
                <a:spcPct val="150000"/>
              </a:lnSpc>
              <a:buFont typeface="Arial,Sans-Serif" panose="020B0604020202020204" pitchFamily="34" charset="0"/>
              <a:buChar char="•"/>
            </a:pPr>
            <a:r>
              <a:rPr lang="en-US" sz="1400">
                <a:solidFill>
                  <a:srgbClr val="6A737B"/>
                </a:solidFill>
                <a:latin typeface="Arial"/>
                <a:cs typeface="Arial"/>
              </a:rPr>
              <a:t>Ensure 60% of Businesses Served are Small-Medium Businesses </a:t>
            </a:r>
            <a:endParaRPr lang="en-US" sz="1400">
              <a:ea typeface="+mn-lt"/>
              <a:cs typeface="+mn-lt"/>
            </a:endParaRPr>
          </a:p>
          <a:p>
            <a:pPr marL="285750" indent="-285750">
              <a:lnSpc>
                <a:spcPct val="150000"/>
              </a:lnSpc>
              <a:buFont typeface="Arial,Sans-Serif" panose="020B0604020202020204" pitchFamily="34" charset="0"/>
              <a:buChar char="•"/>
            </a:pPr>
            <a:r>
              <a:rPr lang="en-US" sz="1400">
                <a:solidFill>
                  <a:srgbClr val="6A737B"/>
                </a:solidFill>
                <a:latin typeface="Arial"/>
                <a:cs typeface="Arial"/>
              </a:rPr>
              <a:t>Deliver Workforce Intelligence As a Core Business Service </a:t>
            </a:r>
            <a:endParaRPr lang="en-US" sz="1400">
              <a:ea typeface="+mn-lt"/>
              <a:cs typeface="+mn-lt"/>
            </a:endParaRPr>
          </a:p>
          <a:p>
            <a:pPr marL="285750" indent="-285750">
              <a:lnSpc>
                <a:spcPct val="150000"/>
              </a:lnSpc>
              <a:buFont typeface="Arial,Sans-Serif" panose="020B0604020202020204" pitchFamily="34" charset="0"/>
              <a:buChar char="•"/>
            </a:pPr>
            <a:r>
              <a:rPr lang="en-US" sz="1400">
                <a:solidFill>
                  <a:srgbClr val="6A737B"/>
                </a:solidFill>
                <a:latin typeface="Arial"/>
                <a:cs typeface="Arial"/>
              </a:rPr>
              <a:t>Align Business Recruitment Strategies to Meet Market Demands</a:t>
            </a:r>
            <a:endParaRPr lang="en-US" sz="1400">
              <a:ea typeface="+mn-lt"/>
              <a:cs typeface="+mn-lt"/>
            </a:endParaRP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7213" t="-942" r="43461" b="3174"/>
          <a:stretch/>
        </p:blipFill>
        <p:spPr>
          <a:xfrm>
            <a:off x="5604544" y="1457110"/>
            <a:ext cx="4187849" cy="4312687"/>
          </a:xfrm>
          <a:prstGeom prst="rect">
            <a:avLst/>
          </a:prstGeom>
        </p:spPr>
      </p:pic>
      <p:sp>
        <p:nvSpPr>
          <p:cNvPr id="15" name="TextBox 14"/>
          <p:cNvSpPr txBox="1"/>
          <p:nvPr/>
        </p:nvSpPr>
        <p:spPr>
          <a:xfrm>
            <a:off x="6920317" y="2202873"/>
            <a:ext cx="2182120" cy="769441"/>
          </a:xfrm>
          <a:prstGeom prst="rect">
            <a:avLst/>
          </a:prstGeom>
          <a:noFill/>
        </p:spPr>
        <p:txBody>
          <a:bodyPr wrap="square" rtlCol="0">
            <a:spAutoFit/>
          </a:bodyPr>
          <a:lstStyle/>
          <a:p>
            <a:r>
              <a:rPr lang="en-US" sz="4400" b="1" spc="300">
                <a:solidFill>
                  <a:schemeClr val="bg1"/>
                </a:solidFill>
                <a:latin typeface="Arial" panose="020B0604020202020204" pitchFamily="34" charset="0"/>
                <a:cs typeface="Arial" panose="020B0604020202020204" pitchFamily="34" charset="0"/>
              </a:rPr>
              <a:t>15,000</a:t>
            </a:r>
            <a:endParaRPr lang="en-US" sz="4400" spc="30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7278757" y="3208712"/>
            <a:ext cx="1948372" cy="707886"/>
          </a:xfrm>
          <a:prstGeom prst="rect">
            <a:avLst/>
          </a:prstGeom>
          <a:noFill/>
        </p:spPr>
        <p:txBody>
          <a:bodyPr wrap="square" rtlCol="0">
            <a:spAutoFit/>
          </a:bodyPr>
          <a:lstStyle/>
          <a:p>
            <a:r>
              <a:rPr lang="en-US" sz="4000" b="1" spc="300">
                <a:solidFill>
                  <a:schemeClr val="bg1"/>
                </a:solidFill>
                <a:latin typeface="Arial" panose="020B0604020202020204" pitchFamily="34" charset="0"/>
                <a:cs typeface="Arial" panose="020B0604020202020204" pitchFamily="34" charset="0"/>
              </a:rPr>
              <a:t>8,000</a:t>
            </a:r>
            <a:endParaRPr lang="en-US" sz="4000" spc="300">
              <a:solidFill>
                <a:schemeClr val="bg1"/>
              </a:solidFill>
              <a:latin typeface="Arial" panose="020B0604020202020204" pitchFamily="34" charset="0"/>
              <a:cs typeface="Arial" panose="020B0604020202020204" pitchFamily="34" charset="0"/>
            </a:endParaRPr>
          </a:p>
        </p:txBody>
      </p:sp>
      <p:sp>
        <p:nvSpPr>
          <p:cNvPr id="18" name="TextBox 17"/>
          <p:cNvSpPr txBox="1"/>
          <p:nvPr/>
        </p:nvSpPr>
        <p:spPr>
          <a:xfrm>
            <a:off x="7306888" y="4048298"/>
            <a:ext cx="1529542" cy="646331"/>
          </a:xfrm>
          <a:prstGeom prst="rect">
            <a:avLst/>
          </a:prstGeom>
          <a:noFill/>
        </p:spPr>
        <p:txBody>
          <a:bodyPr wrap="square" lIns="91440" tIns="45720" rIns="91440" bIns="45720" rtlCol="0" anchor="t">
            <a:spAutoFit/>
          </a:bodyPr>
          <a:lstStyle/>
          <a:p>
            <a:r>
              <a:rPr lang="en-US" sz="3600" b="1" spc="300">
                <a:solidFill>
                  <a:schemeClr val="bg1"/>
                </a:solidFill>
                <a:latin typeface="Arial"/>
                <a:cs typeface="Arial"/>
              </a:rPr>
              <a:t>4,000</a:t>
            </a:r>
            <a:endParaRPr lang="en-US" sz="3600" spc="300">
              <a:solidFill>
                <a:schemeClr val="bg1"/>
              </a:solidFill>
              <a:latin typeface="Arial" panose="020B0604020202020204" pitchFamily="34" charset="0"/>
              <a:cs typeface="Arial" panose="020B0604020202020204" pitchFamily="34" charset="0"/>
            </a:endParaRPr>
          </a:p>
        </p:txBody>
      </p:sp>
      <p:sp>
        <p:nvSpPr>
          <p:cNvPr id="20" name="TextBox 19"/>
          <p:cNvSpPr txBox="1"/>
          <p:nvPr/>
        </p:nvSpPr>
        <p:spPr>
          <a:xfrm>
            <a:off x="9804622" y="2405795"/>
            <a:ext cx="2174018" cy="307777"/>
          </a:xfrm>
          <a:prstGeom prst="rect">
            <a:avLst/>
          </a:prstGeom>
          <a:noFill/>
        </p:spPr>
        <p:txBody>
          <a:bodyPr wrap="square" rtlCol="0">
            <a:spAutoFit/>
          </a:bodyPr>
          <a:lstStyle/>
          <a:p>
            <a:pPr algn="ctr"/>
            <a:r>
              <a:rPr lang="en-US" sz="1400" b="1" spc="300">
                <a:solidFill>
                  <a:srgbClr val="DF2A2A"/>
                </a:solidFill>
                <a:latin typeface="Arial" panose="020B0604020202020204" pitchFamily="34" charset="0"/>
                <a:cs typeface="Arial" panose="020B0604020202020204" pitchFamily="34" charset="0"/>
              </a:rPr>
              <a:t>Business Leads</a:t>
            </a:r>
          </a:p>
        </p:txBody>
      </p:sp>
      <p:sp>
        <p:nvSpPr>
          <p:cNvPr id="21" name="Rectangle 20"/>
          <p:cNvSpPr/>
          <p:nvPr/>
        </p:nvSpPr>
        <p:spPr>
          <a:xfrm>
            <a:off x="10067560" y="3250720"/>
            <a:ext cx="496389" cy="6933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976288" y="4000486"/>
            <a:ext cx="496389" cy="6933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9792393" y="3389493"/>
            <a:ext cx="2468879" cy="307777"/>
          </a:xfrm>
          <a:prstGeom prst="rect">
            <a:avLst/>
          </a:prstGeom>
          <a:noFill/>
        </p:spPr>
        <p:txBody>
          <a:bodyPr wrap="square" rtlCol="0">
            <a:spAutoFit/>
          </a:bodyPr>
          <a:lstStyle/>
          <a:p>
            <a:pPr algn="ctr"/>
            <a:r>
              <a:rPr lang="en-US" sz="1400" b="1" spc="300">
                <a:solidFill>
                  <a:srgbClr val="FFB339"/>
                </a:solidFill>
                <a:latin typeface="Arial" panose="020B0604020202020204" pitchFamily="34" charset="0"/>
                <a:cs typeface="Arial" panose="020B0604020202020204" pitchFamily="34" charset="0"/>
              </a:rPr>
              <a:t>Businesses Served</a:t>
            </a:r>
          </a:p>
        </p:txBody>
      </p:sp>
      <p:sp>
        <p:nvSpPr>
          <p:cNvPr id="2" name="TextBox 1">
            <a:extLst>
              <a:ext uri="{FF2B5EF4-FFF2-40B4-BE49-F238E27FC236}">
                <a16:creationId xmlns:a16="http://schemas.microsoft.com/office/drawing/2014/main" id="{3EFFFA99-CA52-452D-A48C-8F331F84AEC7}"/>
              </a:ext>
            </a:extLst>
          </p:cNvPr>
          <p:cNvSpPr txBox="1"/>
          <p:nvPr/>
        </p:nvSpPr>
        <p:spPr>
          <a:xfrm>
            <a:off x="7317971" y="4931208"/>
            <a:ext cx="146858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chemeClr val="bg1"/>
                </a:solidFill>
              </a:rPr>
              <a:t>5,000</a:t>
            </a:r>
            <a:endParaRPr lang="en-US" sz="3600">
              <a:solidFill>
                <a:schemeClr val="bg1"/>
              </a:solidFill>
            </a:endParaRPr>
          </a:p>
        </p:txBody>
      </p:sp>
      <p:sp>
        <p:nvSpPr>
          <p:cNvPr id="3" name="TextBox 2">
            <a:extLst>
              <a:ext uri="{FF2B5EF4-FFF2-40B4-BE49-F238E27FC236}">
                <a16:creationId xmlns:a16="http://schemas.microsoft.com/office/drawing/2014/main" id="{79622590-54F2-43C9-9700-539C828741F9}"/>
              </a:ext>
            </a:extLst>
          </p:cNvPr>
          <p:cNvSpPr txBox="1"/>
          <p:nvPr/>
        </p:nvSpPr>
        <p:spPr>
          <a:xfrm>
            <a:off x="542562" y="6191892"/>
            <a:ext cx="5778417" cy="369332"/>
          </a:xfrm>
          <a:prstGeom prst="rect">
            <a:avLst/>
          </a:prstGeom>
          <a:noFill/>
        </p:spPr>
        <p:txBody>
          <a:bodyPr wrap="square" lIns="91440" tIns="45720" rIns="91440" bIns="45720" rtlCol="0" anchor="t">
            <a:spAutoFit/>
          </a:bodyPr>
          <a:lstStyle/>
          <a:p>
            <a:r>
              <a:rPr lang="en-US" b="1" spc="300">
                <a:solidFill>
                  <a:srgbClr val="7030A0"/>
                </a:solidFill>
                <a:latin typeface="Arial"/>
                <a:cs typeface="Arial"/>
              </a:rPr>
              <a:t>OUTCOME</a:t>
            </a:r>
          </a:p>
        </p:txBody>
      </p:sp>
      <p:sp>
        <p:nvSpPr>
          <p:cNvPr id="33" name="TextBox 32">
            <a:extLst>
              <a:ext uri="{FF2B5EF4-FFF2-40B4-BE49-F238E27FC236}">
                <a16:creationId xmlns:a16="http://schemas.microsoft.com/office/drawing/2014/main" id="{912DE04F-39D9-45D7-A3F2-56F256022818}"/>
              </a:ext>
            </a:extLst>
          </p:cNvPr>
          <p:cNvSpPr txBox="1"/>
          <p:nvPr/>
        </p:nvSpPr>
        <p:spPr>
          <a:xfrm>
            <a:off x="2643788" y="6139107"/>
            <a:ext cx="6141736" cy="492443"/>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91440" tIns="45720" rIns="91440" bIns="45720" anchor="t">
            <a:spAutoFit/>
          </a:bodyPr>
          <a:lstStyle/>
          <a:p>
            <a:r>
              <a:rPr lang="en-US" sz="1300">
                <a:solidFill>
                  <a:srgbClr val="6A737B"/>
                </a:solidFill>
                <a:latin typeface="Arial"/>
                <a:cs typeface="Arial"/>
              </a:rPr>
              <a:t>CSCF Provided Quality Recruitment Services and Delivers Qualified Candidates who are Interviewed or Hired by the Businesses Served</a:t>
            </a:r>
          </a:p>
        </p:txBody>
      </p:sp>
      <p:sp>
        <p:nvSpPr>
          <p:cNvPr id="4" name="Rectangle 3">
            <a:extLst>
              <a:ext uri="{FF2B5EF4-FFF2-40B4-BE49-F238E27FC236}">
                <a16:creationId xmlns:a16="http://schemas.microsoft.com/office/drawing/2014/main" id="{D280330D-F033-4431-8FA5-3F069579EE81}"/>
              </a:ext>
            </a:extLst>
          </p:cNvPr>
          <p:cNvSpPr/>
          <p:nvPr/>
        </p:nvSpPr>
        <p:spPr>
          <a:xfrm>
            <a:off x="9657169" y="4779577"/>
            <a:ext cx="1200574" cy="7213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E16A23-D7C9-465C-AD8D-91265A88BFFE}"/>
              </a:ext>
            </a:extLst>
          </p:cNvPr>
          <p:cNvSpPr txBox="1"/>
          <p:nvPr/>
        </p:nvSpPr>
        <p:spPr>
          <a:xfrm>
            <a:off x="9382299" y="4946077"/>
            <a:ext cx="2884516" cy="523220"/>
          </a:xfrm>
          <a:prstGeom prst="rect">
            <a:avLst/>
          </a:prstGeom>
          <a:noFill/>
        </p:spPr>
        <p:txBody>
          <a:bodyPr wrap="square" rtlCol="0">
            <a:spAutoFit/>
          </a:bodyPr>
          <a:lstStyle/>
          <a:p>
            <a:pPr algn="ctr"/>
            <a:r>
              <a:rPr lang="en-US" sz="1400" b="1" spc="300">
                <a:solidFill>
                  <a:srgbClr val="92D050"/>
                </a:solidFill>
                <a:latin typeface="Arial" panose="020B0604020202020204" pitchFamily="34" charset="0"/>
                <a:cs typeface="Arial" panose="020B0604020202020204" pitchFamily="34" charset="0"/>
              </a:rPr>
              <a:t>Qualified Candidates to Business </a:t>
            </a:r>
          </a:p>
        </p:txBody>
      </p:sp>
      <p:sp>
        <p:nvSpPr>
          <p:cNvPr id="31" name="TextBox 30"/>
          <p:cNvSpPr txBox="1"/>
          <p:nvPr/>
        </p:nvSpPr>
        <p:spPr>
          <a:xfrm>
            <a:off x="9794987" y="4144609"/>
            <a:ext cx="2524475" cy="523220"/>
          </a:xfrm>
          <a:prstGeom prst="rect">
            <a:avLst/>
          </a:prstGeom>
          <a:noFill/>
        </p:spPr>
        <p:txBody>
          <a:bodyPr wrap="square" rtlCol="0">
            <a:spAutoFit/>
          </a:bodyPr>
          <a:lstStyle/>
          <a:p>
            <a:pPr algn="ctr"/>
            <a:r>
              <a:rPr lang="en-US" sz="1400" b="1" spc="300">
                <a:solidFill>
                  <a:srgbClr val="4E69A2"/>
                </a:solidFill>
                <a:latin typeface="Arial" panose="020B0604020202020204" pitchFamily="34" charset="0"/>
                <a:cs typeface="Arial" panose="020B0604020202020204" pitchFamily="34" charset="0"/>
              </a:rPr>
              <a:t>Businesses Engaged</a:t>
            </a:r>
          </a:p>
        </p:txBody>
      </p:sp>
    </p:spTree>
    <p:extLst>
      <p:ext uri="{BB962C8B-B14F-4D97-AF65-F5344CB8AC3E}">
        <p14:creationId xmlns:p14="http://schemas.microsoft.com/office/powerpoint/2010/main" val="1349732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rot="16200000">
            <a:off x="-1105753" y="2835089"/>
            <a:ext cx="6494932" cy="1066800"/>
          </a:xfrm>
          <a:prstGeom prst="rect">
            <a:avLst/>
          </a:prstGeom>
        </p:spPr>
        <p:txBody>
          <a:bodyPr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sp>
        <p:nvSpPr>
          <p:cNvPr id="23" name="TextBox 22"/>
          <p:cNvSpPr txBox="1"/>
          <p:nvPr/>
        </p:nvSpPr>
        <p:spPr>
          <a:xfrm>
            <a:off x="628271" y="3946781"/>
            <a:ext cx="3539686" cy="523220"/>
          </a:xfrm>
          <a:prstGeom prst="rect">
            <a:avLst/>
          </a:prstGeom>
          <a:noFill/>
          <a:ln>
            <a:noFill/>
          </a:ln>
        </p:spPr>
        <p:txBody>
          <a:bodyPr wrap="square" rtlCol="0">
            <a:spAutoFit/>
          </a:bodyPr>
          <a:lstStyle/>
          <a:p>
            <a:pPr>
              <a:defRPr/>
            </a:pPr>
            <a:endParaRPr lang="en-US" sz="1400" b="1">
              <a:solidFill>
                <a:srgbClr val="FF0000"/>
              </a:solidFill>
              <a:latin typeface="Arial" panose="020B0604020202020204" pitchFamily="34" charset="0"/>
              <a:cs typeface="Arial" panose="020B0604020202020204" pitchFamily="34" charset="0"/>
            </a:endParaRPr>
          </a:p>
          <a:p>
            <a:pPr>
              <a:defRPr/>
            </a:pPr>
            <a:endParaRPr lang="en-US" sz="1400" b="1">
              <a:solidFill>
                <a:srgbClr val="A0CF67"/>
              </a:solidFill>
              <a:latin typeface="Arial" panose="020B0604020202020204" pitchFamily="34" charset="0"/>
              <a:cs typeface="Arial" panose="020B0604020202020204" pitchFamily="34" charset="0"/>
            </a:endParaRPr>
          </a:p>
        </p:txBody>
      </p:sp>
      <p:sp>
        <p:nvSpPr>
          <p:cNvPr id="30" name="Rounded Rectangle 29"/>
          <p:cNvSpPr/>
          <p:nvPr/>
        </p:nvSpPr>
        <p:spPr>
          <a:xfrm>
            <a:off x="356337" y="207894"/>
            <a:ext cx="5433482" cy="660725"/>
          </a:xfrm>
          <a:prstGeom prst="roundRect">
            <a:avLst/>
          </a:prstGeom>
          <a:solidFill>
            <a:srgbClr val="0055B8"/>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spc="300">
                <a:latin typeface="Arial" panose="020B0604020202020204" pitchFamily="34" charset="0"/>
                <a:cs typeface="Arial" panose="020B0604020202020204" pitchFamily="34" charset="0"/>
              </a:rPr>
              <a:t>DELIVER TALENT SOLUTIONS </a:t>
            </a:r>
            <a:br>
              <a:rPr lang="en-US" sz="1600" spc="300">
                <a:latin typeface="Arial" panose="020B0604020202020204" pitchFamily="34" charset="0"/>
                <a:cs typeface="Arial" panose="020B0604020202020204" pitchFamily="34" charset="0"/>
              </a:rPr>
            </a:br>
            <a:r>
              <a:rPr lang="en-US" sz="1600" spc="300">
                <a:latin typeface="Arial" panose="020B0604020202020204" pitchFamily="34" charset="0"/>
                <a:cs typeface="Arial" panose="020B0604020202020204" pitchFamily="34" charset="0"/>
              </a:rPr>
              <a:t>TO IGNITE POTENTIAL</a:t>
            </a:r>
          </a:p>
        </p:txBody>
      </p:sp>
      <p:sp>
        <p:nvSpPr>
          <p:cNvPr id="32" name="TextBox 31"/>
          <p:cNvSpPr txBox="1"/>
          <p:nvPr/>
        </p:nvSpPr>
        <p:spPr>
          <a:xfrm>
            <a:off x="276100" y="3166646"/>
            <a:ext cx="5898704" cy="1991379"/>
          </a:xfrm>
          <a:prstGeom prst="rect">
            <a:avLst/>
          </a:prstGeom>
          <a:noFill/>
          <a:ln>
            <a:noFill/>
          </a:ln>
        </p:spPr>
        <p:txBody>
          <a:bodyPr wrap="square" lIns="91440" tIns="45720" rIns="91440" bIns="45720" rtlCol="0" anchor="t">
            <a:spAutoFit/>
          </a:bodyPr>
          <a:lstStyle/>
          <a:p>
            <a:pPr marL="340995" indent="-340995">
              <a:lnSpc>
                <a:spcPct val="150000"/>
              </a:lnSpc>
              <a:buFont typeface="Wingdings" panose="05000000000000000000" pitchFamily="2" charset="2"/>
              <a:buChar char="ü"/>
            </a:pPr>
            <a:r>
              <a:rPr lang="en-US" sz="1400">
                <a:solidFill>
                  <a:schemeClr val="tx2"/>
                </a:solidFill>
                <a:latin typeface="Arial"/>
                <a:cs typeface="Arial"/>
              </a:rPr>
              <a:t>30,000 Receive Career Services with CSCF Staff</a:t>
            </a:r>
          </a:p>
          <a:p>
            <a:pPr marL="340995" indent="-340995">
              <a:lnSpc>
                <a:spcPct val="150000"/>
              </a:lnSpc>
              <a:buFont typeface="Wingdings" panose="05000000000000000000" pitchFamily="2" charset="2"/>
              <a:buChar char="ü"/>
            </a:pPr>
            <a:r>
              <a:rPr lang="en-US" sz="1400">
                <a:solidFill>
                  <a:schemeClr val="tx2"/>
                </a:solidFill>
                <a:latin typeface="Arial"/>
                <a:cs typeface="Arial"/>
              </a:rPr>
              <a:t>15,000 Receive Career Planning Consultations </a:t>
            </a:r>
          </a:p>
          <a:p>
            <a:pPr marL="340995" indent="-340995">
              <a:lnSpc>
                <a:spcPct val="150000"/>
              </a:lnSpc>
              <a:buFont typeface="Wingdings" panose="05000000000000000000" pitchFamily="2" charset="2"/>
              <a:buChar char="ü"/>
            </a:pPr>
            <a:r>
              <a:rPr lang="en-US" sz="1400">
                <a:solidFill>
                  <a:schemeClr val="tx2"/>
                </a:solidFill>
                <a:latin typeface="Arial"/>
                <a:cs typeface="Arial"/>
              </a:rPr>
              <a:t>3,000 Career Seekers Receiving CSCF Supported Training</a:t>
            </a:r>
          </a:p>
          <a:p>
            <a:pPr marL="798195" lvl="1" indent="-340995">
              <a:lnSpc>
                <a:spcPct val="150000"/>
              </a:lnSpc>
              <a:buFont typeface="Wingdings" panose="05000000000000000000" pitchFamily="2" charset="2"/>
              <a:buChar char="ü"/>
            </a:pPr>
            <a:r>
              <a:rPr lang="en-US" sz="1400">
                <a:solidFill>
                  <a:schemeClr val="tx2"/>
                </a:solidFill>
                <a:latin typeface="Arial"/>
                <a:cs typeface="Arial"/>
              </a:rPr>
              <a:t>Receive Training / Credentials </a:t>
            </a:r>
          </a:p>
          <a:p>
            <a:pPr marL="798195" lvl="1" indent="-340995">
              <a:lnSpc>
                <a:spcPct val="150000"/>
              </a:lnSpc>
              <a:buFont typeface="Wingdings" panose="05000000000000000000" pitchFamily="2" charset="2"/>
              <a:buChar char="ü"/>
            </a:pPr>
            <a:r>
              <a:rPr lang="en-US" sz="1400">
                <a:solidFill>
                  <a:schemeClr val="tx2"/>
                </a:solidFill>
                <a:latin typeface="Arial"/>
                <a:cs typeface="Arial"/>
              </a:rPr>
              <a:t>80% Achieve a Wage of &gt;$17.50</a:t>
            </a:r>
          </a:p>
          <a:p>
            <a:pPr marL="340995" indent="-340995">
              <a:lnSpc>
                <a:spcPct val="150000"/>
              </a:lnSpc>
              <a:buFont typeface="Wingdings" panose="05000000000000000000" pitchFamily="2" charset="2"/>
              <a:buChar char="ü"/>
            </a:pPr>
            <a:r>
              <a:rPr lang="en-US" sz="1400">
                <a:solidFill>
                  <a:schemeClr val="tx2"/>
                </a:solidFill>
                <a:latin typeface="Arial"/>
                <a:cs typeface="Arial"/>
              </a:rPr>
              <a:t>7,500  Employed</a:t>
            </a:r>
          </a:p>
        </p:txBody>
      </p:sp>
      <p:sp>
        <p:nvSpPr>
          <p:cNvPr id="33" name="TextBox 32"/>
          <p:cNvSpPr txBox="1"/>
          <p:nvPr/>
        </p:nvSpPr>
        <p:spPr>
          <a:xfrm>
            <a:off x="254483" y="2801662"/>
            <a:ext cx="5134410" cy="369332"/>
          </a:xfrm>
          <a:prstGeom prst="rect">
            <a:avLst/>
          </a:prstGeom>
          <a:noFill/>
        </p:spPr>
        <p:txBody>
          <a:bodyPr wrap="square" rtlCol="0">
            <a:spAutoFit/>
          </a:bodyPr>
          <a:lstStyle/>
          <a:p>
            <a:r>
              <a:rPr lang="en-US" b="1" spc="300">
                <a:solidFill>
                  <a:srgbClr val="3EAD2B"/>
                </a:solidFill>
                <a:latin typeface="Arial" panose="020B0604020202020204" pitchFamily="34" charset="0"/>
                <a:cs typeface="Arial" panose="020B0604020202020204" pitchFamily="34" charset="0"/>
              </a:rPr>
              <a:t>KEY PERFORMANCE METRICS</a:t>
            </a:r>
          </a:p>
        </p:txBody>
      </p:sp>
      <p:sp>
        <p:nvSpPr>
          <p:cNvPr id="38" name="Rectangle 37"/>
          <p:cNvSpPr/>
          <p:nvPr/>
        </p:nvSpPr>
        <p:spPr>
          <a:xfrm>
            <a:off x="279609" y="1406565"/>
            <a:ext cx="5231956" cy="698717"/>
          </a:xfrm>
          <a:prstGeom prst="rect">
            <a:avLst/>
          </a:prstGeom>
        </p:spPr>
        <p:txBody>
          <a:bodyPr wrap="square" lIns="91440" tIns="45720" rIns="91440" bIns="45720" anchor="t">
            <a:spAutoFit/>
          </a:bodyPr>
          <a:lstStyle/>
          <a:p>
            <a:pPr marL="285750" indent="-285750">
              <a:lnSpc>
                <a:spcPct val="150000"/>
              </a:lnSpc>
              <a:buFont typeface="Arial" panose="020B0604020202020204" pitchFamily="34" charset="0"/>
              <a:buChar char="•"/>
            </a:pPr>
            <a:r>
              <a:rPr lang="en-US" sz="1400" dirty="0">
                <a:solidFill>
                  <a:srgbClr val="6A737B"/>
                </a:solidFill>
                <a:latin typeface="Arial"/>
                <a:cs typeface="Arial"/>
              </a:rPr>
              <a:t>Create Value Through Comprehensive Career Services Within the Customer Journey </a:t>
            </a:r>
          </a:p>
        </p:txBody>
      </p:sp>
      <p:sp>
        <p:nvSpPr>
          <p:cNvPr id="40" name="TextBox 39"/>
          <p:cNvSpPr txBox="1"/>
          <p:nvPr/>
        </p:nvSpPr>
        <p:spPr>
          <a:xfrm>
            <a:off x="266061" y="1083270"/>
            <a:ext cx="1106393" cy="338554"/>
          </a:xfrm>
          <a:prstGeom prst="rect">
            <a:avLst/>
          </a:prstGeom>
          <a:noFill/>
        </p:spPr>
        <p:txBody>
          <a:bodyPr wrap="none" lIns="91440" tIns="45720" rIns="91440" bIns="45720" rtlCol="0" anchor="t">
            <a:spAutoFit/>
          </a:bodyPr>
          <a:lstStyle/>
          <a:p>
            <a:r>
              <a:rPr lang="en-US" sz="1600" b="1" spc="300">
                <a:solidFill>
                  <a:srgbClr val="6A737B"/>
                </a:solidFill>
                <a:latin typeface="Arial"/>
                <a:cs typeface="Arial"/>
              </a:rPr>
              <a:t>GOALS</a:t>
            </a:r>
            <a:endParaRPr lang="en-US" sz="1600" b="1" spc="300">
              <a:solidFill>
                <a:srgbClr val="6A737B"/>
              </a:solidFill>
              <a:latin typeface="Arial" panose="020B0604020202020204" pitchFamily="34" charset="0"/>
              <a:cs typeface="Arial" panose="020B0604020202020204" pitchFamily="34" charset="0"/>
            </a:endParaRPr>
          </a:p>
        </p:txBody>
      </p:sp>
      <p:sp>
        <p:nvSpPr>
          <p:cNvPr id="18" name="TextBox 17"/>
          <p:cNvSpPr txBox="1"/>
          <p:nvPr/>
        </p:nvSpPr>
        <p:spPr>
          <a:xfrm>
            <a:off x="6833800" y="1465464"/>
            <a:ext cx="2461541" cy="707886"/>
          </a:xfrm>
          <a:prstGeom prst="rect">
            <a:avLst/>
          </a:prstGeom>
          <a:noFill/>
        </p:spPr>
        <p:txBody>
          <a:bodyPr wrap="square" lIns="91440" tIns="45720" rIns="91440" bIns="45720" rtlCol="0" anchor="t">
            <a:spAutoFit/>
          </a:bodyPr>
          <a:lstStyle/>
          <a:p>
            <a:r>
              <a:rPr lang="en-US" sz="4000" b="1" spc="300">
                <a:solidFill>
                  <a:schemeClr val="bg1"/>
                </a:solidFill>
                <a:latin typeface="Arial"/>
                <a:cs typeface="Arial"/>
              </a:rPr>
              <a:t>30,000</a:t>
            </a:r>
            <a:endParaRPr lang="en-US" sz="4000" spc="30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9623833" y="1988229"/>
            <a:ext cx="2405281" cy="523220"/>
          </a:xfrm>
          <a:prstGeom prst="rect">
            <a:avLst/>
          </a:prstGeom>
          <a:noFill/>
        </p:spPr>
        <p:txBody>
          <a:bodyPr wrap="square" lIns="91440" tIns="45720" rIns="91440" bIns="45720" rtlCol="0" anchor="t">
            <a:spAutoFit/>
          </a:bodyPr>
          <a:lstStyle/>
          <a:p>
            <a:pPr algn="ctr"/>
            <a:r>
              <a:rPr lang="en-US" sz="1400" b="1" spc="300">
                <a:solidFill>
                  <a:srgbClr val="DF2A2A"/>
                </a:solidFill>
                <a:latin typeface="Arial"/>
                <a:cs typeface="Arial"/>
              </a:rPr>
              <a:t>Career Seeker </a:t>
            </a:r>
            <a:endParaRPr lang="en-US" sz="1400" b="1" spc="300">
              <a:solidFill>
                <a:srgbClr val="DF2A2A"/>
              </a:solidFill>
              <a:latin typeface="Arial" panose="020B0604020202020204" pitchFamily="34" charset="0"/>
              <a:cs typeface="Arial" panose="020B0604020202020204" pitchFamily="34" charset="0"/>
            </a:endParaRPr>
          </a:p>
          <a:p>
            <a:pPr algn="ctr"/>
            <a:r>
              <a:rPr lang="en-US" sz="1400" b="1" spc="300">
                <a:solidFill>
                  <a:srgbClr val="DF2A2A"/>
                </a:solidFill>
                <a:latin typeface="Arial"/>
                <a:cs typeface="Arial"/>
              </a:rPr>
              <a:t>Leads</a:t>
            </a:r>
          </a:p>
        </p:txBody>
      </p:sp>
      <p:sp>
        <p:nvSpPr>
          <p:cNvPr id="7" name="Rectangle 6"/>
          <p:cNvSpPr/>
          <p:nvPr/>
        </p:nvSpPr>
        <p:spPr>
          <a:xfrm>
            <a:off x="9781115" y="3660669"/>
            <a:ext cx="496389" cy="6933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628309" y="4621692"/>
            <a:ext cx="496389" cy="6933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360283" y="5009428"/>
            <a:ext cx="836954" cy="6933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603013" y="2805842"/>
            <a:ext cx="2475379" cy="738664"/>
          </a:xfrm>
          <a:prstGeom prst="rect">
            <a:avLst/>
          </a:prstGeom>
          <a:noFill/>
        </p:spPr>
        <p:txBody>
          <a:bodyPr wrap="square" lIns="91440" tIns="45720" rIns="91440" bIns="45720" rtlCol="0" anchor="t">
            <a:spAutoFit/>
          </a:bodyPr>
          <a:lstStyle/>
          <a:p>
            <a:pPr algn="ctr"/>
            <a:r>
              <a:rPr lang="en-US" sz="1400" b="1" spc="300">
                <a:solidFill>
                  <a:srgbClr val="FFB339"/>
                </a:solidFill>
                <a:latin typeface="Arial"/>
                <a:cs typeface="Arial"/>
              </a:rPr>
              <a:t>Individuals </a:t>
            </a:r>
            <a:endParaRPr lang="en-US" sz="1400" b="1" spc="300">
              <a:solidFill>
                <a:srgbClr val="FFB339"/>
              </a:solidFill>
              <a:latin typeface="Arial" panose="020B0604020202020204" pitchFamily="34" charset="0"/>
              <a:cs typeface="Arial" panose="020B0604020202020204" pitchFamily="34" charset="0"/>
            </a:endParaRPr>
          </a:p>
          <a:p>
            <a:pPr algn="ctr"/>
            <a:r>
              <a:rPr lang="en-US" sz="1400" b="1" spc="300">
                <a:solidFill>
                  <a:srgbClr val="FFB339"/>
                </a:solidFill>
                <a:latin typeface="Arial"/>
                <a:cs typeface="Arial"/>
              </a:rPr>
              <a:t>Engaged with Staff in Career Services</a:t>
            </a:r>
            <a:endParaRPr lang="en-US" sz="1400" b="1" spc="300">
              <a:solidFill>
                <a:srgbClr val="FFB339"/>
              </a:solidFill>
              <a:latin typeface="Arial" panose="020B0604020202020204" pitchFamily="34" charset="0"/>
              <a:cs typeface="Arial" panose="020B0604020202020204" pitchFamily="34" charset="0"/>
            </a:endParaRPr>
          </a:p>
        </p:txBody>
      </p:sp>
      <p:sp>
        <p:nvSpPr>
          <p:cNvPr id="27" name="TextBox 26"/>
          <p:cNvSpPr txBox="1"/>
          <p:nvPr/>
        </p:nvSpPr>
        <p:spPr>
          <a:xfrm>
            <a:off x="9294310" y="3841340"/>
            <a:ext cx="2897690" cy="738664"/>
          </a:xfrm>
          <a:prstGeom prst="rect">
            <a:avLst/>
          </a:prstGeom>
          <a:noFill/>
        </p:spPr>
        <p:txBody>
          <a:bodyPr wrap="square" lIns="91440" tIns="45720" rIns="91440" bIns="45720" rtlCol="0" anchor="t">
            <a:spAutoFit/>
          </a:bodyPr>
          <a:lstStyle/>
          <a:p>
            <a:pPr algn="ctr"/>
            <a:r>
              <a:rPr lang="en-US" sz="1400" b="1" spc="300">
                <a:solidFill>
                  <a:srgbClr val="4E69A2"/>
                </a:solidFill>
                <a:latin typeface="Arial"/>
                <a:cs typeface="Arial"/>
              </a:rPr>
              <a:t>Individuals Provided Career Planning Services</a:t>
            </a:r>
            <a:endParaRPr lang="en-US" sz="1400" b="1" spc="300">
              <a:solidFill>
                <a:srgbClr val="4E69A2"/>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82A1ED2D-0DF4-4D5E-BC6F-7D1D9D40FE99}"/>
              </a:ext>
            </a:extLst>
          </p:cNvPr>
          <p:cNvSpPr txBox="1"/>
          <p:nvPr/>
        </p:nvSpPr>
        <p:spPr>
          <a:xfrm>
            <a:off x="2339254" y="5903936"/>
            <a:ext cx="7295886" cy="719792"/>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91440" tIns="45720" rIns="91440" bIns="45720" rtlCol="0" anchor="t">
            <a:spAutoFit/>
          </a:bodyPr>
          <a:lstStyle/>
          <a:p>
            <a:endParaRPr lang="en-US" sz="1200" spc="300">
              <a:solidFill>
                <a:srgbClr val="7030A0"/>
              </a:solidFill>
              <a:latin typeface="Arial"/>
              <a:cs typeface="Arial"/>
            </a:endParaRPr>
          </a:p>
          <a:p>
            <a:r>
              <a:rPr lang="en-US" sz="1400">
                <a:solidFill>
                  <a:srgbClr val="6A737B"/>
                </a:solidFill>
                <a:latin typeface="Arial"/>
                <a:cs typeface="Arial"/>
              </a:rPr>
              <a:t>Central Florida Job Seekers Received Quality Services Throughout their Career Journey that Results in Increased Skills and Employment. </a:t>
            </a:r>
          </a:p>
        </p:txBody>
      </p:sp>
      <p:sp>
        <p:nvSpPr>
          <p:cNvPr id="35" name="TextBox 34">
            <a:extLst>
              <a:ext uri="{FF2B5EF4-FFF2-40B4-BE49-F238E27FC236}">
                <a16:creationId xmlns:a16="http://schemas.microsoft.com/office/drawing/2014/main" id="{BD3D1A0D-EB31-4FB9-8313-F49D6CC14809}"/>
              </a:ext>
            </a:extLst>
          </p:cNvPr>
          <p:cNvSpPr txBox="1"/>
          <p:nvPr/>
        </p:nvSpPr>
        <p:spPr>
          <a:xfrm>
            <a:off x="351902" y="6145533"/>
            <a:ext cx="5190871" cy="369332"/>
          </a:xfrm>
          <a:prstGeom prst="rect">
            <a:avLst/>
          </a:prstGeom>
          <a:noFill/>
        </p:spPr>
        <p:txBody>
          <a:bodyPr wrap="square" lIns="91440" tIns="45720" rIns="91440" bIns="45720" rtlCol="0" anchor="t">
            <a:spAutoFit/>
          </a:bodyPr>
          <a:lstStyle/>
          <a:p>
            <a:r>
              <a:rPr lang="en-US" b="1" spc="300">
                <a:solidFill>
                  <a:srgbClr val="7030A0"/>
                </a:solidFill>
                <a:latin typeface="Arial"/>
                <a:cs typeface="Arial"/>
              </a:rPr>
              <a:t>OUTCOME</a:t>
            </a:r>
            <a:endParaRPr lang="en-US" b="1" spc="300">
              <a:solidFill>
                <a:srgbClr val="7030A0"/>
              </a:solidFill>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5860E964-79C1-BABE-7A85-48154F3F752A}"/>
              </a:ext>
            </a:extLst>
          </p:cNvPr>
          <p:cNvPicPr>
            <a:picLocks noChangeAspect="1"/>
          </p:cNvPicPr>
          <p:nvPr/>
        </p:nvPicPr>
        <p:blipFill rotWithShape="1">
          <a:blip r:embed="rId3">
            <a:extLst>
              <a:ext uri="{28A0092B-C50C-407E-A947-70E740481C1C}">
                <a14:useLocalDpi xmlns:a14="http://schemas.microsoft.com/office/drawing/2010/main" val="0"/>
              </a:ext>
            </a:extLst>
          </a:blip>
          <a:srcRect l="1" r="44765" b="2232"/>
          <a:stretch/>
        </p:blipFill>
        <p:spPr>
          <a:xfrm>
            <a:off x="5617200" y="1019674"/>
            <a:ext cx="3592703" cy="4527852"/>
          </a:xfrm>
          <a:prstGeom prst="rect">
            <a:avLst/>
          </a:prstGeom>
        </p:spPr>
      </p:pic>
      <p:sp>
        <p:nvSpPr>
          <p:cNvPr id="29" name="TextBox 28">
            <a:extLst>
              <a:ext uri="{FF2B5EF4-FFF2-40B4-BE49-F238E27FC236}">
                <a16:creationId xmlns:a16="http://schemas.microsoft.com/office/drawing/2014/main" id="{20CDE866-B076-21F0-791F-A3FE177D96E0}"/>
              </a:ext>
            </a:extLst>
          </p:cNvPr>
          <p:cNvSpPr txBox="1"/>
          <p:nvPr/>
        </p:nvSpPr>
        <p:spPr>
          <a:xfrm>
            <a:off x="9294310" y="4801048"/>
            <a:ext cx="2897690" cy="307777"/>
          </a:xfrm>
          <a:prstGeom prst="rect">
            <a:avLst/>
          </a:prstGeom>
          <a:noFill/>
        </p:spPr>
        <p:txBody>
          <a:bodyPr wrap="square" lIns="91440" tIns="45720" rIns="91440" bIns="45720" rtlCol="0" anchor="t">
            <a:spAutoFit/>
          </a:bodyPr>
          <a:lstStyle/>
          <a:p>
            <a:pPr algn="ctr"/>
            <a:r>
              <a:rPr lang="en-US" sz="1400" b="1" spc="300">
                <a:solidFill>
                  <a:srgbClr val="92D050"/>
                </a:solidFill>
                <a:latin typeface="Arial"/>
                <a:cs typeface="Arial"/>
              </a:rPr>
              <a:t>Individuals Employed</a:t>
            </a:r>
            <a:endParaRPr lang="en-US" sz="1400" b="1" spc="300">
              <a:solidFill>
                <a:srgbClr val="92D05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5EE36839-9D9B-E5B0-C669-FDDCD8A601AA}"/>
              </a:ext>
            </a:extLst>
          </p:cNvPr>
          <p:cNvSpPr txBox="1"/>
          <p:nvPr/>
        </p:nvSpPr>
        <p:spPr>
          <a:xfrm>
            <a:off x="6458987" y="1747063"/>
            <a:ext cx="2199046" cy="769441"/>
          </a:xfrm>
          <a:prstGeom prst="rect">
            <a:avLst/>
          </a:prstGeom>
          <a:noFill/>
        </p:spPr>
        <p:txBody>
          <a:bodyPr wrap="square" lIns="91440" tIns="45720" rIns="91440" bIns="45720" rtlCol="0" anchor="t">
            <a:spAutoFit/>
          </a:bodyPr>
          <a:lstStyle/>
          <a:p>
            <a:r>
              <a:rPr lang="en-US" sz="4400" b="1" spc="300">
                <a:solidFill>
                  <a:schemeClr val="bg1"/>
                </a:solidFill>
                <a:latin typeface="Arial"/>
                <a:cs typeface="Arial"/>
              </a:rPr>
              <a:t>45,000</a:t>
            </a:r>
            <a:endParaRPr lang="en-US" sz="4400" spc="30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6501072" y="2819650"/>
            <a:ext cx="2461541" cy="769441"/>
          </a:xfrm>
          <a:prstGeom prst="rect">
            <a:avLst/>
          </a:prstGeom>
          <a:noFill/>
        </p:spPr>
        <p:txBody>
          <a:bodyPr wrap="square" lIns="91440" tIns="45720" rIns="91440" bIns="45720" rtlCol="0" anchor="t">
            <a:spAutoFit/>
          </a:bodyPr>
          <a:lstStyle/>
          <a:p>
            <a:r>
              <a:rPr lang="en-US" sz="4400" b="1" spc="300">
                <a:solidFill>
                  <a:schemeClr val="bg1"/>
                </a:solidFill>
                <a:latin typeface="Arial"/>
                <a:cs typeface="Arial"/>
              </a:rPr>
              <a:t>30,000</a:t>
            </a:r>
            <a:endParaRPr lang="en-US" sz="4400" spc="300">
              <a:solidFill>
                <a:schemeClr val="bg1"/>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268BA609-9F47-AE9E-C2DF-ED93BE3DBC0E}"/>
              </a:ext>
            </a:extLst>
          </p:cNvPr>
          <p:cNvSpPr txBox="1"/>
          <p:nvPr/>
        </p:nvSpPr>
        <p:spPr>
          <a:xfrm>
            <a:off x="6500553" y="3715116"/>
            <a:ext cx="2003367" cy="707886"/>
          </a:xfrm>
          <a:prstGeom prst="rect">
            <a:avLst/>
          </a:prstGeom>
          <a:noFill/>
        </p:spPr>
        <p:txBody>
          <a:bodyPr wrap="square" lIns="91440" tIns="45720" rIns="91440" bIns="45720" rtlCol="0" anchor="t">
            <a:spAutoFit/>
          </a:bodyPr>
          <a:lstStyle/>
          <a:p>
            <a:r>
              <a:rPr lang="en-US" sz="4000" b="1" spc="300">
                <a:solidFill>
                  <a:schemeClr val="bg1"/>
                </a:solidFill>
                <a:latin typeface="Arial"/>
                <a:cs typeface="Arial"/>
              </a:rPr>
              <a:t>15,000</a:t>
            </a:r>
            <a:endParaRPr lang="en-US" sz="4000" spc="300">
              <a:solidFill>
                <a:schemeClr val="bg1"/>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E01B52FF-32F8-3BF7-42A2-11117D68F602}"/>
              </a:ext>
            </a:extLst>
          </p:cNvPr>
          <p:cNvSpPr txBox="1"/>
          <p:nvPr/>
        </p:nvSpPr>
        <p:spPr>
          <a:xfrm>
            <a:off x="6797636" y="4621428"/>
            <a:ext cx="1629672" cy="646331"/>
          </a:xfrm>
          <a:prstGeom prst="rect">
            <a:avLst/>
          </a:prstGeom>
          <a:noFill/>
        </p:spPr>
        <p:txBody>
          <a:bodyPr wrap="square" lIns="91440" tIns="45720" rIns="91440" bIns="45720" rtlCol="0" anchor="t">
            <a:spAutoFit/>
          </a:bodyPr>
          <a:lstStyle/>
          <a:p>
            <a:r>
              <a:rPr lang="en-US" sz="3600" b="1" spc="300">
                <a:solidFill>
                  <a:schemeClr val="bg1"/>
                </a:solidFill>
                <a:latin typeface="Arial"/>
                <a:cs typeface="Arial"/>
              </a:rPr>
              <a:t>7,500</a:t>
            </a:r>
            <a:endParaRPr lang="en-US" sz="3600" spc="300">
              <a:solidFill>
                <a:schemeClr val="bg1"/>
              </a:solidFill>
              <a:latin typeface="Arial" panose="020B0604020202020204" pitchFamily="34" charset="0"/>
              <a:cs typeface="Arial" panose="020B0604020202020204" pitchFamily="34" charset="0"/>
            </a:endParaRPr>
          </a:p>
        </p:txBody>
      </p:sp>
      <p:sp>
        <p:nvSpPr>
          <p:cNvPr id="11" name="Minus Sign 10">
            <a:extLst>
              <a:ext uri="{FF2B5EF4-FFF2-40B4-BE49-F238E27FC236}">
                <a16:creationId xmlns:a16="http://schemas.microsoft.com/office/drawing/2014/main" id="{3FE61DB0-4641-9355-44B2-3B459285C9A5}"/>
              </a:ext>
            </a:extLst>
          </p:cNvPr>
          <p:cNvSpPr/>
          <p:nvPr/>
        </p:nvSpPr>
        <p:spPr>
          <a:xfrm>
            <a:off x="9085811" y="2078183"/>
            <a:ext cx="706582" cy="99752"/>
          </a:xfrm>
          <a:prstGeom prst="mathMinus">
            <a:avLst/>
          </a:prstGeom>
          <a:solidFill>
            <a:srgbClr val="FA632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inus Sign 36">
            <a:extLst>
              <a:ext uri="{FF2B5EF4-FFF2-40B4-BE49-F238E27FC236}">
                <a16:creationId xmlns:a16="http://schemas.microsoft.com/office/drawing/2014/main" id="{913460BA-FD04-A9B8-EBF9-08CC364DB88E}"/>
              </a:ext>
            </a:extLst>
          </p:cNvPr>
          <p:cNvSpPr/>
          <p:nvPr/>
        </p:nvSpPr>
        <p:spPr>
          <a:xfrm>
            <a:off x="8830886" y="3144982"/>
            <a:ext cx="745375" cy="105293"/>
          </a:xfrm>
          <a:prstGeom prst="mathMinus">
            <a:avLst/>
          </a:prstGeom>
          <a:solidFill>
            <a:srgbClr val="FA6322"/>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inus Sign 38">
            <a:extLst>
              <a:ext uri="{FF2B5EF4-FFF2-40B4-BE49-F238E27FC236}">
                <a16:creationId xmlns:a16="http://schemas.microsoft.com/office/drawing/2014/main" id="{D21F1B66-641C-A91B-AA7D-8295530493EA}"/>
              </a:ext>
            </a:extLst>
          </p:cNvPr>
          <p:cNvSpPr/>
          <p:nvPr/>
        </p:nvSpPr>
        <p:spPr>
          <a:xfrm>
            <a:off x="8575962" y="3987339"/>
            <a:ext cx="850671" cy="94209"/>
          </a:xfrm>
          <a:prstGeom prst="mathMinus">
            <a:avLst/>
          </a:prstGeom>
          <a:solidFill>
            <a:srgbClr val="FA6322"/>
          </a:solidFill>
          <a:ln w="38100">
            <a:solidFill>
              <a:srgbClr val="005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inus Sign 40">
            <a:extLst>
              <a:ext uri="{FF2B5EF4-FFF2-40B4-BE49-F238E27FC236}">
                <a16:creationId xmlns:a16="http://schemas.microsoft.com/office/drawing/2014/main" id="{54BD3254-49F4-1163-D223-1F1A25B04E6C}"/>
              </a:ext>
            </a:extLst>
          </p:cNvPr>
          <p:cNvSpPr/>
          <p:nvPr/>
        </p:nvSpPr>
        <p:spPr>
          <a:xfrm>
            <a:off x="8321038" y="4871258"/>
            <a:ext cx="1080656" cy="174568"/>
          </a:xfrm>
          <a:prstGeom prst="mathMinus">
            <a:avLst/>
          </a:prstGeom>
          <a:solidFill>
            <a:srgbClr val="FA6322"/>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2284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493ABC-4B28-0EE2-C13B-E2363724BC36}"/>
              </a:ext>
            </a:extLst>
          </p:cNvPr>
          <p:cNvSpPr>
            <a:spLocks noGrp="1"/>
          </p:cNvSpPr>
          <p:nvPr>
            <p:ph type="sldNum" sz="quarter" idx="12"/>
          </p:nvPr>
        </p:nvSpPr>
        <p:spPr/>
        <p:txBody>
          <a:bodyPr/>
          <a:lstStyle/>
          <a:p>
            <a:fld id="{52F925BF-B977-C34A-B0FF-FC273C8F0352}" type="slidenum">
              <a:rPr lang="en-US" smtClean="0"/>
              <a:t>15</a:t>
            </a:fld>
            <a:endParaRPr lang="en-US"/>
          </a:p>
        </p:txBody>
      </p:sp>
      <p:pic>
        <p:nvPicPr>
          <p:cNvPr id="3" name="Picture 2" descr="Logo, company name&#10;&#10;Description automatically generated">
            <a:extLst>
              <a:ext uri="{FF2B5EF4-FFF2-40B4-BE49-F238E27FC236}">
                <a16:creationId xmlns:a16="http://schemas.microsoft.com/office/drawing/2014/main" id="{34C6429E-A030-7619-B1D9-7D23DCA92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807" y="457839"/>
            <a:ext cx="2676084" cy="97008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TextBox 3">
            <a:extLst>
              <a:ext uri="{FF2B5EF4-FFF2-40B4-BE49-F238E27FC236}">
                <a16:creationId xmlns:a16="http://schemas.microsoft.com/office/drawing/2014/main" id="{709F95B9-4EF2-83F7-8A98-67140759796B}"/>
              </a:ext>
            </a:extLst>
          </p:cNvPr>
          <p:cNvSpPr txBox="1"/>
          <p:nvPr/>
        </p:nvSpPr>
        <p:spPr>
          <a:xfrm>
            <a:off x="617970" y="1649634"/>
            <a:ext cx="4337207" cy="355873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400">
                <a:solidFill>
                  <a:srgbClr val="6A737B"/>
                </a:solidFill>
                <a:latin typeface="Arial"/>
                <a:cs typeface="Arial"/>
              </a:rPr>
              <a:t>$10.3 million grant from Orange County</a:t>
            </a:r>
          </a:p>
          <a:p>
            <a:endParaRPr lang="en-US" sz="1400">
              <a:solidFill>
                <a:srgbClr val="6A737B"/>
              </a:solidFill>
              <a:latin typeface="Arial"/>
              <a:cs typeface="Arial"/>
            </a:endParaRPr>
          </a:p>
          <a:p>
            <a:pPr marL="285750" indent="-285750">
              <a:buFont typeface="Arial" panose="020B0604020202020204" pitchFamily="34" charset="0"/>
              <a:buChar char="•"/>
            </a:pPr>
            <a:r>
              <a:rPr lang="en-US" sz="1400">
                <a:solidFill>
                  <a:srgbClr val="6A737B"/>
                </a:solidFill>
                <a:latin typeface="Arial"/>
                <a:cs typeface="Arial"/>
              </a:rPr>
              <a:t>Through Dec 2023</a:t>
            </a:r>
          </a:p>
          <a:p>
            <a:pPr marL="285750" indent="-285750">
              <a:buFont typeface="Arial" panose="020B0604020202020204" pitchFamily="34" charset="0"/>
              <a:buChar char="•"/>
            </a:pPr>
            <a:endParaRPr lang="en-US" sz="1400">
              <a:solidFill>
                <a:srgbClr val="6A737B"/>
              </a:solidFill>
              <a:latin typeface="Arial"/>
              <a:cs typeface="Arial"/>
            </a:endParaRPr>
          </a:p>
          <a:p>
            <a:pPr marL="285750" indent="-285750">
              <a:buFont typeface="Arial" panose="020B0604020202020204" pitchFamily="34" charset="0"/>
              <a:buChar char="•"/>
            </a:pPr>
            <a:r>
              <a:rPr lang="en-US" sz="1400">
                <a:solidFill>
                  <a:srgbClr val="6A737B"/>
                </a:solidFill>
                <a:latin typeface="Arial"/>
                <a:cs typeface="Arial"/>
              </a:rPr>
              <a:t>COVID-impacted residents with special emphasis on nine low-income zip codes + veterans, justice-involved and people with disabilities</a:t>
            </a:r>
          </a:p>
          <a:p>
            <a:pPr marL="285750" indent="-285750">
              <a:buFont typeface="Arial" panose="020B0604020202020204" pitchFamily="34" charset="0"/>
              <a:buChar char="•"/>
            </a:pPr>
            <a:endParaRPr lang="en-US" sz="1400">
              <a:solidFill>
                <a:srgbClr val="6A737B"/>
              </a:solidFill>
              <a:latin typeface="Arial"/>
              <a:cs typeface="Arial"/>
            </a:endParaRPr>
          </a:p>
          <a:p>
            <a:pPr marL="285750" indent="-285750">
              <a:buFont typeface="Arial" panose="020B0604020202020204" pitchFamily="34" charset="0"/>
              <a:buChar char="•"/>
            </a:pPr>
            <a:r>
              <a:rPr lang="en-US" sz="1400">
                <a:solidFill>
                  <a:srgbClr val="6A737B"/>
                </a:solidFill>
                <a:latin typeface="Arial"/>
                <a:cs typeface="Arial"/>
              </a:rPr>
              <a:t>Training scholarships, internships and support funding for high school seniors, adult career-seekers and local businesses</a:t>
            </a:r>
          </a:p>
          <a:p>
            <a:pPr marL="285750" indent="-285750">
              <a:buFont typeface="Arial" panose="020B0604020202020204" pitchFamily="34" charset="0"/>
              <a:buChar char="•"/>
            </a:pPr>
            <a:endParaRPr lang="en-US" sz="1400">
              <a:solidFill>
                <a:srgbClr val="6A737B"/>
              </a:solidFill>
              <a:latin typeface="Arial"/>
              <a:cs typeface="Arial"/>
            </a:endParaRPr>
          </a:p>
          <a:p>
            <a:pPr marL="285750" indent="-285750">
              <a:buFont typeface="Arial" panose="020B0604020202020204" pitchFamily="34" charset="0"/>
              <a:buChar char="•"/>
            </a:pPr>
            <a:r>
              <a:rPr lang="en-US" sz="1400">
                <a:solidFill>
                  <a:srgbClr val="6A737B"/>
                </a:solidFill>
                <a:latin typeface="Arial"/>
                <a:cs typeface="Arial"/>
              </a:rPr>
              <a:t>Investment in new outreach, tools and training platforms </a:t>
            </a:r>
          </a:p>
          <a:p>
            <a:pPr marL="285750" indent="-285750">
              <a:lnSpc>
                <a:spcPct val="120000"/>
              </a:lnSpc>
              <a:buFont typeface="Arial" panose="020B0604020202020204" pitchFamily="34" charset="0"/>
              <a:buChar char="•"/>
            </a:pPr>
            <a:endParaRPr lang="en-US" sz="1400">
              <a:solidFill>
                <a:srgbClr val="6A737B"/>
              </a:solidFill>
              <a:latin typeface="Arial"/>
              <a:cs typeface="Arial"/>
            </a:endParaRPr>
          </a:p>
        </p:txBody>
      </p:sp>
      <p:pic>
        <p:nvPicPr>
          <p:cNvPr id="7" name="Picture 6" descr="Map&#10;&#10;Description automatically generated">
            <a:extLst>
              <a:ext uri="{FF2B5EF4-FFF2-40B4-BE49-F238E27FC236}">
                <a16:creationId xmlns:a16="http://schemas.microsoft.com/office/drawing/2014/main" id="{BB2ECDA5-7565-1DFB-52E8-9657584375A0}"/>
              </a:ext>
            </a:extLst>
          </p:cNvPr>
          <p:cNvPicPr>
            <a:picLocks noChangeAspect="1"/>
          </p:cNvPicPr>
          <p:nvPr/>
        </p:nvPicPr>
        <p:blipFill rotWithShape="1">
          <a:blip r:embed="rId4">
            <a:extLst>
              <a:ext uri="{28A0092B-C50C-407E-A947-70E740481C1C}">
                <a14:useLocalDpi xmlns:a14="http://schemas.microsoft.com/office/drawing/2010/main" val="0"/>
              </a:ext>
            </a:extLst>
          </a:blip>
          <a:srcRect l="7275" t="15156" r="7763" b="11256"/>
          <a:stretch/>
        </p:blipFill>
        <p:spPr>
          <a:xfrm>
            <a:off x="5747525" y="1649634"/>
            <a:ext cx="6444475" cy="3991024"/>
          </a:xfrm>
          <a:prstGeom prst="rect">
            <a:avLst/>
          </a:prstGeom>
          <a:ln>
            <a:solidFill>
              <a:schemeClr val="tx1">
                <a:lumMod val="40000"/>
                <a:lumOff val="60000"/>
              </a:schemeClr>
            </a:solidFill>
          </a:ln>
        </p:spPr>
      </p:pic>
      <p:sp>
        <p:nvSpPr>
          <p:cNvPr id="8" name="TextBox 7">
            <a:extLst>
              <a:ext uri="{FF2B5EF4-FFF2-40B4-BE49-F238E27FC236}">
                <a16:creationId xmlns:a16="http://schemas.microsoft.com/office/drawing/2014/main" id="{80A1FE33-589E-EB02-8090-D5BF6ADC0F1B}"/>
              </a:ext>
            </a:extLst>
          </p:cNvPr>
          <p:cNvSpPr txBox="1"/>
          <p:nvPr/>
        </p:nvSpPr>
        <p:spPr>
          <a:xfrm>
            <a:off x="5747525" y="5721505"/>
            <a:ext cx="5655818" cy="553998"/>
          </a:xfrm>
          <a:prstGeom prst="rect">
            <a:avLst/>
          </a:prstGeom>
          <a:noFill/>
        </p:spPr>
        <p:txBody>
          <a:bodyPr wrap="square" lIns="91440" tIns="45720" rIns="91440" bIns="45720" rtlCol="0" anchor="t">
            <a:spAutoFit/>
          </a:bodyPr>
          <a:lstStyle/>
          <a:p>
            <a:r>
              <a:rPr lang="en-US" sz="1000">
                <a:solidFill>
                  <a:srgbClr val="6A737B"/>
                </a:solidFill>
                <a:latin typeface="Arial"/>
                <a:ea typeface="Calibri"/>
                <a:cs typeface="Arial"/>
              </a:rPr>
              <a:t>Priority neighborhoods: Parramore (32801), </a:t>
            </a:r>
            <a:r>
              <a:rPr lang="en-US" sz="1000">
                <a:solidFill>
                  <a:srgbClr val="6A737B"/>
                </a:solidFill>
                <a:effectLst/>
                <a:latin typeface="Arial"/>
                <a:ea typeface="Calibri"/>
                <a:cs typeface="Arial"/>
              </a:rPr>
              <a:t>Clear Lake (32805), </a:t>
            </a:r>
            <a:r>
              <a:rPr lang="en-US" sz="1000">
                <a:solidFill>
                  <a:srgbClr val="6A737B"/>
                </a:solidFill>
                <a:latin typeface="Arial"/>
                <a:ea typeface="Calibri"/>
                <a:cs typeface="Arial"/>
              </a:rPr>
              <a:t>Pine </a:t>
            </a:r>
            <a:r>
              <a:rPr lang="en-US" sz="1000">
                <a:solidFill>
                  <a:srgbClr val="6A737B"/>
                </a:solidFill>
                <a:effectLst/>
                <a:latin typeface="Arial"/>
                <a:ea typeface="Calibri"/>
                <a:cs typeface="Arial"/>
              </a:rPr>
              <a:t>Hills (32808) Lockhart (32810), Orlo Vista (32811), Hiawassee (32818), Apopka (32703), SE Orlando (32822), Edgewood/Pine Castle (32839)</a:t>
            </a:r>
            <a:endParaRPr lang="en-US" sz="1000">
              <a:solidFill>
                <a:srgbClr val="6A737B"/>
              </a:solidFill>
              <a:latin typeface="Arial"/>
              <a:ea typeface="Calibri"/>
              <a:cs typeface="Arial"/>
            </a:endParaRPr>
          </a:p>
        </p:txBody>
      </p:sp>
    </p:spTree>
    <p:extLst>
      <p:ext uri="{BB962C8B-B14F-4D97-AF65-F5344CB8AC3E}">
        <p14:creationId xmlns:p14="http://schemas.microsoft.com/office/powerpoint/2010/main" val="4134035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rot="16200000">
            <a:off x="-1105753" y="2835089"/>
            <a:ext cx="6494932" cy="1066800"/>
          </a:xfrm>
          <a:prstGeom prst="rect">
            <a:avLst/>
          </a:prstGeom>
        </p:spPr>
        <p:txBody>
          <a:bodyPr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sp>
        <p:nvSpPr>
          <p:cNvPr id="15" name="TextBox 14"/>
          <p:cNvSpPr txBox="1"/>
          <p:nvPr/>
        </p:nvSpPr>
        <p:spPr>
          <a:xfrm>
            <a:off x="507821" y="3321094"/>
            <a:ext cx="6265681" cy="369332"/>
          </a:xfrm>
          <a:prstGeom prst="rect">
            <a:avLst/>
          </a:prstGeom>
          <a:noFill/>
        </p:spPr>
        <p:txBody>
          <a:bodyPr wrap="square" rtlCol="0">
            <a:spAutoFit/>
          </a:bodyPr>
          <a:lstStyle/>
          <a:p>
            <a:r>
              <a:rPr lang="en-US" b="1" spc="300">
                <a:solidFill>
                  <a:srgbClr val="3EAD2B"/>
                </a:solidFill>
                <a:latin typeface="Arial" panose="020B0604020202020204" pitchFamily="34" charset="0"/>
                <a:cs typeface="Arial" panose="020B0604020202020204" pitchFamily="34" charset="0"/>
              </a:rPr>
              <a:t>KEY PERFORMANCE METRICS</a:t>
            </a:r>
          </a:p>
        </p:txBody>
      </p:sp>
      <p:sp>
        <p:nvSpPr>
          <p:cNvPr id="29" name="TextBox 28"/>
          <p:cNvSpPr txBox="1"/>
          <p:nvPr/>
        </p:nvSpPr>
        <p:spPr>
          <a:xfrm>
            <a:off x="507821" y="1541507"/>
            <a:ext cx="1005403" cy="369332"/>
          </a:xfrm>
          <a:prstGeom prst="rect">
            <a:avLst/>
          </a:prstGeom>
          <a:noFill/>
        </p:spPr>
        <p:txBody>
          <a:bodyPr wrap="none" rtlCol="0">
            <a:spAutoFit/>
          </a:bodyPr>
          <a:lstStyle/>
          <a:p>
            <a:r>
              <a:rPr lang="en-US" b="1" spc="300">
                <a:solidFill>
                  <a:srgbClr val="6A737B"/>
                </a:solidFill>
                <a:latin typeface="Arial" panose="020B0604020202020204" pitchFamily="34" charset="0"/>
                <a:cs typeface="Arial" panose="020B0604020202020204" pitchFamily="34" charset="0"/>
              </a:rPr>
              <a:t>GOAL</a:t>
            </a:r>
          </a:p>
        </p:txBody>
      </p:sp>
      <p:sp>
        <p:nvSpPr>
          <p:cNvPr id="6" name="Rectangle 5"/>
          <p:cNvSpPr/>
          <p:nvPr/>
        </p:nvSpPr>
        <p:spPr>
          <a:xfrm>
            <a:off x="6611814" y="4882489"/>
            <a:ext cx="1095272" cy="699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7899" y="1526339"/>
            <a:ext cx="10914876" cy="1763431"/>
          </a:xfrm>
          <a:prstGeom prst="rect">
            <a:avLst/>
          </a:prstGeom>
        </p:spPr>
        <p:txBody>
          <a:bodyPr wrap="square" lIns="91440" tIns="45720" rIns="91440" bIns="45720" anchor="t">
            <a:spAutoFit/>
          </a:bodyPr>
          <a:lstStyle/>
          <a:p>
            <a:pPr marL="285750" indent="-285750">
              <a:lnSpc>
                <a:spcPct val="150000"/>
              </a:lnSpc>
              <a:buFont typeface="Arial" panose="020B0604020202020204" pitchFamily="34" charset="0"/>
              <a:buChar char="•"/>
            </a:pPr>
            <a:endParaRPr lang="en-US" sz="1300" dirty="0">
              <a:solidFill>
                <a:srgbClr val="7F7F7F"/>
              </a:solidFill>
              <a:latin typeface="Arial"/>
              <a:cs typeface="Arial"/>
            </a:endParaRPr>
          </a:p>
          <a:p>
            <a:pPr marL="285750" indent="-285750">
              <a:lnSpc>
                <a:spcPct val="150000"/>
              </a:lnSpc>
              <a:buFont typeface="Arial" panose="020B0604020202020204" pitchFamily="34" charset="0"/>
              <a:buChar char="•"/>
            </a:pPr>
            <a:r>
              <a:rPr lang="en-US" sz="1600" dirty="0">
                <a:solidFill>
                  <a:srgbClr val="7B7B7B"/>
                </a:solidFill>
                <a:latin typeface="Arial"/>
                <a:cs typeface="Arial"/>
              </a:rPr>
              <a:t>Track and Define New Legislation as the State Releases New Policies Impacting Service Delivery and Training </a:t>
            </a:r>
          </a:p>
          <a:p>
            <a:pPr marL="285750" indent="-285750">
              <a:lnSpc>
                <a:spcPct val="150000"/>
              </a:lnSpc>
              <a:buFont typeface="Arial" panose="020B0604020202020204" pitchFamily="34" charset="0"/>
              <a:buChar char="•"/>
            </a:pPr>
            <a:r>
              <a:rPr lang="en-US" sz="1600" dirty="0">
                <a:solidFill>
                  <a:srgbClr val="7B7B7B"/>
                </a:solidFill>
                <a:latin typeface="Arial"/>
                <a:cs typeface="Arial"/>
              </a:rPr>
              <a:t>Elevate and Innovate the Organization's Capacity to Provide Virtual Services  </a:t>
            </a:r>
            <a:endParaRPr lang="en-US" sz="1600" dirty="0">
              <a:solidFill>
                <a:srgbClr val="7B7B7B"/>
              </a:solidFill>
              <a:cs typeface="Calibri"/>
            </a:endParaRPr>
          </a:p>
          <a:p>
            <a:pPr marL="285750" indent="-285750">
              <a:lnSpc>
                <a:spcPct val="150000"/>
              </a:lnSpc>
              <a:buFont typeface="Arial" panose="020B0604020202020204" pitchFamily="34" charset="0"/>
              <a:buChar char="•"/>
            </a:pPr>
            <a:r>
              <a:rPr lang="en-US" sz="1600" dirty="0">
                <a:solidFill>
                  <a:srgbClr val="7B7B7B"/>
                </a:solidFill>
                <a:latin typeface="Arial"/>
                <a:cs typeface="Arial"/>
              </a:rPr>
              <a:t>Establish New Return on Investment Strategies to Measure Market Needs Across the Region </a:t>
            </a:r>
          </a:p>
          <a:p>
            <a:pPr>
              <a:lnSpc>
                <a:spcPct val="150000"/>
              </a:lnSpc>
            </a:pPr>
            <a:endParaRPr lang="en-US" sz="1300" dirty="0">
              <a:solidFill>
                <a:srgbClr val="FF0000"/>
              </a:solidFill>
              <a:latin typeface="Arial" panose="020B0604020202020204" pitchFamily="34" charset="0"/>
              <a:cs typeface="Arial" panose="020B0604020202020204" pitchFamily="34" charset="0"/>
            </a:endParaRPr>
          </a:p>
        </p:txBody>
      </p:sp>
      <p:sp>
        <p:nvSpPr>
          <p:cNvPr id="8" name="TextBox 7"/>
          <p:cNvSpPr txBox="1"/>
          <p:nvPr/>
        </p:nvSpPr>
        <p:spPr>
          <a:xfrm>
            <a:off x="507821" y="3727814"/>
            <a:ext cx="8525474" cy="1154675"/>
          </a:xfrm>
          <a:prstGeom prst="rect">
            <a:avLst/>
          </a:prstGeom>
          <a:noFill/>
          <a:ln>
            <a:noFill/>
          </a:ln>
        </p:spPr>
        <p:txBody>
          <a:bodyPr wrap="square" lIns="91440" tIns="45720" rIns="91440" bIns="45720" rtlCol="0" anchor="t">
            <a:spAutoFit/>
          </a:bodyPr>
          <a:lstStyle/>
          <a:p>
            <a:pPr marL="285750" indent="-285750">
              <a:lnSpc>
                <a:spcPct val="150000"/>
              </a:lnSpc>
              <a:buFont typeface="Wingdings" panose="05000000000000000000" pitchFamily="2" charset="2"/>
              <a:buChar char="ü"/>
            </a:pPr>
            <a:r>
              <a:rPr lang="en-US" sz="1600">
                <a:solidFill>
                  <a:srgbClr val="7B7B7B"/>
                </a:solidFill>
                <a:latin typeface="Arial"/>
                <a:cs typeface="Arial"/>
              </a:rPr>
              <a:t>Produce Legislative Fact Sheets Quarterly on REACH Act Impacts </a:t>
            </a:r>
            <a:endParaRPr lang="en-US" sz="1600">
              <a:solidFill>
                <a:srgbClr val="7B7B7B"/>
              </a:solidFill>
              <a:cs typeface="Calibri"/>
            </a:endParaRPr>
          </a:p>
          <a:p>
            <a:pPr marL="285750" indent="-285750">
              <a:lnSpc>
                <a:spcPct val="150000"/>
              </a:lnSpc>
              <a:buFont typeface="Wingdings" panose="05000000000000000000" pitchFamily="2" charset="2"/>
              <a:buChar char="ü"/>
            </a:pPr>
            <a:r>
              <a:rPr lang="en-US" sz="1600">
                <a:solidFill>
                  <a:srgbClr val="7B7B7B"/>
                </a:solidFill>
                <a:latin typeface="Arial"/>
                <a:cs typeface="Arial"/>
              </a:rPr>
              <a:t>Implement a New Operational Model for Virtual Career Services </a:t>
            </a:r>
          </a:p>
          <a:p>
            <a:pPr marL="285750" indent="-285750">
              <a:lnSpc>
                <a:spcPct val="150000"/>
              </a:lnSpc>
              <a:buFont typeface="Wingdings" panose="05000000000000000000" pitchFamily="2" charset="2"/>
              <a:buChar char="ü"/>
            </a:pPr>
            <a:r>
              <a:rPr lang="en-US" sz="1600">
                <a:solidFill>
                  <a:srgbClr val="7B7B7B"/>
                </a:solidFill>
                <a:latin typeface="Arial"/>
                <a:cs typeface="Arial"/>
              </a:rPr>
              <a:t>Apply the ROI Business Model to 2022-2023 Scorecards</a:t>
            </a:r>
            <a:endParaRPr lang="en-US" sz="1600">
              <a:solidFill>
                <a:srgbClr val="7B7B7B"/>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580FE74-CF4D-4802-BDAB-B6E0B955553A}"/>
              </a:ext>
            </a:extLst>
          </p:cNvPr>
          <p:cNvSpPr txBox="1"/>
          <p:nvPr/>
        </p:nvSpPr>
        <p:spPr>
          <a:xfrm>
            <a:off x="519962" y="5241349"/>
            <a:ext cx="8709763" cy="984885"/>
          </a:xfrm>
          <a:prstGeom prst="rect">
            <a:avLst/>
          </a:prstGeom>
          <a:noFill/>
        </p:spPr>
        <p:txBody>
          <a:bodyPr wrap="square" lIns="91440" tIns="45720" rIns="91440" bIns="45720" rtlCol="0" anchor="t">
            <a:spAutoFit/>
          </a:bodyPr>
          <a:lstStyle/>
          <a:p>
            <a:r>
              <a:rPr lang="en-US" b="1" spc="300">
                <a:solidFill>
                  <a:srgbClr val="7030A0"/>
                </a:solidFill>
                <a:latin typeface="Arial"/>
                <a:cs typeface="Arial"/>
              </a:rPr>
              <a:t>OUTCOME </a:t>
            </a:r>
          </a:p>
          <a:p>
            <a:endParaRPr lang="en-US" sz="800">
              <a:solidFill>
                <a:srgbClr val="6A737B"/>
              </a:solidFill>
              <a:latin typeface="Arial"/>
              <a:cs typeface="Arial"/>
            </a:endParaRPr>
          </a:p>
          <a:p>
            <a:r>
              <a:rPr lang="en-US" sz="1600">
                <a:solidFill>
                  <a:srgbClr val="7B7B7B"/>
                </a:solidFill>
                <a:latin typeface="Arial"/>
                <a:cs typeface="Arial"/>
              </a:rPr>
              <a:t>Defined Return on Investment and Use of Leveraged Data to Navigate Changing Markets</a:t>
            </a:r>
          </a:p>
          <a:p>
            <a:r>
              <a:rPr lang="en-US" sz="1600">
                <a:solidFill>
                  <a:srgbClr val="7B7B7B"/>
                </a:solidFill>
                <a:latin typeface="Arial"/>
                <a:cs typeface="Arial"/>
              </a:rPr>
              <a:t>Opportunities for Innovation in Virtual Service Delivery for Customers and Clients </a:t>
            </a:r>
          </a:p>
        </p:txBody>
      </p:sp>
      <p:sp>
        <p:nvSpPr>
          <p:cNvPr id="9" name="Rounded Rectangle 20">
            <a:extLst>
              <a:ext uri="{FF2B5EF4-FFF2-40B4-BE49-F238E27FC236}">
                <a16:creationId xmlns:a16="http://schemas.microsoft.com/office/drawing/2014/main" id="{709A08BF-FE35-44DE-989A-FBA4B1E0AEEB}"/>
              </a:ext>
            </a:extLst>
          </p:cNvPr>
          <p:cNvSpPr/>
          <p:nvPr/>
        </p:nvSpPr>
        <p:spPr>
          <a:xfrm>
            <a:off x="287085" y="242045"/>
            <a:ext cx="5698252" cy="912928"/>
          </a:xfrm>
          <a:prstGeom prst="roundRect">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a:defRPr/>
            </a:pPr>
            <a:r>
              <a:rPr lang="en-US" sz="1200" spc="300">
                <a:latin typeface="Arial"/>
                <a:cs typeface="Arial"/>
              </a:rPr>
              <a:t>ADJUST TO EVOLVING MARKET AND LEGISLATIVE CHANGES THROUGH INNOVATIVE INITIATIVES</a:t>
            </a:r>
          </a:p>
        </p:txBody>
      </p:sp>
    </p:spTree>
    <p:extLst>
      <p:ext uri="{BB962C8B-B14F-4D97-AF65-F5344CB8AC3E}">
        <p14:creationId xmlns:p14="http://schemas.microsoft.com/office/powerpoint/2010/main" val="2460476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1E5E-F130-48D4-BB23-F08DD396FCB4}"/>
              </a:ext>
            </a:extLst>
          </p:cNvPr>
          <p:cNvSpPr>
            <a:spLocks noGrp="1"/>
          </p:cNvSpPr>
          <p:nvPr>
            <p:ph type="ctrTitle"/>
          </p:nvPr>
        </p:nvSpPr>
        <p:spPr>
          <a:xfrm>
            <a:off x="0" y="1561381"/>
            <a:ext cx="12192000" cy="2307854"/>
          </a:xfrm>
        </p:spPr>
        <p:txBody>
          <a:bodyPr>
            <a:noAutofit/>
          </a:bodyPr>
          <a:lstStyle/>
          <a:p>
            <a:r>
              <a:rPr lang="en-US" sz="5400">
                <a:solidFill>
                  <a:schemeClr val="bg1"/>
                </a:solidFill>
                <a:latin typeface="Arial" panose="020B0604020202020204" pitchFamily="34" charset="0"/>
                <a:cs typeface="Arial" panose="020B0604020202020204" pitchFamily="34" charset="0"/>
              </a:rPr>
              <a:t>COMPENSATION </a:t>
            </a:r>
            <a:br>
              <a:rPr lang="en-US" sz="5400">
                <a:solidFill>
                  <a:schemeClr val="bg1"/>
                </a:solidFill>
                <a:latin typeface="Arial" panose="020B0604020202020204" pitchFamily="34" charset="0"/>
                <a:cs typeface="Arial" panose="020B0604020202020204" pitchFamily="34" charset="0"/>
              </a:rPr>
            </a:br>
            <a:r>
              <a:rPr lang="en-US" sz="5400">
                <a:solidFill>
                  <a:schemeClr val="bg1"/>
                </a:solidFill>
                <a:latin typeface="Arial" panose="020B0604020202020204" pitchFamily="34" charset="0"/>
                <a:cs typeface="Arial" panose="020B0604020202020204" pitchFamily="34" charset="0"/>
              </a:rPr>
              <a:t>STATISTICS AND COSTS</a:t>
            </a:r>
          </a:p>
        </p:txBody>
      </p:sp>
    </p:spTree>
    <p:extLst>
      <p:ext uri="{BB962C8B-B14F-4D97-AF65-F5344CB8AC3E}">
        <p14:creationId xmlns:p14="http://schemas.microsoft.com/office/powerpoint/2010/main" val="834582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8300" y="646483"/>
            <a:ext cx="11304352" cy="400110"/>
          </a:xfrm>
          <a:prstGeom prst="rect">
            <a:avLst/>
          </a:prstGeom>
          <a:noFill/>
          <a:ln>
            <a:noFill/>
          </a:ln>
        </p:spPr>
        <p:txBody>
          <a:bodyPr wrap="square" rtlCol="0">
            <a:spAutoFit/>
          </a:bodyPr>
          <a:lstStyle/>
          <a:p>
            <a:r>
              <a:rPr lang="en-US" sz="2000" b="1" cap="small">
                <a:solidFill>
                  <a:srgbClr val="92D050"/>
                </a:solidFill>
                <a:latin typeface="Arial" panose="020B0604020202020204" pitchFamily="34" charset="0"/>
                <a:cs typeface="Arial" panose="020B0604020202020204" pitchFamily="34" charset="0"/>
              </a:rPr>
              <a:t>$19.7M Total compensation</a:t>
            </a:r>
          </a:p>
        </p:txBody>
      </p:sp>
      <p:graphicFrame>
        <p:nvGraphicFramePr>
          <p:cNvPr id="6" name="Chart 5"/>
          <p:cNvGraphicFramePr>
            <a:graphicFrameLocks/>
          </p:cNvGraphicFramePr>
          <p:nvPr>
            <p:extLst>
              <p:ext uri="{D42A27DB-BD31-4B8C-83A1-F6EECF244321}">
                <p14:modId xmlns:p14="http://schemas.microsoft.com/office/powerpoint/2010/main" val="3777984459"/>
              </p:ext>
            </p:extLst>
          </p:nvPr>
        </p:nvGraphicFramePr>
        <p:xfrm>
          <a:off x="0" y="1046594"/>
          <a:ext cx="9805487" cy="494593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368300" y="5404390"/>
            <a:ext cx="6455958" cy="1200329"/>
          </a:xfrm>
          <a:prstGeom prst="rect">
            <a:avLst/>
          </a:prstGeom>
        </p:spPr>
        <p:txBody>
          <a:bodyPr wrap="square">
            <a:spAutoFit/>
          </a:bodyPr>
          <a:lstStyle/>
          <a:p>
            <a:pPr marL="171450" indent="-171450">
              <a:lnSpc>
                <a:spcPct val="150000"/>
              </a:lnSpc>
              <a:buFont typeface="Arial" panose="020B0604020202020204" pitchFamily="34" charset="0"/>
              <a:buChar char="•"/>
            </a:pPr>
            <a:r>
              <a:rPr lang="en-US" sz="1200">
                <a:solidFill>
                  <a:srgbClr val="6A737B"/>
                </a:solidFill>
                <a:latin typeface="Arial" panose="020B0604020202020204" pitchFamily="34" charset="0"/>
                <a:cs typeface="Arial" panose="020B0604020202020204" pitchFamily="34" charset="0"/>
              </a:rPr>
              <a:t>Proposed Budget for Salaries Reflects an Average 4% Merit Increase  </a:t>
            </a:r>
          </a:p>
          <a:p>
            <a:pPr marL="171450" indent="-171450">
              <a:lnSpc>
                <a:spcPct val="150000"/>
              </a:lnSpc>
              <a:buFont typeface="Arial" panose="020B0604020202020204" pitchFamily="34" charset="0"/>
              <a:buChar char="•"/>
            </a:pPr>
            <a:r>
              <a:rPr lang="en-US" sz="1200">
                <a:solidFill>
                  <a:srgbClr val="6A737B"/>
                </a:solidFill>
                <a:latin typeface="Arial" panose="020B0604020202020204" pitchFamily="34" charset="0"/>
                <a:cs typeface="Arial" panose="020B0604020202020204" pitchFamily="34" charset="0"/>
              </a:rPr>
              <a:t>Individuals Awarded for Merits Will Not Exceed 5% of Salaries</a:t>
            </a:r>
          </a:p>
          <a:p>
            <a:pPr marL="171450" indent="-171450">
              <a:lnSpc>
                <a:spcPct val="150000"/>
              </a:lnSpc>
              <a:buFont typeface="Arial" panose="020B0604020202020204" pitchFamily="34" charset="0"/>
              <a:buChar char="•"/>
            </a:pPr>
            <a:r>
              <a:rPr lang="en-US" sz="1200">
                <a:solidFill>
                  <a:srgbClr val="6A737B"/>
                </a:solidFill>
                <a:latin typeface="Arial" panose="020B0604020202020204" pitchFamily="34" charset="0"/>
                <a:cs typeface="Arial" panose="020B0604020202020204" pitchFamily="34" charset="0"/>
              </a:rPr>
              <a:t>Merit Increases are Awarded Based Upon Achievement of Annual Performance Goals</a:t>
            </a:r>
          </a:p>
          <a:p>
            <a:pPr marL="171450" indent="-171450">
              <a:lnSpc>
                <a:spcPct val="150000"/>
              </a:lnSpc>
              <a:buFont typeface="Arial" panose="020B0604020202020204" pitchFamily="34" charset="0"/>
              <a:buChar char="•"/>
            </a:pPr>
            <a:r>
              <a:rPr lang="en-US" sz="1200">
                <a:solidFill>
                  <a:srgbClr val="6A737B"/>
                </a:solidFill>
                <a:latin typeface="Arial" panose="020B0604020202020204" pitchFamily="34" charset="0"/>
                <a:cs typeface="Arial" panose="020B0604020202020204" pitchFamily="34" charset="0"/>
              </a:rPr>
              <a:t>Total Compensation Includes Salaries, Taxes, and Benefits </a:t>
            </a:r>
          </a:p>
        </p:txBody>
      </p:sp>
      <p:sp>
        <p:nvSpPr>
          <p:cNvPr id="9" name="Text Placeholder 8"/>
          <p:cNvSpPr>
            <a:spLocks noGrp="1"/>
          </p:cNvSpPr>
          <p:nvPr>
            <p:ph type="body" sz="quarter" idx="14"/>
          </p:nvPr>
        </p:nvSpPr>
        <p:spPr/>
        <p:txBody>
          <a:bodyPr/>
          <a:lstStyle/>
          <a:p>
            <a:r>
              <a:rPr lang="en-US"/>
              <a:t>CSCF staff breakdown</a:t>
            </a:r>
          </a:p>
        </p:txBody>
      </p:sp>
    </p:spTree>
    <p:extLst>
      <p:ext uri="{BB962C8B-B14F-4D97-AF65-F5344CB8AC3E}">
        <p14:creationId xmlns:p14="http://schemas.microsoft.com/office/powerpoint/2010/main" val="2577857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p:txBody>
          <a:bodyPr/>
          <a:lstStyle/>
          <a:p>
            <a:r>
              <a:rPr lang="en-US"/>
              <a:t>CSCF Staff &amp; SALARY COMPARISON</a:t>
            </a:r>
          </a:p>
        </p:txBody>
      </p:sp>
      <p:graphicFrame>
        <p:nvGraphicFramePr>
          <p:cNvPr id="8" name="Table 7"/>
          <p:cNvGraphicFramePr>
            <a:graphicFrameLocks noGrp="1"/>
          </p:cNvGraphicFramePr>
          <p:nvPr>
            <p:extLst>
              <p:ext uri="{D42A27DB-BD31-4B8C-83A1-F6EECF244321}">
                <p14:modId xmlns:p14="http://schemas.microsoft.com/office/powerpoint/2010/main" val="1377990666"/>
              </p:ext>
            </p:extLst>
          </p:nvPr>
        </p:nvGraphicFramePr>
        <p:xfrm>
          <a:off x="678308" y="1704448"/>
          <a:ext cx="9547872" cy="3163843"/>
        </p:xfrm>
        <a:graphic>
          <a:graphicData uri="http://schemas.openxmlformats.org/drawingml/2006/table">
            <a:tbl>
              <a:tblPr/>
              <a:tblGrid>
                <a:gridCol w="459391">
                  <a:extLst>
                    <a:ext uri="{9D8B030D-6E8A-4147-A177-3AD203B41FA5}">
                      <a16:colId xmlns:a16="http://schemas.microsoft.com/office/drawing/2014/main" val="4292055297"/>
                    </a:ext>
                  </a:extLst>
                </a:gridCol>
                <a:gridCol w="3588354">
                  <a:extLst>
                    <a:ext uri="{9D8B030D-6E8A-4147-A177-3AD203B41FA5}">
                      <a16:colId xmlns:a16="http://schemas.microsoft.com/office/drawing/2014/main" val="1257823501"/>
                    </a:ext>
                  </a:extLst>
                </a:gridCol>
                <a:gridCol w="1924331">
                  <a:extLst>
                    <a:ext uri="{9D8B030D-6E8A-4147-A177-3AD203B41FA5}">
                      <a16:colId xmlns:a16="http://schemas.microsoft.com/office/drawing/2014/main" val="2710587890"/>
                    </a:ext>
                  </a:extLst>
                </a:gridCol>
                <a:gridCol w="1787898">
                  <a:extLst>
                    <a:ext uri="{9D8B030D-6E8A-4147-A177-3AD203B41FA5}">
                      <a16:colId xmlns:a16="http://schemas.microsoft.com/office/drawing/2014/main" val="2653045973"/>
                    </a:ext>
                  </a:extLst>
                </a:gridCol>
                <a:gridCol w="1787898">
                  <a:extLst>
                    <a:ext uri="{9D8B030D-6E8A-4147-A177-3AD203B41FA5}">
                      <a16:colId xmlns:a16="http://schemas.microsoft.com/office/drawing/2014/main" val="1949906311"/>
                    </a:ext>
                  </a:extLst>
                </a:gridCol>
              </a:tblGrid>
              <a:tr h="308785">
                <a:tc>
                  <a:txBody>
                    <a:bodyPr/>
                    <a:lstStyle/>
                    <a:p>
                      <a:pPr algn="l" fontAlgn="b"/>
                      <a:endParaRPr lang="en-US" sz="1600" b="0" i="0" u="none" strike="noStrike">
                        <a:solidFill>
                          <a:srgbClr val="000000"/>
                        </a:solidFill>
                        <a:effectLst/>
                        <a:latin typeface="Arial" panose="020B0604020202020204" pitchFamily="34" charset="0"/>
                      </a:endParaRPr>
                    </a:p>
                  </a:txBody>
                  <a:tcPr marL="4763" marR="4763" marT="4763" marB="0" anchor="b">
                    <a:lnL>
                      <a:noFill/>
                    </a:lnL>
                    <a:lnR>
                      <a:noFill/>
                    </a:lnR>
                    <a:lnT>
                      <a:noFill/>
                    </a:lnT>
                    <a:lnB>
                      <a:noFill/>
                    </a:lnB>
                  </a:tcPr>
                </a:tc>
                <a:tc>
                  <a:txBody>
                    <a:bodyPr/>
                    <a:lstStyle/>
                    <a:p>
                      <a:pPr algn="l" fontAlgn="b"/>
                      <a:endParaRPr lang="en-US" sz="1600" b="0" i="0" u="none" strike="noStrike">
                        <a:solidFill>
                          <a:srgbClr val="000000"/>
                        </a:solidFill>
                        <a:effectLst/>
                        <a:latin typeface="Arial" panose="020B0604020202020204" pitchFamily="34" charset="0"/>
                      </a:endParaRPr>
                    </a:p>
                  </a:txBody>
                  <a:tcPr marL="4763" marR="4763" marT="4763" marB="0" anchor="b">
                    <a:lnL>
                      <a:noFill/>
                    </a:lnL>
                    <a:lnR>
                      <a:noFill/>
                    </a:lnR>
                    <a:lnT>
                      <a:noFill/>
                    </a:lnT>
                    <a:lnB>
                      <a:noFill/>
                    </a:lnB>
                  </a:tcPr>
                </a:tc>
                <a:tc>
                  <a:txBody>
                    <a:bodyPr/>
                    <a:lstStyle/>
                    <a:p>
                      <a:pPr algn="ctr" fontAlgn="b"/>
                      <a:r>
                        <a:rPr lang="en-US" sz="1600" b="1" i="0" u="sng" strike="noStrike">
                          <a:solidFill>
                            <a:srgbClr val="FF0000"/>
                          </a:solidFill>
                          <a:effectLst/>
                          <a:latin typeface="Arial" panose="020B0604020202020204" pitchFamily="34" charset="0"/>
                        </a:rPr>
                        <a:t>FY 2022/23</a:t>
                      </a:r>
                    </a:p>
                  </a:txBody>
                  <a:tcPr marL="4763" marR="4763" marT="4763" marB="0" anchor="b">
                    <a:lnL>
                      <a:noFill/>
                    </a:lnL>
                    <a:lnR>
                      <a:noFill/>
                    </a:lnR>
                    <a:lnT>
                      <a:noFill/>
                    </a:lnT>
                    <a:lnB>
                      <a:noFill/>
                    </a:lnB>
                  </a:tcPr>
                </a:tc>
                <a:tc>
                  <a:txBody>
                    <a:bodyPr/>
                    <a:lstStyle/>
                    <a:p>
                      <a:pPr algn="ctr" fontAlgn="b"/>
                      <a:r>
                        <a:rPr lang="en-US" sz="1600" b="1" i="0" u="sng" strike="noStrike">
                          <a:solidFill>
                            <a:srgbClr val="FF0000"/>
                          </a:solidFill>
                          <a:effectLst/>
                          <a:latin typeface="Arial" panose="020B0604020202020204" pitchFamily="34" charset="0"/>
                        </a:rPr>
                        <a:t>FY 2021/2022</a:t>
                      </a:r>
                    </a:p>
                  </a:txBody>
                  <a:tcPr marL="4763" marR="4763" marT="4763" marB="0" anchor="b">
                    <a:lnL>
                      <a:noFill/>
                    </a:lnL>
                    <a:lnR>
                      <a:noFill/>
                    </a:lnR>
                    <a:lnT>
                      <a:noFill/>
                    </a:lnT>
                    <a:lnB>
                      <a:noFill/>
                    </a:lnB>
                  </a:tcPr>
                </a:tc>
                <a:tc>
                  <a:txBody>
                    <a:bodyPr/>
                    <a:lstStyle/>
                    <a:p>
                      <a:pPr algn="ctr" fontAlgn="b"/>
                      <a:endParaRPr lang="en-US" sz="1600" b="1" i="0" u="sng" strike="noStrike">
                        <a:solidFill>
                          <a:srgbClr val="FF0000"/>
                        </a:solidFill>
                        <a:effectLst/>
                        <a:latin typeface="Arial" panose="020B0604020202020204" pitchFamily="34" charset="0"/>
                      </a:endParaRPr>
                    </a:p>
                    <a:p>
                      <a:pPr algn="ctr" fontAlgn="b"/>
                      <a:r>
                        <a:rPr lang="en-US" sz="1600" b="1" i="0" u="sng" strike="noStrike">
                          <a:solidFill>
                            <a:srgbClr val="FF0000"/>
                          </a:solidFill>
                          <a:effectLst/>
                          <a:latin typeface="Arial" panose="020B0604020202020204" pitchFamily="34" charset="0"/>
                        </a:rPr>
                        <a:t>DIFF</a:t>
                      </a:r>
                    </a:p>
                  </a:txBody>
                  <a:tcPr marL="4763" marR="4763" marT="4763" marB="0" anchor="b">
                    <a:lnL>
                      <a:noFill/>
                    </a:lnL>
                    <a:lnR>
                      <a:noFill/>
                    </a:lnR>
                    <a:lnT>
                      <a:noFill/>
                    </a:lnT>
                    <a:lnB>
                      <a:noFill/>
                    </a:lnB>
                  </a:tcPr>
                </a:tc>
                <a:extLst>
                  <a:ext uri="{0D108BD9-81ED-4DB2-BD59-A6C34878D82A}">
                    <a16:rowId xmlns:a16="http://schemas.microsoft.com/office/drawing/2014/main" val="2151766068"/>
                  </a:ext>
                </a:extLst>
              </a:tr>
              <a:tr h="302803">
                <a:tc>
                  <a:txBody>
                    <a:bodyPr/>
                    <a:lstStyle/>
                    <a:p>
                      <a:pPr algn="l" fontAlgn="b"/>
                      <a:endParaRPr lang="en-US" sz="1600" b="0" i="0" u="none" strike="noStrike">
                        <a:solidFill>
                          <a:srgbClr val="000000"/>
                        </a:solidFill>
                        <a:effectLst/>
                        <a:latin typeface="Arial" panose="020B0604020202020204" pitchFamily="34" charset="0"/>
                      </a:endParaRPr>
                    </a:p>
                  </a:txBody>
                  <a:tcPr marL="4763" marR="4763" marT="4763" marB="0" anchor="b">
                    <a:lnL>
                      <a:noFill/>
                    </a:lnL>
                    <a:lnR>
                      <a:noFill/>
                    </a:lnR>
                    <a:lnT>
                      <a:noFill/>
                    </a:lnT>
                    <a:lnB>
                      <a:noFill/>
                    </a:lnB>
                  </a:tcPr>
                </a:tc>
                <a:tc>
                  <a:txBody>
                    <a:bodyPr/>
                    <a:lstStyle/>
                    <a:p>
                      <a:pPr algn="l" fontAlgn="b"/>
                      <a:endParaRPr lang="en-US" sz="1600" b="0" i="0" u="none" strike="noStrike">
                        <a:solidFill>
                          <a:srgbClr val="000000"/>
                        </a:solidFill>
                        <a:effectLst/>
                        <a:latin typeface="Arial" panose="020B0604020202020204" pitchFamily="34" charset="0"/>
                      </a:endParaRPr>
                    </a:p>
                  </a:txBody>
                  <a:tcPr marL="4763" marR="4763" marT="4763" marB="0" anchor="b">
                    <a:lnL>
                      <a:noFill/>
                    </a:lnL>
                    <a:lnR>
                      <a:noFill/>
                    </a:lnR>
                    <a:lnT>
                      <a:noFill/>
                    </a:lnT>
                    <a:lnB>
                      <a:noFill/>
                    </a:lnB>
                  </a:tcPr>
                </a:tc>
                <a:tc>
                  <a:txBody>
                    <a:bodyPr/>
                    <a:lstStyle/>
                    <a:p>
                      <a:pPr algn="l" fontAlgn="b"/>
                      <a:endParaRPr lang="en-US" sz="1600" b="0" i="0" u="none" strike="noStrike">
                        <a:solidFill>
                          <a:srgbClr val="000000"/>
                        </a:solidFill>
                        <a:effectLst/>
                        <a:latin typeface="Arial" panose="020B0604020202020204" pitchFamily="34" charset="0"/>
                      </a:endParaRPr>
                    </a:p>
                  </a:txBody>
                  <a:tcPr marL="4763" marR="4763" marT="4763" marB="0" anchor="b">
                    <a:lnL>
                      <a:noFill/>
                    </a:lnL>
                    <a:lnR>
                      <a:noFill/>
                    </a:lnR>
                    <a:lnT>
                      <a:noFill/>
                    </a:lnT>
                    <a:lnB>
                      <a:noFill/>
                    </a:lnB>
                  </a:tcPr>
                </a:tc>
                <a:tc>
                  <a:txBody>
                    <a:bodyPr/>
                    <a:lstStyle/>
                    <a:p>
                      <a:pPr algn="l" fontAlgn="b"/>
                      <a:endParaRPr lang="en-US" sz="1600" b="0" i="0" u="none" strike="noStrike">
                        <a:solidFill>
                          <a:srgbClr val="000000"/>
                        </a:solidFill>
                        <a:effectLst/>
                        <a:latin typeface="Arial" panose="020B0604020202020204" pitchFamily="34" charset="0"/>
                      </a:endParaRPr>
                    </a:p>
                  </a:txBody>
                  <a:tcPr marL="4763" marR="4763" marT="4763" marB="0" anchor="b">
                    <a:lnL>
                      <a:noFill/>
                    </a:lnL>
                    <a:lnR>
                      <a:noFill/>
                    </a:lnR>
                    <a:lnT>
                      <a:noFill/>
                    </a:lnT>
                    <a:lnB>
                      <a:noFill/>
                    </a:lnB>
                  </a:tcPr>
                </a:tc>
                <a:tc>
                  <a:txBody>
                    <a:bodyPr/>
                    <a:lstStyle/>
                    <a:p>
                      <a:pPr algn="l" fontAlgn="b"/>
                      <a:endParaRPr lang="en-US" sz="1600" b="0" i="0" u="none" strike="noStrike">
                        <a:solidFill>
                          <a:srgbClr val="000000"/>
                        </a:solidFill>
                        <a:effectLst/>
                        <a:latin typeface="Arial" panose="020B0604020202020204" pitchFamily="34" charset="0"/>
                      </a:endParaRPr>
                    </a:p>
                  </a:txBody>
                  <a:tcPr marL="4763" marR="4763" marT="4763" marB="0" anchor="b">
                    <a:lnL>
                      <a:noFill/>
                    </a:lnL>
                    <a:lnR>
                      <a:noFill/>
                    </a:lnR>
                    <a:lnT>
                      <a:noFill/>
                    </a:lnT>
                    <a:lnB>
                      <a:noFill/>
                    </a:lnB>
                  </a:tcPr>
                </a:tc>
                <a:extLst>
                  <a:ext uri="{0D108BD9-81ED-4DB2-BD59-A6C34878D82A}">
                    <a16:rowId xmlns:a16="http://schemas.microsoft.com/office/drawing/2014/main" val="1506868423"/>
                  </a:ext>
                </a:extLst>
              </a:tr>
              <a:tr h="308785">
                <a:tc gridSpan="2">
                  <a:txBody>
                    <a:bodyPr/>
                    <a:lstStyle/>
                    <a:p>
                      <a:pPr algn="l" fontAlgn="b"/>
                      <a:r>
                        <a:rPr lang="en-US" sz="1600" b="1" i="0" u="none" strike="noStrike">
                          <a:solidFill>
                            <a:srgbClr val="7B7B7B"/>
                          </a:solidFill>
                          <a:effectLst/>
                          <a:latin typeface="Arial" panose="020B0604020202020204" pitchFamily="34" charset="0"/>
                        </a:rPr>
                        <a:t>TOTAL STAFF</a:t>
                      </a:r>
                    </a:p>
                  </a:txBody>
                  <a:tcPr marL="4763" marR="4763" marT="4763" marB="0" anchor="b">
                    <a:lnL>
                      <a:noFill/>
                    </a:lnL>
                    <a:lnR>
                      <a:noFill/>
                    </a:lnR>
                    <a:lnT>
                      <a:noFill/>
                    </a:lnT>
                    <a:lnB>
                      <a:noFill/>
                    </a:lnB>
                  </a:tcPr>
                </a:tc>
                <a:tc hMerge="1">
                  <a:txBody>
                    <a:bodyPr/>
                    <a:lstStyle/>
                    <a:p>
                      <a:endParaRPr lang="en-US"/>
                    </a:p>
                  </a:txBody>
                  <a:tcPr/>
                </a:tc>
                <a:tc>
                  <a:txBody>
                    <a:bodyPr/>
                    <a:lstStyle/>
                    <a:p>
                      <a:pPr algn="ctr" fontAlgn="b"/>
                      <a:r>
                        <a:rPr lang="en-US" sz="1600" b="1" i="0" u="none" strike="noStrike">
                          <a:solidFill>
                            <a:srgbClr val="7B7B7B"/>
                          </a:solidFill>
                          <a:effectLst/>
                          <a:latin typeface="Arial" panose="020B0604020202020204" pitchFamily="34" charset="0"/>
                        </a:rPr>
                        <a:t>254</a:t>
                      </a:r>
                    </a:p>
                  </a:txBody>
                  <a:tcPr marL="4763" marR="4763" marT="4763" marB="0" anchor="b">
                    <a:lnL>
                      <a:noFill/>
                    </a:lnL>
                    <a:lnR>
                      <a:noFill/>
                    </a:lnR>
                    <a:lnT>
                      <a:noFill/>
                    </a:lnT>
                    <a:lnB>
                      <a:noFill/>
                    </a:lnB>
                  </a:tcPr>
                </a:tc>
                <a:tc>
                  <a:txBody>
                    <a:bodyPr/>
                    <a:lstStyle/>
                    <a:p>
                      <a:pPr algn="ctr" fontAlgn="b"/>
                      <a:r>
                        <a:rPr lang="en-US" sz="1600" b="1" i="0" u="none" strike="noStrike">
                          <a:solidFill>
                            <a:srgbClr val="7B7B7B"/>
                          </a:solidFill>
                          <a:effectLst/>
                          <a:latin typeface="Arial" panose="020B0604020202020204" pitchFamily="34" charset="0"/>
                        </a:rPr>
                        <a:t>222</a:t>
                      </a:r>
                    </a:p>
                  </a:txBody>
                  <a:tcPr marL="4763" marR="4763" marT="4763" marB="0" anchor="b">
                    <a:lnL>
                      <a:noFill/>
                    </a:lnL>
                    <a:lnR>
                      <a:noFill/>
                    </a:lnR>
                    <a:lnT>
                      <a:noFill/>
                    </a:lnT>
                    <a:lnB>
                      <a:noFill/>
                    </a:lnB>
                  </a:tcPr>
                </a:tc>
                <a:tc>
                  <a:txBody>
                    <a:bodyPr/>
                    <a:lstStyle/>
                    <a:p>
                      <a:pPr algn="ctr" fontAlgn="b"/>
                      <a:r>
                        <a:rPr lang="en-US" sz="1600" b="1" i="0" u="none" strike="noStrike">
                          <a:solidFill>
                            <a:srgbClr val="7B7B7B"/>
                          </a:solidFill>
                          <a:effectLst/>
                          <a:latin typeface="Arial" panose="020B0604020202020204" pitchFamily="34" charset="0"/>
                        </a:rPr>
                        <a:t>32</a:t>
                      </a:r>
                    </a:p>
                  </a:txBody>
                  <a:tcPr marL="4763" marR="4763" marT="4763" marB="0" anchor="b">
                    <a:lnL>
                      <a:noFill/>
                    </a:lnL>
                    <a:lnR>
                      <a:noFill/>
                    </a:lnR>
                    <a:lnT>
                      <a:noFill/>
                    </a:lnT>
                    <a:lnB>
                      <a:noFill/>
                    </a:lnB>
                  </a:tcPr>
                </a:tc>
                <a:extLst>
                  <a:ext uri="{0D108BD9-81ED-4DB2-BD59-A6C34878D82A}">
                    <a16:rowId xmlns:a16="http://schemas.microsoft.com/office/drawing/2014/main" val="1454287728"/>
                  </a:ext>
                </a:extLst>
              </a:tr>
              <a:tr h="302803">
                <a:tc>
                  <a:txBody>
                    <a:bodyPr/>
                    <a:lstStyle/>
                    <a:p>
                      <a:pPr algn="l" fontAlgn="b"/>
                      <a:endParaRPr lang="en-US" sz="1600" b="0" i="0" u="none" strike="noStrike">
                        <a:solidFill>
                          <a:srgbClr val="7B7B7B"/>
                        </a:solidFill>
                        <a:effectLst/>
                        <a:latin typeface="Arial" panose="020B0604020202020204" pitchFamily="34" charset="0"/>
                      </a:endParaRPr>
                    </a:p>
                  </a:txBody>
                  <a:tcPr marL="4763" marR="4763" marT="4763" marB="0" anchor="b">
                    <a:lnL>
                      <a:noFill/>
                    </a:lnL>
                    <a:lnR>
                      <a:noFill/>
                    </a:lnR>
                    <a:lnT>
                      <a:noFill/>
                    </a:lnT>
                    <a:lnB>
                      <a:noFill/>
                    </a:lnB>
                  </a:tcPr>
                </a:tc>
                <a:tc>
                  <a:txBody>
                    <a:bodyPr/>
                    <a:lstStyle/>
                    <a:p>
                      <a:pPr algn="l" fontAlgn="b"/>
                      <a:endParaRPr lang="en-US" sz="1600" b="0" i="0" u="none" strike="noStrike">
                        <a:solidFill>
                          <a:srgbClr val="7B7B7B"/>
                        </a:solidFill>
                        <a:effectLst/>
                        <a:latin typeface="Arial" panose="020B0604020202020204" pitchFamily="34" charset="0"/>
                      </a:endParaRPr>
                    </a:p>
                  </a:txBody>
                  <a:tcPr marL="4763" marR="4763" marT="4763" marB="0" anchor="b">
                    <a:lnL>
                      <a:noFill/>
                    </a:lnL>
                    <a:lnR>
                      <a:noFill/>
                    </a:lnR>
                    <a:lnT>
                      <a:noFill/>
                    </a:lnT>
                    <a:lnB>
                      <a:noFill/>
                    </a:lnB>
                  </a:tcPr>
                </a:tc>
                <a:tc>
                  <a:txBody>
                    <a:bodyPr/>
                    <a:lstStyle/>
                    <a:p>
                      <a:pPr algn="l" fontAlgn="b"/>
                      <a:endParaRPr lang="en-US" sz="1600" b="0" i="0" u="none" strike="noStrike">
                        <a:solidFill>
                          <a:srgbClr val="7B7B7B"/>
                        </a:solidFill>
                        <a:effectLst/>
                        <a:latin typeface="Arial" panose="020B0604020202020204" pitchFamily="34" charset="0"/>
                      </a:endParaRPr>
                    </a:p>
                  </a:txBody>
                  <a:tcPr marL="4763" marR="4763" marT="4763" marB="0" anchor="b">
                    <a:lnL>
                      <a:noFill/>
                    </a:lnL>
                    <a:lnR>
                      <a:noFill/>
                    </a:lnR>
                    <a:lnT>
                      <a:noFill/>
                    </a:lnT>
                    <a:lnB>
                      <a:noFill/>
                    </a:lnB>
                  </a:tcPr>
                </a:tc>
                <a:tc>
                  <a:txBody>
                    <a:bodyPr/>
                    <a:lstStyle/>
                    <a:p>
                      <a:pPr algn="l" fontAlgn="b"/>
                      <a:endParaRPr lang="en-US" sz="1600" b="0" i="0" u="none" strike="noStrike">
                        <a:solidFill>
                          <a:srgbClr val="7B7B7B"/>
                        </a:solidFill>
                        <a:effectLst/>
                        <a:latin typeface="Arial" panose="020B0604020202020204" pitchFamily="34" charset="0"/>
                      </a:endParaRPr>
                    </a:p>
                  </a:txBody>
                  <a:tcPr marL="4763" marR="4763" marT="4763" marB="0" anchor="b">
                    <a:lnL>
                      <a:noFill/>
                    </a:lnL>
                    <a:lnR>
                      <a:noFill/>
                    </a:lnR>
                    <a:lnT>
                      <a:noFill/>
                    </a:lnT>
                    <a:lnB>
                      <a:noFill/>
                    </a:lnB>
                  </a:tcPr>
                </a:tc>
                <a:tc>
                  <a:txBody>
                    <a:bodyPr/>
                    <a:lstStyle/>
                    <a:p>
                      <a:pPr algn="l" fontAlgn="b"/>
                      <a:endParaRPr lang="en-US" sz="1600" b="0" i="0" u="none" strike="noStrike">
                        <a:solidFill>
                          <a:srgbClr val="7B7B7B"/>
                        </a:solidFill>
                        <a:effectLst/>
                        <a:latin typeface="Arial" panose="020B0604020202020204" pitchFamily="34" charset="0"/>
                      </a:endParaRPr>
                    </a:p>
                  </a:txBody>
                  <a:tcPr marL="4763" marR="4763" marT="4763" marB="0" anchor="b">
                    <a:lnL>
                      <a:noFill/>
                    </a:lnL>
                    <a:lnR>
                      <a:noFill/>
                    </a:lnR>
                    <a:lnT>
                      <a:noFill/>
                    </a:lnT>
                    <a:lnB>
                      <a:noFill/>
                    </a:lnB>
                  </a:tcPr>
                </a:tc>
                <a:extLst>
                  <a:ext uri="{0D108BD9-81ED-4DB2-BD59-A6C34878D82A}">
                    <a16:rowId xmlns:a16="http://schemas.microsoft.com/office/drawing/2014/main" val="3203993095"/>
                  </a:ext>
                </a:extLst>
              </a:tr>
              <a:tr h="308785">
                <a:tc gridSpan="2">
                  <a:txBody>
                    <a:bodyPr/>
                    <a:lstStyle/>
                    <a:p>
                      <a:pPr algn="l" fontAlgn="b"/>
                      <a:r>
                        <a:rPr lang="en-US" sz="1600" b="1" i="0" u="none" strike="noStrike">
                          <a:solidFill>
                            <a:srgbClr val="7B7B7B"/>
                          </a:solidFill>
                          <a:effectLst/>
                          <a:latin typeface="Arial" panose="020B0604020202020204" pitchFamily="34" charset="0"/>
                        </a:rPr>
                        <a:t>TOTAL</a:t>
                      </a:r>
                      <a:r>
                        <a:rPr lang="en-US" sz="1600" b="1" i="0" u="none" strike="noStrike" baseline="0">
                          <a:solidFill>
                            <a:srgbClr val="7B7B7B"/>
                          </a:solidFill>
                          <a:effectLst/>
                          <a:latin typeface="Arial" panose="020B0604020202020204" pitchFamily="34" charset="0"/>
                        </a:rPr>
                        <a:t> COMPENSATION</a:t>
                      </a:r>
                      <a:endParaRPr lang="en-US" sz="1600" b="1" i="0" u="none" strike="noStrike">
                        <a:solidFill>
                          <a:srgbClr val="7B7B7B"/>
                        </a:solidFill>
                        <a:effectLst/>
                        <a:latin typeface="Arial" panose="020B0604020202020204" pitchFamily="34" charset="0"/>
                      </a:endParaRPr>
                    </a:p>
                  </a:txBody>
                  <a:tcPr marL="4763" marR="4763" marT="4763" marB="0" anchor="b">
                    <a:lnL>
                      <a:noFill/>
                    </a:lnL>
                    <a:lnR>
                      <a:noFill/>
                    </a:lnR>
                    <a:lnT>
                      <a:noFill/>
                    </a:lnT>
                    <a:lnB>
                      <a:noFill/>
                    </a:lnB>
                  </a:tcPr>
                </a:tc>
                <a:tc hMerge="1">
                  <a:txBody>
                    <a:bodyPr/>
                    <a:lstStyle/>
                    <a:p>
                      <a:endParaRPr lang="en-US"/>
                    </a:p>
                  </a:txBody>
                  <a:tcPr/>
                </a:tc>
                <a:tc>
                  <a:txBody>
                    <a:bodyPr/>
                    <a:lstStyle/>
                    <a:p>
                      <a:pPr algn="ctr" fontAlgn="b"/>
                      <a:r>
                        <a:rPr lang="en-US" sz="1600" b="1" i="0" u="none" strike="noStrike">
                          <a:solidFill>
                            <a:srgbClr val="7B7B7B"/>
                          </a:solidFill>
                          <a:effectLst/>
                          <a:latin typeface="Arial" panose="020B0604020202020204" pitchFamily="34" charset="0"/>
                        </a:rPr>
                        <a:t>$19,700,000</a:t>
                      </a:r>
                    </a:p>
                  </a:txBody>
                  <a:tcPr marL="4763" marR="4763" marT="4763" marB="0" anchor="b">
                    <a:lnL>
                      <a:noFill/>
                    </a:lnL>
                    <a:lnR>
                      <a:noFill/>
                    </a:lnR>
                    <a:lnT>
                      <a:noFill/>
                    </a:lnT>
                    <a:lnB>
                      <a:noFill/>
                    </a:lnB>
                  </a:tcPr>
                </a:tc>
                <a:tc>
                  <a:txBody>
                    <a:bodyPr/>
                    <a:lstStyle/>
                    <a:p>
                      <a:pPr algn="l" fontAlgn="b"/>
                      <a:r>
                        <a:rPr lang="en-US" sz="1600" b="1" i="0" u="none" strike="noStrike">
                          <a:solidFill>
                            <a:srgbClr val="7B7B7B"/>
                          </a:solidFill>
                          <a:effectLst/>
                          <a:latin typeface="Arial" panose="020B0604020202020204" pitchFamily="34" charset="0"/>
                        </a:rPr>
                        <a:t> $        16,700,000 </a:t>
                      </a:r>
                    </a:p>
                  </a:txBody>
                  <a:tcPr marL="4763" marR="4763" marT="4763" marB="0" anchor="b">
                    <a:lnL>
                      <a:noFill/>
                    </a:lnL>
                    <a:lnR>
                      <a:noFill/>
                    </a:lnR>
                    <a:lnT>
                      <a:noFill/>
                    </a:lnT>
                    <a:lnB>
                      <a:noFill/>
                    </a:lnB>
                  </a:tcPr>
                </a:tc>
                <a:tc>
                  <a:txBody>
                    <a:bodyPr/>
                    <a:lstStyle/>
                    <a:p>
                      <a:pPr algn="l" fontAlgn="b"/>
                      <a:r>
                        <a:rPr lang="en-US" sz="1600" b="1" i="0" u="none" strike="noStrike">
                          <a:solidFill>
                            <a:srgbClr val="7B7B7B"/>
                          </a:solidFill>
                          <a:effectLst/>
                          <a:latin typeface="Arial" panose="020B0604020202020204" pitchFamily="34" charset="0"/>
                        </a:rPr>
                        <a:t> $        3,000,000 </a:t>
                      </a:r>
                    </a:p>
                  </a:txBody>
                  <a:tcPr marL="4763" marR="4763" marT="4763" marB="0" anchor="b">
                    <a:lnL>
                      <a:noFill/>
                    </a:lnL>
                    <a:lnR>
                      <a:noFill/>
                    </a:lnR>
                    <a:lnT>
                      <a:noFill/>
                    </a:lnT>
                    <a:lnB>
                      <a:noFill/>
                    </a:lnB>
                  </a:tcPr>
                </a:tc>
                <a:extLst>
                  <a:ext uri="{0D108BD9-81ED-4DB2-BD59-A6C34878D82A}">
                    <a16:rowId xmlns:a16="http://schemas.microsoft.com/office/drawing/2014/main" val="1331698582"/>
                  </a:ext>
                </a:extLst>
              </a:tr>
              <a:tr h="308785">
                <a:tc>
                  <a:txBody>
                    <a:bodyPr/>
                    <a:lstStyle/>
                    <a:p>
                      <a:pPr algn="l" fontAlgn="b"/>
                      <a:endParaRPr lang="en-US" sz="1600" b="1" i="0" u="none" strike="noStrike">
                        <a:solidFill>
                          <a:srgbClr val="7B7B7B"/>
                        </a:solidFill>
                        <a:effectLst/>
                        <a:latin typeface="Arial" panose="020B0604020202020204" pitchFamily="34" charset="0"/>
                      </a:endParaRPr>
                    </a:p>
                  </a:txBody>
                  <a:tcPr marL="4763" marR="4763" marT="4763" marB="0" anchor="b">
                    <a:lnL>
                      <a:noFill/>
                    </a:lnL>
                    <a:lnR>
                      <a:noFill/>
                    </a:lnR>
                    <a:lnT>
                      <a:noFill/>
                    </a:lnT>
                    <a:lnB>
                      <a:noFill/>
                    </a:lnB>
                  </a:tcPr>
                </a:tc>
                <a:tc>
                  <a:txBody>
                    <a:bodyPr/>
                    <a:lstStyle/>
                    <a:p>
                      <a:pPr algn="l" fontAlgn="b"/>
                      <a:endParaRPr lang="en-US" sz="1600" b="1" i="0" u="none" strike="noStrike">
                        <a:solidFill>
                          <a:srgbClr val="7B7B7B"/>
                        </a:solidFill>
                        <a:effectLst/>
                        <a:latin typeface="Arial" panose="020B0604020202020204" pitchFamily="34" charset="0"/>
                      </a:endParaRPr>
                    </a:p>
                  </a:txBody>
                  <a:tcPr marL="4763" marR="4763" marT="4763" marB="0" anchor="b">
                    <a:lnL>
                      <a:noFill/>
                    </a:lnL>
                    <a:lnR>
                      <a:noFill/>
                    </a:lnR>
                    <a:lnT>
                      <a:noFill/>
                    </a:lnT>
                    <a:lnB>
                      <a:noFill/>
                    </a:lnB>
                  </a:tcPr>
                </a:tc>
                <a:tc>
                  <a:txBody>
                    <a:bodyPr/>
                    <a:lstStyle/>
                    <a:p>
                      <a:pPr algn="ctr" fontAlgn="b"/>
                      <a:endParaRPr lang="en-US" sz="1600" b="1" i="0" u="none" strike="noStrike">
                        <a:solidFill>
                          <a:srgbClr val="7B7B7B"/>
                        </a:solidFill>
                        <a:effectLst/>
                        <a:latin typeface="Arial" panose="020B0604020202020204" pitchFamily="34" charset="0"/>
                      </a:endParaRPr>
                    </a:p>
                  </a:txBody>
                  <a:tcPr marL="4763" marR="4763" marT="4763" marB="0" anchor="b">
                    <a:lnL>
                      <a:noFill/>
                    </a:lnL>
                    <a:lnR>
                      <a:noFill/>
                    </a:lnR>
                    <a:lnT>
                      <a:noFill/>
                    </a:lnT>
                    <a:lnB>
                      <a:noFill/>
                    </a:lnB>
                  </a:tcPr>
                </a:tc>
                <a:tc>
                  <a:txBody>
                    <a:bodyPr/>
                    <a:lstStyle/>
                    <a:p>
                      <a:pPr algn="l" fontAlgn="b"/>
                      <a:endParaRPr lang="en-US" sz="1600" b="1" i="0" u="none" strike="noStrike">
                        <a:solidFill>
                          <a:srgbClr val="7B7B7B"/>
                        </a:solidFill>
                        <a:effectLst/>
                        <a:latin typeface="Arial" panose="020B0604020202020204" pitchFamily="34" charset="0"/>
                      </a:endParaRPr>
                    </a:p>
                  </a:txBody>
                  <a:tcPr marL="4763" marR="4763" marT="4763" marB="0" anchor="b">
                    <a:lnL>
                      <a:noFill/>
                    </a:lnL>
                    <a:lnR>
                      <a:noFill/>
                    </a:lnR>
                    <a:lnT>
                      <a:noFill/>
                    </a:lnT>
                    <a:lnB>
                      <a:noFill/>
                    </a:lnB>
                  </a:tcPr>
                </a:tc>
                <a:tc>
                  <a:txBody>
                    <a:bodyPr/>
                    <a:lstStyle/>
                    <a:p>
                      <a:pPr algn="l" fontAlgn="b"/>
                      <a:endParaRPr lang="en-US" sz="1600" b="1" i="0" u="none" strike="noStrike">
                        <a:solidFill>
                          <a:srgbClr val="7B7B7B"/>
                        </a:solidFill>
                        <a:effectLst/>
                        <a:latin typeface="Arial" panose="020B0604020202020204" pitchFamily="34" charset="0"/>
                      </a:endParaRPr>
                    </a:p>
                  </a:txBody>
                  <a:tcPr marL="4763" marR="4763" marT="4763" marB="0" anchor="b">
                    <a:lnL>
                      <a:noFill/>
                    </a:lnL>
                    <a:lnR>
                      <a:noFill/>
                    </a:lnR>
                    <a:lnT>
                      <a:noFill/>
                    </a:lnT>
                    <a:lnB>
                      <a:noFill/>
                    </a:lnB>
                  </a:tcPr>
                </a:tc>
                <a:extLst>
                  <a:ext uri="{0D108BD9-81ED-4DB2-BD59-A6C34878D82A}">
                    <a16:rowId xmlns:a16="http://schemas.microsoft.com/office/drawing/2014/main" val="1063666950"/>
                  </a:ext>
                </a:extLst>
              </a:tr>
              <a:tr h="308785">
                <a:tc gridSpan="2">
                  <a:txBody>
                    <a:bodyPr/>
                    <a:lstStyle/>
                    <a:p>
                      <a:pPr algn="l" fontAlgn="b"/>
                      <a:r>
                        <a:rPr lang="en-US" sz="1600" b="1" i="0" u="none" strike="noStrike">
                          <a:solidFill>
                            <a:srgbClr val="7B7B7B"/>
                          </a:solidFill>
                          <a:effectLst/>
                          <a:latin typeface="Arial" panose="020B0604020202020204" pitchFamily="34" charset="0"/>
                        </a:rPr>
                        <a:t>BUDGET</a:t>
                      </a:r>
                    </a:p>
                  </a:txBody>
                  <a:tcPr marL="4763" marR="4763" marT="4763" marB="0" anchor="b">
                    <a:lnL>
                      <a:noFill/>
                    </a:lnL>
                    <a:lnR>
                      <a:noFill/>
                    </a:lnR>
                    <a:lnT>
                      <a:noFill/>
                    </a:lnT>
                    <a:lnB>
                      <a:noFill/>
                    </a:lnB>
                  </a:tcPr>
                </a:tc>
                <a:tc hMerge="1">
                  <a:txBody>
                    <a:bodyPr/>
                    <a:lstStyle/>
                    <a:p>
                      <a:endParaRPr lang="en-US"/>
                    </a:p>
                  </a:txBody>
                  <a:tcPr/>
                </a:tc>
                <a:tc>
                  <a:txBody>
                    <a:bodyPr/>
                    <a:lstStyle/>
                    <a:p>
                      <a:pPr algn="ctr" fontAlgn="b"/>
                      <a:r>
                        <a:rPr lang="en-US" sz="1600" b="1" i="0" u="none" strike="noStrike">
                          <a:solidFill>
                            <a:srgbClr val="7B7B7B"/>
                          </a:solidFill>
                          <a:effectLst/>
                          <a:latin typeface="Arial" panose="020B0604020202020204" pitchFamily="34" charset="0"/>
                        </a:rPr>
                        <a:t>$44,000,000</a:t>
                      </a:r>
                    </a:p>
                  </a:txBody>
                  <a:tcPr marL="4763" marR="4763" marT="4763" marB="0" anchor="b">
                    <a:lnL>
                      <a:noFill/>
                    </a:lnL>
                    <a:lnR>
                      <a:noFill/>
                    </a:lnR>
                    <a:lnT>
                      <a:noFill/>
                    </a:lnT>
                    <a:lnB>
                      <a:noFill/>
                    </a:lnB>
                  </a:tcPr>
                </a:tc>
                <a:tc>
                  <a:txBody>
                    <a:bodyPr/>
                    <a:lstStyle/>
                    <a:p>
                      <a:pPr algn="l" fontAlgn="b"/>
                      <a:r>
                        <a:rPr lang="en-US" sz="1600" b="1" i="0" u="none" strike="noStrike">
                          <a:solidFill>
                            <a:srgbClr val="7B7B7B"/>
                          </a:solidFill>
                          <a:effectLst/>
                          <a:latin typeface="Arial" panose="020B0604020202020204" pitchFamily="34" charset="0"/>
                        </a:rPr>
                        <a:t> $        42,000,000 </a:t>
                      </a:r>
                    </a:p>
                  </a:txBody>
                  <a:tcPr marL="4763" marR="4763" marT="4763" marB="0" anchor="b">
                    <a:lnL>
                      <a:noFill/>
                    </a:lnL>
                    <a:lnR>
                      <a:noFill/>
                    </a:lnR>
                    <a:lnT>
                      <a:noFill/>
                    </a:lnT>
                    <a:lnB>
                      <a:noFill/>
                    </a:lnB>
                  </a:tcPr>
                </a:tc>
                <a:tc>
                  <a:txBody>
                    <a:bodyPr/>
                    <a:lstStyle/>
                    <a:p>
                      <a:pPr algn="l" fontAlgn="b"/>
                      <a:r>
                        <a:rPr lang="en-US" sz="1600" b="1" i="0" u="none" strike="noStrike">
                          <a:solidFill>
                            <a:srgbClr val="7B7B7B"/>
                          </a:solidFill>
                          <a:effectLst/>
                          <a:latin typeface="Arial" panose="020B0604020202020204" pitchFamily="34" charset="0"/>
                        </a:rPr>
                        <a:t> $        2,000,000 </a:t>
                      </a:r>
                    </a:p>
                  </a:txBody>
                  <a:tcPr marL="4763" marR="4763" marT="4763" marB="0" anchor="b">
                    <a:lnL>
                      <a:noFill/>
                    </a:lnL>
                    <a:lnR>
                      <a:noFill/>
                    </a:lnR>
                    <a:lnT>
                      <a:noFill/>
                    </a:lnT>
                    <a:lnB>
                      <a:noFill/>
                    </a:lnB>
                  </a:tcPr>
                </a:tc>
                <a:extLst>
                  <a:ext uri="{0D108BD9-81ED-4DB2-BD59-A6C34878D82A}">
                    <a16:rowId xmlns:a16="http://schemas.microsoft.com/office/drawing/2014/main" val="3366474564"/>
                  </a:ext>
                </a:extLst>
              </a:tr>
              <a:tr h="308785">
                <a:tc>
                  <a:txBody>
                    <a:bodyPr/>
                    <a:lstStyle/>
                    <a:p>
                      <a:pPr algn="l" fontAlgn="b"/>
                      <a:endParaRPr lang="en-US" sz="1600" b="1" i="0" u="none" strike="noStrike">
                        <a:solidFill>
                          <a:srgbClr val="7B7B7B"/>
                        </a:solidFill>
                        <a:effectLst/>
                        <a:latin typeface="Arial" panose="020B0604020202020204" pitchFamily="34" charset="0"/>
                      </a:endParaRPr>
                    </a:p>
                  </a:txBody>
                  <a:tcPr marL="4763" marR="4763" marT="4763" marB="0" anchor="b">
                    <a:lnL>
                      <a:noFill/>
                    </a:lnL>
                    <a:lnR>
                      <a:noFill/>
                    </a:lnR>
                    <a:lnT>
                      <a:noFill/>
                    </a:lnT>
                    <a:lnB>
                      <a:noFill/>
                    </a:lnB>
                  </a:tcPr>
                </a:tc>
                <a:tc>
                  <a:txBody>
                    <a:bodyPr/>
                    <a:lstStyle/>
                    <a:p>
                      <a:pPr algn="l" fontAlgn="b"/>
                      <a:endParaRPr lang="en-US" sz="1600" b="1" i="0" u="none" strike="noStrike">
                        <a:solidFill>
                          <a:srgbClr val="7B7B7B"/>
                        </a:solidFill>
                        <a:effectLst/>
                        <a:latin typeface="Arial" panose="020B0604020202020204" pitchFamily="34" charset="0"/>
                      </a:endParaRPr>
                    </a:p>
                  </a:txBody>
                  <a:tcPr marL="4763" marR="4763" marT="4763" marB="0" anchor="b">
                    <a:lnL>
                      <a:noFill/>
                    </a:lnL>
                    <a:lnR>
                      <a:noFill/>
                    </a:lnR>
                    <a:lnT>
                      <a:noFill/>
                    </a:lnT>
                    <a:lnB>
                      <a:noFill/>
                    </a:lnB>
                  </a:tcPr>
                </a:tc>
                <a:tc>
                  <a:txBody>
                    <a:bodyPr/>
                    <a:lstStyle/>
                    <a:p>
                      <a:pPr algn="l" fontAlgn="b"/>
                      <a:endParaRPr lang="en-US" sz="1600" b="1" i="0" u="none" strike="noStrike">
                        <a:solidFill>
                          <a:srgbClr val="7B7B7B"/>
                        </a:solidFill>
                        <a:effectLst/>
                        <a:latin typeface="Arial" panose="020B0604020202020204" pitchFamily="34" charset="0"/>
                      </a:endParaRPr>
                    </a:p>
                  </a:txBody>
                  <a:tcPr marL="4763" marR="4763" marT="4763" marB="0" anchor="b">
                    <a:lnL>
                      <a:noFill/>
                    </a:lnL>
                    <a:lnR>
                      <a:noFill/>
                    </a:lnR>
                    <a:lnT>
                      <a:noFill/>
                    </a:lnT>
                    <a:lnB>
                      <a:noFill/>
                    </a:lnB>
                  </a:tcPr>
                </a:tc>
                <a:tc>
                  <a:txBody>
                    <a:bodyPr/>
                    <a:lstStyle/>
                    <a:p>
                      <a:pPr algn="l" fontAlgn="b"/>
                      <a:endParaRPr lang="en-US" sz="1600" b="1" i="0" u="none" strike="noStrike">
                        <a:solidFill>
                          <a:srgbClr val="7B7B7B"/>
                        </a:solidFill>
                        <a:effectLst/>
                        <a:latin typeface="Arial" panose="020B0604020202020204" pitchFamily="34" charset="0"/>
                      </a:endParaRPr>
                    </a:p>
                  </a:txBody>
                  <a:tcPr marL="4763" marR="4763" marT="4763" marB="0" anchor="b">
                    <a:lnL>
                      <a:noFill/>
                    </a:lnL>
                    <a:lnR>
                      <a:noFill/>
                    </a:lnR>
                    <a:lnT>
                      <a:noFill/>
                    </a:lnT>
                    <a:lnB>
                      <a:noFill/>
                    </a:lnB>
                  </a:tcPr>
                </a:tc>
                <a:tc>
                  <a:txBody>
                    <a:bodyPr/>
                    <a:lstStyle/>
                    <a:p>
                      <a:pPr algn="l" fontAlgn="b"/>
                      <a:endParaRPr lang="en-US" sz="1600" b="1" i="0" u="none" strike="noStrike">
                        <a:solidFill>
                          <a:srgbClr val="7B7B7B"/>
                        </a:solidFill>
                        <a:effectLst/>
                        <a:latin typeface="Arial" panose="020B0604020202020204" pitchFamily="34" charset="0"/>
                      </a:endParaRPr>
                    </a:p>
                  </a:txBody>
                  <a:tcPr marL="4763" marR="4763" marT="4763" marB="0" anchor="b">
                    <a:lnL>
                      <a:noFill/>
                    </a:lnL>
                    <a:lnR>
                      <a:noFill/>
                    </a:lnR>
                    <a:lnT>
                      <a:noFill/>
                    </a:lnT>
                    <a:lnB>
                      <a:noFill/>
                    </a:lnB>
                  </a:tcPr>
                </a:tc>
                <a:extLst>
                  <a:ext uri="{0D108BD9-81ED-4DB2-BD59-A6C34878D82A}">
                    <a16:rowId xmlns:a16="http://schemas.microsoft.com/office/drawing/2014/main" val="1232402794"/>
                  </a:ext>
                </a:extLst>
              </a:tr>
              <a:tr h="308785">
                <a:tc gridSpan="2">
                  <a:txBody>
                    <a:bodyPr/>
                    <a:lstStyle/>
                    <a:p>
                      <a:pPr algn="l" fontAlgn="b"/>
                      <a:r>
                        <a:rPr lang="en-US" sz="1600" b="1" i="0" u="none" strike="noStrike">
                          <a:solidFill>
                            <a:srgbClr val="7B7B7B"/>
                          </a:solidFill>
                          <a:effectLst/>
                          <a:latin typeface="Arial" panose="020B0604020202020204" pitchFamily="34" charset="0"/>
                        </a:rPr>
                        <a:t>% OF SALARIES TO TOTAL BUDGET</a:t>
                      </a:r>
                    </a:p>
                  </a:txBody>
                  <a:tcPr marL="4763" marR="4763" marT="4763" marB="0" anchor="b">
                    <a:lnL>
                      <a:noFill/>
                    </a:lnL>
                    <a:lnR>
                      <a:noFill/>
                    </a:lnR>
                    <a:lnT>
                      <a:noFill/>
                    </a:lnT>
                    <a:lnB>
                      <a:noFill/>
                    </a:lnB>
                  </a:tcPr>
                </a:tc>
                <a:tc hMerge="1">
                  <a:txBody>
                    <a:bodyPr/>
                    <a:lstStyle/>
                    <a:p>
                      <a:endParaRPr lang="en-US"/>
                    </a:p>
                  </a:txBody>
                  <a:tcPr/>
                </a:tc>
                <a:tc>
                  <a:txBody>
                    <a:bodyPr/>
                    <a:lstStyle/>
                    <a:p>
                      <a:pPr algn="ctr" fontAlgn="b"/>
                      <a:r>
                        <a:rPr lang="en-US" sz="1600" b="1" i="0" u="none" strike="noStrike">
                          <a:solidFill>
                            <a:srgbClr val="7B7B7B"/>
                          </a:solidFill>
                          <a:effectLst/>
                          <a:latin typeface="Arial" panose="020B0604020202020204" pitchFamily="34" charset="0"/>
                        </a:rPr>
                        <a:t>45%</a:t>
                      </a:r>
                    </a:p>
                  </a:txBody>
                  <a:tcPr marL="4763" marR="4763" marT="4763" marB="0" anchor="b">
                    <a:lnL>
                      <a:noFill/>
                    </a:lnL>
                    <a:lnR>
                      <a:noFill/>
                    </a:lnR>
                    <a:lnT>
                      <a:noFill/>
                    </a:lnT>
                    <a:lnB>
                      <a:noFill/>
                    </a:lnB>
                  </a:tcPr>
                </a:tc>
                <a:tc>
                  <a:txBody>
                    <a:bodyPr/>
                    <a:lstStyle/>
                    <a:p>
                      <a:pPr algn="ctr" fontAlgn="b"/>
                      <a:r>
                        <a:rPr lang="en-US" sz="1600" b="1" i="0" u="none" strike="noStrike">
                          <a:solidFill>
                            <a:srgbClr val="7B7B7B"/>
                          </a:solidFill>
                          <a:effectLst/>
                          <a:latin typeface="Arial" panose="020B0604020202020204" pitchFamily="34" charset="0"/>
                        </a:rPr>
                        <a:t>40%</a:t>
                      </a:r>
                    </a:p>
                  </a:txBody>
                  <a:tcPr marL="4763" marR="4763" marT="4763" marB="0" anchor="b">
                    <a:lnL>
                      <a:noFill/>
                    </a:lnL>
                    <a:lnR>
                      <a:noFill/>
                    </a:lnR>
                    <a:lnT>
                      <a:noFill/>
                    </a:lnT>
                    <a:lnB>
                      <a:noFill/>
                    </a:lnB>
                  </a:tcPr>
                </a:tc>
                <a:tc>
                  <a:txBody>
                    <a:bodyPr/>
                    <a:lstStyle/>
                    <a:p>
                      <a:pPr algn="ctr" fontAlgn="b"/>
                      <a:r>
                        <a:rPr lang="en-US" sz="1600" b="1" i="0" u="none" strike="noStrike">
                          <a:solidFill>
                            <a:srgbClr val="7B7B7B"/>
                          </a:solidFill>
                          <a:effectLst/>
                          <a:latin typeface="Arial" panose="020B0604020202020204" pitchFamily="34" charset="0"/>
                        </a:rPr>
                        <a:t> 5%</a:t>
                      </a:r>
                    </a:p>
                  </a:txBody>
                  <a:tcPr marL="4763" marR="4763" marT="4763" marB="0" anchor="b">
                    <a:lnL>
                      <a:noFill/>
                    </a:lnL>
                    <a:lnR>
                      <a:noFill/>
                    </a:lnR>
                    <a:lnT>
                      <a:noFill/>
                    </a:lnT>
                    <a:lnB>
                      <a:noFill/>
                    </a:lnB>
                  </a:tcPr>
                </a:tc>
                <a:extLst>
                  <a:ext uri="{0D108BD9-81ED-4DB2-BD59-A6C34878D82A}">
                    <a16:rowId xmlns:a16="http://schemas.microsoft.com/office/drawing/2014/main" val="3775641034"/>
                  </a:ext>
                </a:extLst>
              </a:tr>
              <a:tr h="213084">
                <a:tc>
                  <a:txBody>
                    <a:bodyPr/>
                    <a:lstStyle/>
                    <a:p>
                      <a:pPr algn="l" fontAlgn="b"/>
                      <a:endParaRPr lang="en-US" sz="1100" b="0" i="0" u="none" strike="noStrike">
                        <a:solidFill>
                          <a:srgbClr val="7B7B7B"/>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l" fontAlgn="b"/>
                      <a:endParaRPr lang="en-US" sz="1100" b="0" i="0" u="none" strike="noStrike">
                        <a:solidFill>
                          <a:srgbClr val="7B7B7B"/>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l" fontAlgn="b"/>
                      <a:endParaRPr lang="en-US" sz="1100" b="0" i="0" u="none" strike="noStrike">
                        <a:solidFill>
                          <a:srgbClr val="7B7B7B"/>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l" fontAlgn="b"/>
                      <a:endParaRPr lang="en-US" sz="1100" b="0" i="0" u="none" strike="noStrike">
                        <a:solidFill>
                          <a:srgbClr val="7B7B7B"/>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l" fontAlgn="b"/>
                      <a:endParaRPr lang="en-US" sz="1100" b="0" i="0" u="none" strike="noStrike">
                        <a:solidFill>
                          <a:srgbClr val="7B7B7B"/>
                        </a:solidFill>
                        <a:effectLst/>
                        <a:latin typeface="Calibri" panose="020F0502020204030204" pitchFamily="34" charset="0"/>
                      </a:endParaRPr>
                    </a:p>
                  </a:txBody>
                  <a:tcPr marL="4763" marR="4763" marT="4763" marB="0" anchor="b">
                    <a:lnL>
                      <a:noFill/>
                    </a:lnL>
                    <a:lnR>
                      <a:noFill/>
                    </a:lnR>
                    <a:lnT>
                      <a:noFill/>
                    </a:lnT>
                    <a:lnB>
                      <a:noFill/>
                    </a:lnB>
                  </a:tcPr>
                </a:tc>
                <a:extLst>
                  <a:ext uri="{0D108BD9-81ED-4DB2-BD59-A6C34878D82A}">
                    <a16:rowId xmlns:a16="http://schemas.microsoft.com/office/drawing/2014/main" val="1788484039"/>
                  </a:ext>
                </a:extLst>
              </a:tr>
            </a:tbl>
          </a:graphicData>
        </a:graphic>
      </p:graphicFrame>
    </p:spTree>
    <p:extLst>
      <p:ext uri="{BB962C8B-B14F-4D97-AF65-F5344CB8AC3E}">
        <p14:creationId xmlns:p14="http://schemas.microsoft.com/office/powerpoint/2010/main" val="1460477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rot="16200000">
            <a:off x="-1105753" y="2835089"/>
            <a:ext cx="6494932" cy="1066800"/>
          </a:xfrm>
          <a:prstGeom prst="rect">
            <a:avLst/>
          </a:prstGeom>
        </p:spPr>
        <p:txBody>
          <a:bodyPr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sp>
        <p:nvSpPr>
          <p:cNvPr id="9" name="TextBox 8"/>
          <p:cNvSpPr txBox="1"/>
          <p:nvPr/>
        </p:nvSpPr>
        <p:spPr>
          <a:xfrm>
            <a:off x="7410203" y="1817269"/>
            <a:ext cx="771896" cy="713371"/>
          </a:xfrm>
          <a:prstGeom prst="rect">
            <a:avLst/>
          </a:prstGeom>
          <a:solidFill>
            <a:schemeClr val="bg1"/>
          </a:solidFill>
        </p:spPr>
        <p:txBody>
          <a:bodyPr wrap="square" rtlCol="0">
            <a:spAutoFit/>
          </a:bodyPr>
          <a:lstStyle/>
          <a:p>
            <a:endParaRPr lang="en-US"/>
          </a:p>
        </p:txBody>
      </p:sp>
      <p:sp>
        <p:nvSpPr>
          <p:cNvPr id="10" name="TextBox 9"/>
          <p:cNvSpPr txBox="1"/>
          <p:nvPr/>
        </p:nvSpPr>
        <p:spPr>
          <a:xfrm>
            <a:off x="7385814" y="1508085"/>
            <a:ext cx="771896" cy="713371"/>
          </a:xfrm>
          <a:prstGeom prst="rect">
            <a:avLst/>
          </a:prstGeom>
          <a:solidFill>
            <a:schemeClr val="bg1"/>
          </a:solidFill>
        </p:spPr>
        <p:txBody>
          <a:bodyPr wrap="square" rtlCol="0">
            <a:spAutoFit/>
          </a:bodyPr>
          <a:lstStyle/>
          <a:p>
            <a:endParaRPr lang="en-US"/>
          </a:p>
        </p:txBody>
      </p:sp>
      <p:sp>
        <p:nvSpPr>
          <p:cNvPr id="11" name="TextBox 10"/>
          <p:cNvSpPr txBox="1"/>
          <p:nvPr/>
        </p:nvSpPr>
        <p:spPr>
          <a:xfrm>
            <a:off x="10493829" y="2705581"/>
            <a:ext cx="771896" cy="713371"/>
          </a:xfrm>
          <a:prstGeom prst="rect">
            <a:avLst/>
          </a:prstGeom>
          <a:solidFill>
            <a:schemeClr val="bg1"/>
          </a:solidFill>
        </p:spPr>
        <p:txBody>
          <a:bodyPr wrap="square" rtlCol="0">
            <a:spAutoFit/>
          </a:bodyPr>
          <a:lstStyle/>
          <a:p>
            <a:endParaRPr lang="en-US"/>
          </a:p>
        </p:txBody>
      </p:sp>
      <p:sp>
        <p:nvSpPr>
          <p:cNvPr id="12" name="TextBox 11"/>
          <p:cNvSpPr txBox="1"/>
          <p:nvPr/>
        </p:nvSpPr>
        <p:spPr>
          <a:xfrm>
            <a:off x="7100806" y="2683040"/>
            <a:ext cx="771896" cy="713371"/>
          </a:xfrm>
          <a:prstGeom prst="rect">
            <a:avLst/>
          </a:prstGeom>
          <a:solidFill>
            <a:schemeClr val="bg1"/>
          </a:solidFill>
        </p:spPr>
        <p:txBody>
          <a:bodyPr wrap="square" rtlCol="0">
            <a:spAutoFit/>
          </a:bodyPr>
          <a:lstStyle/>
          <a:p>
            <a:endParaRPr lang="en-US"/>
          </a:p>
        </p:txBody>
      </p:sp>
      <p:sp>
        <p:nvSpPr>
          <p:cNvPr id="13" name="TextBox 12"/>
          <p:cNvSpPr txBox="1"/>
          <p:nvPr/>
        </p:nvSpPr>
        <p:spPr>
          <a:xfrm>
            <a:off x="10117777" y="3633850"/>
            <a:ext cx="869881" cy="802124"/>
          </a:xfrm>
          <a:prstGeom prst="rect">
            <a:avLst/>
          </a:prstGeom>
          <a:solidFill>
            <a:schemeClr val="bg1"/>
          </a:solidFill>
        </p:spPr>
        <p:txBody>
          <a:bodyPr wrap="square" rtlCol="0">
            <a:spAutoFit/>
          </a:bodyPr>
          <a:lstStyle/>
          <a:p>
            <a:endParaRPr lang="en-US"/>
          </a:p>
        </p:txBody>
      </p:sp>
      <p:sp>
        <p:nvSpPr>
          <p:cNvPr id="17" name="TextBox 16"/>
          <p:cNvSpPr txBox="1"/>
          <p:nvPr/>
        </p:nvSpPr>
        <p:spPr>
          <a:xfrm>
            <a:off x="3120414" y="1644238"/>
            <a:ext cx="6719047" cy="3477875"/>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200" b="1">
                <a:solidFill>
                  <a:srgbClr val="A0CF67"/>
                </a:solidFill>
                <a:cs typeface="Helvetica" panose="020B0604020202020204" pitchFamily="34" charset="0"/>
              </a:rPr>
              <a:t>Full-Year Budget 2022-2023 </a:t>
            </a:r>
          </a:p>
          <a:p>
            <a:pPr marL="285750" indent="-285750">
              <a:lnSpc>
                <a:spcPct val="200000"/>
              </a:lnSpc>
              <a:buFont typeface="Arial" panose="020B0604020202020204" pitchFamily="34" charset="0"/>
              <a:buChar char="•"/>
            </a:pPr>
            <a:r>
              <a:rPr lang="en-US" sz="2200" b="1">
                <a:solidFill>
                  <a:srgbClr val="A0CF67"/>
                </a:solidFill>
                <a:cs typeface="Helvetica" panose="020B0604020202020204" pitchFamily="34" charset="0"/>
              </a:rPr>
              <a:t>Budget Strategic Priorities and Goals</a:t>
            </a:r>
          </a:p>
          <a:p>
            <a:pPr marL="285750" indent="-285750">
              <a:lnSpc>
                <a:spcPct val="200000"/>
              </a:lnSpc>
              <a:buFont typeface="Arial" panose="020B0604020202020204" pitchFamily="34" charset="0"/>
              <a:buChar char="•"/>
            </a:pPr>
            <a:r>
              <a:rPr lang="en-US" sz="2200" b="1">
                <a:solidFill>
                  <a:srgbClr val="A0CF67"/>
                </a:solidFill>
                <a:cs typeface="Helvetica" panose="020B0604020202020204" pitchFamily="34" charset="0"/>
              </a:rPr>
              <a:t>Compensation Statistics and Cost</a:t>
            </a:r>
          </a:p>
          <a:p>
            <a:pPr marL="285750" indent="-285750">
              <a:lnSpc>
                <a:spcPct val="200000"/>
              </a:lnSpc>
              <a:buFont typeface="Arial" panose="020B0604020202020204" pitchFamily="34" charset="0"/>
              <a:buChar char="•"/>
            </a:pPr>
            <a:r>
              <a:rPr lang="en-US" sz="2200" b="1">
                <a:solidFill>
                  <a:srgbClr val="A0CF67"/>
                </a:solidFill>
                <a:cs typeface="Helvetica" panose="020B0604020202020204" pitchFamily="34" charset="0"/>
              </a:rPr>
              <a:t>General &amp; Administrative</a:t>
            </a:r>
          </a:p>
          <a:p>
            <a:pPr marL="285750" indent="-285750">
              <a:lnSpc>
                <a:spcPct val="200000"/>
              </a:lnSpc>
              <a:buFont typeface="Arial" panose="020B0604020202020204" pitchFamily="34" charset="0"/>
              <a:buChar char="•"/>
            </a:pPr>
            <a:r>
              <a:rPr lang="en-US" sz="2200" b="1">
                <a:solidFill>
                  <a:srgbClr val="A0CF67"/>
                </a:solidFill>
                <a:cs typeface="Helvetica" panose="020B0604020202020204" pitchFamily="34" charset="0"/>
              </a:rPr>
              <a:t>Summary</a:t>
            </a:r>
          </a:p>
        </p:txBody>
      </p:sp>
      <p:sp>
        <p:nvSpPr>
          <p:cNvPr id="4" name="Text Placeholder 3"/>
          <p:cNvSpPr>
            <a:spLocks noGrp="1"/>
          </p:cNvSpPr>
          <p:nvPr>
            <p:ph type="body" sz="quarter" idx="14"/>
          </p:nvPr>
        </p:nvSpPr>
        <p:spPr/>
        <p:txBody>
          <a:bodyPr>
            <a:noAutofit/>
          </a:bodyPr>
          <a:lstStyle/>
          <a:p>
            <a:r>
              <a:rPr lang="en-US">
                <a:latin typeface="Arial" panose="020B0604020202020204" pitchFamily="34" charset="0"/>
                <a:cs typeface="Arial" panose="020B0604020202020204" pitchFamily="34" charset="0"/>
              </a:rPr>
              <a:t>Agenda</a:t>
            </a: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935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307533" y="5263814"/>
            <a:ext cx="2125903" cy="523220"/>
          </a:xfrm>
          <a:prstGeom prst="rect">
            <a:avLst/>
          </a:prstGeom>
          <a:noFill/>
        </p:spPr>
        <p:txBody>
          <a:bodyPr wrap="none" lIns="91440" tIns="45720" rIns="91440" bIns="45720" rtlCol="0" anchor="t">
            <a:spAutoFit/>
          </a:bodyPr>
          <a:lstStyle/>
          <a:p>
            <a:pPr algn="ctr"/>
            <a:r>
              <a:rPr lang="en-US" sz="1400">
                <a:solidFill>
                  <a:schemeClr val="bg1">
                    <a:lumMod val="50000"/>
                  </a:schemeClr>
                </a:solidFill>
                <a:latin typeface="Arial"/>
                <a:cs typeface="Arial"/>
              </a:rPr>
              <a:t>$14.8M Service Delivery</a:t>
            </a:r>
          </a:p>
          <a:p>
            <a:pPr algn="ctr"/>
            <a:r>
              <a:rPr lang="en-US" sz="1400">
                <a:solidFill>
                  <a:schemeClr val="bg1">
                    <a:lumMod val="50000"/>
                  </a:schemeClr>
                </a:solidFill>
                <a:latin typeface="Arial"/>
                <a:cs typeface="Arial"/>
              </a:rPr>
              <a:t>211 FTEs</a:t>
            </a:r>
          </a:p>
        </p:txBody>
      </p:sp>
      <p:graphicFrame>
        <p:nvGraphicFramePr>
          <p:cNvPr id="9" name="Chart 8"/>
          <p:cNvGraphicFramePr>
            <a:graphicFrameLocks/>
          </p:cNvGraphicFramePr>
          <p:nvPr>
            <p:extLst>
              <p:ext uri="{D42A27DB-BD31-4B8C-83A1-F6EECF244321}">
                <p14:modId xmlns:p14="http://schemas.microsoft.com/office/powerpoint/2010/main" val="1258094633"/>
              </p:ext>
            </p:extLst>
          </p:nvPr>
        </p:nvGraphicFramePr>
        <p:xfrm>
          <a:off x="436034" y="1363115"/>
          <a:ext cx="7578611" cy="379859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4"/>
          </p:nvPr>
        </p:nvSpPr>
        <p:spPr>
          <a:xfrm>
            <a:off x="368300" y="280399"/>
            <a:ext cx="11430000" cy="475503"/>
          </a:xfrm>
        </p:spPr>
        <p:txBody>
          <a:bodyPr/>
          <a:lstStyle/>
          <a:p>
            <a:r>
              <a:rPr lang="en-US" err="1"/>
              <a:t>Cscf</a:t>
            </a:r>
            <a:r>
              <a:rPr lang="en-US"/>
              <a:t> staffing blend – Talent Solutions</a:t>
            </a:r>
          </a:p>
        </p:txBody>
      </p:sp>
      <p:graphicFrame>
        <p:nvGraphicFramePr>
          <p:cNvPr id="5" name="Table 4"/>
          <p:cNvGraphicFramePr>
            <a:graphicFrameLocks noGrp="1"/>
          </p:cNvGraphicFramePr>
          <p:nvPr>
            <p:extLst>
              <p:ext uri="{D42A27DB-BD31-4B8C-83A1-F6EECF244321}">
                <p14:modId xmlns:p14="http://schemas.microsoft.com/office/powerpoint/2010/main" val="2702985954"/>
              </p:ext>
            </p:extLst>
          </p:nvPr>
        </p:nvGraphicFramePr>
        <p:xfrm>
          <a:off x="8636747" y="1906940"/>
          <a:ext cx="3253116" cy="1160622"/>
        </p:xfrm>
        <a:graphic>
          <a:graphicData uri="http://schemas.openxmlformats.org/drawingml/2006/table">
            <a:tbl>
              <a:tblPr/>
              <a:tblGrid>
                <a:gridCol w="2494897">
                  <a:extLst>
                    <a:ext uri="{9D8B030D-6E8A-4147-A177-3AD203B41FA5}">
                      <a16:colId xmlns:a16="http://schemas.microsoft.com/office/drawing/2014/main" val="2263029078"/>
                    </a:ext>
                  </a:extLst>
                </a:gridCol>
                <a:gridCol w="758219">
                  <a:extLst>
                    <a:ext uri="{9D8B030D-6E8A-4147-A177-3AD203B41FA5}">
                      <a16:colId xmlns:a16="http://schemas.microsoft.com/office/drawing/2014/main" val="2399908462"/>
                    </a:ext>
                  </a:extLst>
                </a:gridCol>
              </a:tblGrid>
              <a:tr h="279147">
                <a:tc>
                  <a:txBody>
                    <a:bodyPr/>
                    <a:lstStyle/>
                    <a:p>
                      <a:pPr algn="l" fontAlgn="b"/>
                      <a:r>
                        <a:rPr lang="en-US" sz="1400" b="0" i="0" u="none" strike="noStrike">
                          <a:solidFill>
                            <a:srgbClr val="000000"/>
                          </a:solidFill>
                          <a:effectLst/>
                          <a:latin typeface="Calibri"/>
                        </a:rPr>
                        <a:t>Career Seekers</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15,000 </a:t>
                      </a:r>
                      <a:endParaRPr lang="en-US" sz="14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8761968"/>
                  </a:ext>
                </a:extLst>
              </a:tr>
              <a:tr h="297656">
                <a:tc>
                  <a:txBody>
                    <a:bodyPr/>
                    <a:lstStyle/>
                    <a:p>
                      <a:pPr algn="l" fontAlgn="b"/>
                      <a:r>
                        <a:rPr lang="en-US" sz="1400" b="0" i="0" u="none" strike="noStrike">
                          <a:solidFill>
                            <a:srgbClr val="000000"/>
                          </a:solidFill>
                          <a:effectLst/>
                          <a:latin typeface="Calibri"/>
                        </a:rPr>
                        <a:t>Career Consultants </a:t>
                      </a:r>
                      <a:endParaRPr lang="en-US" sz="14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154</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2341627"/>
                  </a:ext>
                </a:extLst>
              </a:tr>
              <a:tr h="286982">
                <a:tc>
                  <a:txBody>
                    <a:bodyPr/>
                    <a:lstStyle/>
                    <a:p>
                      <a:pPr algn="l" fontAlgn="b"/>
                      <a:r>
                        <a:rPr lang="en-US" sz="1400" b="0" i="0" u="none" strike="noStrike">
                          <a:solidFill>
                            <a:srgbClr val="000000"/>
                          </a:solidFill>
                          <a:effectLst/>
                          <a:latin typeface="Calibri"/>
                        </a:rPr>
                        <a:t>Consultants</a:t>
                      </a:r>
                      <a:r>
                        <a:rPr lang="en-US" sz="1400" b="0" i="0" u="none" strike="noStrike" baseline="0">
                          <a:solidFill>
                            <a:srgbClr val="000000"/>
                          </a:solidFill>
                          <a:effectLst/>
                          <a:latin typeface="Calibri"/>
                        </a:rPr>
                        <a:t>  Engaging Career Seekers Ratio </a:t>
                      </a:r>
                      <a:endParaRPr lang="en-US" sz="14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100:1 </a:t>
                      </a:r>
                      <a:endParaRPr lang="en-US" sz="14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679393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94507284"/>
              </p:ext>
            </p:extLst>
          </p:nvPr>
        </p:nvGraphicFramePr>
        <p:xfrm>
          <a:off x="8636747" y="3776442"/>
          <a:ext cx="3253116" cy="1385268"/>
        </p:xfrm>
        <a:graphic>
          <a:graphicData uri="http://schemas.openxmlformats.org/drawingml/2006/table">
            <a:tbl>
              <a:tblPr/>
              <a:tblGrid>
                <a:gridCol w="2517076">
                  <a:extLst>
                    <a:ext uri="{9D8B030D-6E8A-4147-A177-3AD203B41FA5}">
                      <a16:colId xmlns:a16="http://schemas.microsoft.com/office/drawing/2014/main" val="2263029078"/>
                    </a:ext>
                  </a:extLst>
                </a:gridCol>
                <a:gridCol w="736040">
                  <a:extLst>
                    <a:ext uri="{9D8B030D-6E8A-4147-A177-3AD203B41FA5}">
                      <a16:colId xmlns:a16="http://schemas.microsoft.com/office/drawing/2014/main" val="2399908462"/>
                    </a:ext>
                  </a:extLst>
                </a:gridCol>
              </a:tblGrid>
              <a:tr h="311512">
                <a:tc>
                  <a:txBody>
                    <a:bodyPr/>
                    <a:lstStyle/>
                    <a:p>
                      <a:pPr algn="l" fontAlgn="b"/>
                      <a:r>
                        <a:rPr lang="en-US" sz="1400" b="0" i="0" u="none" strike="noStrike">
                          <a:solidFill>
                            <a:srgbClr val="000000"/>
                          </a:solidFill>
                          <a:effectLst/>
                          <a:latin typeface="Calibri"/>
                        </a:rPr>
                        <a:t>Engaged</a:t>
                      </a:r>
                      <a:r>
                        <a:rPr lang="en-US" sz="1400" b="0" i="0" u="none" strike="noStrike" baseline="0">
                          <a:solidFill>
                            <a:srgbClr val="000000"/>
                          </a:solidFill>
                          <a:effectLst/>
                          <a:latin typeface="Calibri"/>
                        </a:rPr>
                        <a:t> Businesses</a:t>
                      </a:r>
                      <a:endParaRPr lang="en-US" sz="1400" b="0" i="0" u="none" strike="noStrike">
                        <a:solidFill>
                          <a:srgbClr val="000000"/>
                        </a:solidFill>
                        <a:effectLst/>
                        <a:latin typeface="Calibri"/>
                      </a:endParaRP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4,000 </a:t>
                      </a:r>
                      <a:endParaRPr lang="en-US" sz="14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8761968"/>
                  </a:ext>
                </a:extLst>
              </a:tr>
              <a:tr h="311512">
                <a:tc>
                  <a:txBody>
                    <a:bodyPr/>
                    <a:lstStyle/>
                    <a:p>
                      <a:pPr algn="l" fontAlgn="b"/>
                      <a:r>
                        <a:rPr lang="en-US" sz="1400" b="0" i="0" u="none" strike="noStrike">
                          <a:solidFill>
                            <a:srgbClr val="000000"/>
                          </a:solidFill>
                          <a:effectLst/>
                          <a:latin typeface="Calibri"/>
                        </a:rPr>
                        <a:t>Business Consultants</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400" b="0" i="0" u="none" strike="noStrike">
                          <a:solidFill>
                            <a:srgbClr val="000000"/>
                          </a:solidFill>
                          <a:effectLst/>
                          <a:latin typeface="Calibri"/>
                        </a:rPr>
                        <a:t>33</a:t>
                      </a:r>
                      <a:endParaRPr lang="en-US" sz="14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2341627"/>
                  </a:ext>
                </a:extLst>
              </a:tr>
              <a:tr h="762244">
                <a:tc>
                  <a:txBody>
                    <a:bodyPr/>
                    <a:lstStyle/>
                    <a:p>
                      <a:pPr algn="l" fontAlgn="b"/>
                      <a:r>
                        <a:rPr lang="en-US" sz="1400" b="0" i="0" u="none" strike="noStrike">
                          <a:solidFill>
                            <a:srgbClr val="000000"/>
                          </a:solidFill>
                          <a:effectLst/>
                          <a:latin typeface="Calibri"/>
                        </a:rPr>
                        <a:t>Consultants</a:t>
                      </a:r>
                      <a:r>
                        <a:rPr lang="en-US" sz="1400" b="0" i="0" u="none" strike="noStrike" baseline="0">
                          <a:solidFill>
                            <a:srgbClr val="000000"/>
                          </a:solidFill>
                          <a:effectLst/>
                          <a:latin typeface="Calibri"/>
                        </a:rPr>
                        <a:t> Engaging Number of Businesses Ratio</a:t>
                      </a:r>
                      <a:endParaRPr lang="en-US" sz="1400" b="0" i="0" u="none" strike="noStrike">
                        <a:solidFill>
                          <a:srgbClr val="000000"/>
                        </a:solidFill>
                        <a:effectLst/>
                        <a:latin typeface="Calibri"/>
                      </a:endParaRP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120:1 </a:t>
                      </a:r>
                      <a:endParaRPr lang="en-US" sz="14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6793936"/>
                  </a:ext>
                </a:extLst>
              </a:tr>
            </a:tbl>
          </a:graphicData>
        </a:graphic>
      </p:graphicFrame>
      <p:sp>
        <p:nvSpPr>
          <p:cNvPr id="7" name="Rectangle 6">
            <a:extLst>
              <a:ext uri="{FF2B5EF4-FFF2-40B4-BE49-F238E27FC236}">
                <a16:creationId xmlns:a16="http://schemas.microsoft.com/office/drawing/2014/main" id="{8758A216-0074-5087-1FBC-8D640FAE18BE}"/>
              </a:ext>
            </a:extLst>
          </p:cNvPr>
          <p:cNvSpPr/>
          <p:nvPr/>
        </p:nvSpPr>
        <p:spPr>
          <a:xfrm>
            <a:off x="368300" y="6097409"/>
            <a:ext cx="8486942" cy="525465"/>
          </a:xfrm>
          <a:prstGeom prst="rect">
            <a:avLst/>
          </a:prstGeom>
        </p:spPr>
        <p:txBody>
          <a:bodyPr wrap="square">
            <a:spAutoFit/>
          </a:bodyPr>
          <a:lstStyle/>
          <a:p>
            <a:pPr>
              <a:lnSpc>
                <a:spcPct val="150000"/>
              </a:lnSpc>
            </a:pPr>
            <a:r>
              <a:rPr lang="en-US" sz="1000" i="1">
                <a:solidFill>
                  <a:srgbClr val="6A737B"/>
                </a:solidFill>
                <a:latin typeface="Arial" panose="020B0604020202020204" pitchFamily="34" charset="0"/>
                <a:cs typeface="Arial" panose="020B0604020202020204" pitchFamily="34" charset="0"/>
              </a:rPr>
              <a:t>Note: The staffing balance above does not include 39FTE’s jointly managed and paid by DEO.  Their primary function is to engage with career seeker and business leads and general job matching functions.   </a:t>
            </a:r>
          </a:p>
        </p:txBody>
      </p:sp>
    </p:spTree>
    <p:extLst>
      <p:ext uri="{BB962C8B-B14F-4D97-AF65-F5344CB8AC3E}">
        <p14:creationId xmlns:p14="http://schemas.microsoft.com/office/powerpoint/2010/main" val="579662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1E5E-F130-48D4-BB23-F08DD396FCB4}"/>
              </a:ext>
            </a:extLst>
          </p:cNvPr>
          <p:cNvSpPr>
            <a:spLocks noGrp="1"/>
          </p:cNvSpPr>
          <p:nvPr>
            <p:ph type="ctrTitle"/>
          </p:nvPr>
        </p:nvSpPr>
        <p:spPr>
          <a:xfrm>
            <a:off x="0" y="1561381"/>
            <a:ext cx="12192000" cy="2307854"/>
          </a:xfrm>
        </p:spPr>
        <p:txBody>
          <a:bodyPr>
            <a:noAutofit/>
          </a:bodyPr>
          <a:lstStyle/>
          <a:p>
            <a:r>
              <a:rPr lang="en-US" sz="5400">
                <a:solidFill>
                  <a:schemeClr val="bg1"/>
                </a:solidFill>
                <a:latin typeface="Arial" panose="020B0604020202020204" pitchFamily="34" charset="0"/>
                <a:cs typeface="Arial" panose="020B0604020202020204" pitchFamily="34" charset="0"/>
              </a:rPr>
              <a:t>TRAINING INVESTMENT &amp;</a:t>
            </a:r>
            <a:br>
              <a:rPr lang="en-US" sz="5400">
                <a:solidFill>
                  <a:schemeClr val="bg1"/>
                </a:solidFill>
                <a:latin typeface="Arial" panose="020B0604020202020204" pitchFamily="34" charset="0"/>
                <a:cs typeface="Arial" panose="020B0604020202020204" pitchFamily="34" charset="0"/>
              </a:rPr>
            </a:br>
            <a:r>
              <a:rPr lang="en-US" sz="5400">
                <a:solidFill>
                  <a:schemeClr val="bg1"/>
                </a:solidFill>
                <a:latin typeface="Arial" panose="020B0604020202020204" pitchFamily="34" charset="0"/>
                <a:cs typeface="Arial" panose="020B0604020202020204" pitchFamily="34" charset="0"/>
              </a:rPr>
              <a:t>CAREER SEEKER SUPPORT</a:t>
            </a:r>
          </a:p>
        </p:txBody>
      </p:sp>
    </p:spTree>
    <p:extLst>
      <p:ext uri="{BB962C8B-B14F-4D97-AF65-F5344CB8AC3E}">
        <p14:creationId xmlns:p14="http://schemas.microsoft.com/office/powerpoint/2010/main" val="2565959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rot="16200000">
            <a:off x="-1105753" y="2835089"/>
            <a:ext cx="6494932" cy="1066800"/>
          </a:xfrm>
          <a:prstGeom prst="rect">
            <a:avLst/>
          </a:prstGeom>
        </p:spPr>
        <p:txBody>
          <a:bodyPr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sp>
        <p:nvSpPr>
          <p:cNvPr id="23" name="TextBox 22"/>
          <p:cNvSpPr txBox="1"/>
          <p:nvPr/>
        </p:nvSpPr>
        <p:spPr>
          <a:xfrm>
            <a:off x="628271" y="3946781"/>
            <a:ext cx="3539686" cy="523220"/>
          </a:xfrm>
          <a:prstGeom prst="rect">
            <a:avLst/>
          </a:prstGeom>
          <a:noFill/>
          <a:ln>
            <a:noFill/>
          </a:ln>
        </p:spPr>
        <p:txBody>
          <a:bodyPr wrap="square" rtlCol="0">
            <a:spAutoFit/>
          </a:bodyPr>
          <a:lstStyle/>
          <a:p>
            <a:pPr>
              <a:defRPr/>
            </a:pPr>
            <a:endParaRPr lang="en-US" sz="1400" b="1">
              <a:solidFill>
                <a:srgbClr val="FF0000"/>
              </a:solidFill>
              <a:latin typeface="Arial" panose="020B0604020202020204" pitchFamily="34" charset="0"/>
              <a:cs typeface="Arial" panose="020B0604020202020204" pitchFamily="34" charset="0"/>
            </a:endParaRPr>
          </a:p>
          <a:p>
            <a:pPr>
              <a:defRPr/>
            </a:pPr>
            <a:endParaRPr lang="en-US" sz="1400" b="1">
              <a:solidFill>
                <a:srgbClr val="A0CF67"/>
              </a:solidFill>
              <a:latin typeface="Arial" panose="020B0604020202020204" pitchFamily="34" charset="0"/>
              <a:cs typeface="Arial" panose="020B0604020202020204" pitchFamily="34" charset="0"/>
            </a:endParaRPr>
          </a:p>
        </p:txBody>
      </p:sp>
      <p:sp>
        <p:nvSpPr>
          <p:cNvPr id="30" name="Rounded Rectangle 29"/>
          <p:cNvSpPr/>
          <p:nvPr/>
        </p:nvSpPr>
        <p:spPr>
          <a:xfrm>
            <a:off x="356337" y="207894"/>
            <a:ext cx="5433482" cy="660725"/>
          </a:xfrm>
          <a:prstGeom prst="roundRect">
            <a:avLst/>
          </a:prstGeom>
          <a:solidFill>
            <a:srgbClr val="0055B8"/>
          </a:solidFill>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a:r>
              <a:rPr lang="en-US" sz="1600" spc="300">
                <a:latin typeface="Arial"/>
                <a:cs typeface="Arial"/>
              </a:rPr>
              <a:t>INTENSIVE TALENT SOLUTIONS </a:t>
            </a:r>
            <a:endParaRPr lang="en-US" sz="1600" spc="300">
              <a:latin typeface="Arial" panose="020B0604020202020204" pitchFamily="34" charset="0"/>
              <a:cs typeface="Arial" panose="020B0604020202020204" pitchFamily="34" charset="0"/>
            </a:endParaRPr>
          </a:p>
        </p:txBody>
      </p:sp>
      <p:sp>
        <p:nvSpPr>
          <p:cNvPr id="40" name="TextBox 39"/>
          <p:cNvSpPr txBox="1"/>
          <p:nvPr/>
        </p:nvSpPr>
        <p:spPr>
          <a:xfrm>
            <a:off x="429160" y="1625151"/>
            <a:ext cx="1106393" cy="338554"/>
          </a:xfrm>
          <a:prstGeom prst="rect">
            <a:avLst/>
          </a:prstGeom>
          <a:noFill/>
        </p:spPr>
        <p:txBody>
          <a:bodyPr wrap="none" lIns="91440" tIns="45720" rIns="91440" bIns="45720" rtlCol="0" anchor="t">
            <a:spAutoFit/>
          </a:bodyPr>
          <a:lstStyle/>
          <a:p>
            <a:r>
              <a:rPr lang="en-US" sz="1600" b="1" spc="300">
                <a:solidFill>
                  <a:srgbClr val="6A737B"/>
                </a:solidFill>
                <a:latin typeface="Arial"/>
                <a:cs typeface="Arial"/>
              </a:rPr>
              <a:t>GOALS</a:t>
            </a:r>
            <a:endParaRPr lang="en-US" sz="1600" b="1" spc="300">
              <a:solidFill>
                <a:srgbClr val="6A737B"/>
              </a:solidFill>
              <a:latin typeface="Arial" panose="020B0604020202020204" pitchFamily="34" charset="0"/>
              <a:cs typeface="Arial" panose="020B0604020202020204" pitchFamily="34" charset="0"/>
            </a:endParaRPr>
          </a:p>
        </p:txBody>
      </p:sp>
      <p:sp>
        <p:nvSpPr>
          <p:cNvPr id="4" name="Rectangle 3"/>
          <p:cNvSpPr/>
          <p:nvPr/>
        </p:nvSpPr>
        <p:spPr>
          <a:xfrm>
            <a:off x="9874101" y="2150879"/>
            <a:ext cx="2223494" cy="3294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660805" y="3664967"/>
            <a:ext cx="2461541" cy="707886"/>
          </a:xfrm>
          <a:prstGeom prst="rect">
            <a:avLst/>
          </a:prstGeom>
          <a:noFill/>
        </p:spPr>
        <p:txBody>
          <a:bodyPr wrap="square" lIns="91440" tIns="45720" rIns="91440" bIns="45720" rtlCol="0" anchor="t">
            <a:spAutoFit/>
          </a:bodyPr>
          <a:lstStyle/>
          <a:p>
            <a:r>
              <a:rPr lang="en-US" sz="4000" b="1" spc="300">
                <a:solidFill>
                  <a:schemeClr val="bg1"/>
                </a:solidFill>
                <a:latin typeface="Arial"/>
                <a:cs typeface="Arial"/>
              </a:rPr>
              <a:t>30,000</a:t>
            </a:r>
            <a:endParaRPr lang="en-US" sz="4000" spc="30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9781115" y="3660669"/>
            <a:ext cx="496389" cy="6933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628309" y="4621692"/>
            <a:ext cx="496389" cy="6933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360283" y="5009428"/>
            <a:ext cx="836954" cy="6933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82900" y="1109471"/>
            <a:ext cx="10792355" cy="400110"/>
          </a:xfrm>
          <a:prstGeom prst="rect">
            <a:avLst/>
          </a:prstGeom>
          <a:noFill/>
          <a:ln>
            <a:noFill/>
          </a:ln>
        </p:spPr>
        <p:txBody>
          <a:bodyPr wrap="square" rtlCol="0">
            <a:spAutoFit/>
          </a:bodyPr>
          <a:lstStyle/>
          <a:p>
            <a:r>
              <a:rPr lang="en-US" sz="2000" b="1" cap="small">
                <a:solidFill>
                  <a:srgbClr val="92D050"/>
                </a:solidFill>
                <a:latin typeface="Arial" panose="020B0604020202020204" pitchFamily="34" charset="0"/>
                <a:cs typeface="Arial" panose="020B0604020202020204" pitchFamily="34" charset="0"/>
              </a:rPr>
              <a:t>$16.9M</a:t>
            </a:r>
          </a:p>
        </p:txBody>
      </p:sp>
      <p:sp>
        <p:nvSpPr>
          <p:cNvPr id="31" name="TextBox 30"/>
          <p:cNvSpPr txBox="1"/>
          <p:nvPr/>
        </p:nvSpPr>
        <p:spPr>
          <a:xfrm>
            <a:off x="6329394" y="2221454"/>
            <a:ext cx="5620868" cy="2677656"/>
          </a:xfrm>
          <a:prstGeom prst="rect">
            <a:avLst/>
          </a:prstGeom>
          <a:noFill/>
          <a:ln>
            <a:noFill/>
          </a:ln>
        </p:spPr>
        <p:txBody>
          <a:bodyPr wrap="square" lIns="91440" tIns="45720" rIns="91440" bIns="45720" rtlCol="0" anchor="t">
            <a:spAutoFit/>
          </a:bodyPr>
          <a:lstStyle/>
          <a:p>
            <a:pPr marL="340995" indent="-340995">
              <a:lnSpc>
                <a:spcPct val="150000"/>
              </a:lnSpc>
              <a:buFont typeface="Wingdings" panose="05000000000000000000" pitchFamily="2" charset="2"/>
              <a:buChar char="ü"/>
            </a:pPr>
            <a:r>
              <a:rPr lang="en-US" sz="1600">
                <a:solidFill>
                  <a:srgbClr val="6A737B"/>
                </a:solidFill>
                <a:latin typeface="Arial"/>
                <a:cs typeface="Arial"/>
              </a:rPr>
              <a:t>2,500 Career Seekers</a:t>
            </a:r>
            <a:endParaRPr lang="en-US">
              <a:latin typeface="Arial"/>
              <a:cs typeface="Arial"/>
            </a:endParaRPr>
          </a:p>
          <a:p>
            <a:pPr marL="798195" lvl="1" indent="-340995">
              <a:lnSpc>
                <a:spcPct val="150000"/>
              </a:lnSpc>
              <a:buFont typeface="Wingdings" panose="05000000000000000000" pitchFamily="2" charset="2"/>
              <a:buChar char="ü"/>
            </a:pPr>
            <a:r>
              <a:rPr lang="en-US" sz="1600">
                <a:solidFill>
                  <a:srgbClr val="6A737B"/>
                </a:solidFill>
                <a:latin typeface="Arial"/>
                <a:cs typeface="Arial"/>
              </a:rPr>
              <a:t>Receive training credentialing and transportation support</a:t>
            </a:r>
          </a:p>
          <a:p>
            <a:pPr marL="798195" lvl="1" indent="-340995">
              <a:lnSpc>
                <a:spcPct val="150000"/>
              </a:lnSpc>
              <a:buFont typeface="Wingdings" panose="05000000000000000000" pitchFamily="2" charset="2"/>
              <a:buChar char="ü"/>
            </a:pPr>
            <a:r>
              <a:rPr lang="en-US" sz="1600">
                <a:solidFill>
                  <a:srgbClr val="6A737B"/>
                </a:solidFill>
                <a:latin typeface="Arial"/>
                <a:cs typeface="Arial"/>
              </a:rPr>
              <a:t>Fees, licenses or other employment related needs</a:t>
            </a:r>
          </a:p>
          <a:p>
            <a:pPr marL="798195" lvl="1" indent="-340995">
              <a:lnSpc>
                <a:spcPct val="150000"/>
              </a:lnSpc>
              <a:buFont typeface="Wingdings" panose="05000000000000000000" pitchFamily="2" charset="2"/>
              <a:buChar char="ü"/>
            </a:pPr>
            <a:r>
              <a:rPr lang="en-US" sz="1600">
                <a:solidFill>
                  <a:srgbClr val="6A737B"/>
                </a:solidFill>
                <a:latin typeface="Arial"/>
                <a:cs typeface="Arial"/>
              </a:rPr>
              <a:t>Youth Incentive payments</a:t>
            </a:r>
          </a:p>
          <a:p>
            <a:pPr marL="798195" lvl="1" indent="-340995">
              <a:lnSpc>
                <a:spcPct val="150000"/>
              </a:lnSpc>
              <a:buFont typeface="Wingdings" panose="05000000000000000000" pitchFamily="2" charset="2"/>
              <a:buChar char="ü"/>
            </a:pPr>
            <a:r>
              <a:rPr lang="en-US" sz="1600">
                <a:solidFill>
                  <a:srgbClr val="6A737B"/>
                </a:solidFill>
                <a:latin typeface="Arial"/>
                <a:cs typeface="Arial"/>
              </a:rPr>
              <a:t>Average support account is $480 per Career Seeker </a:t>
            </a:r>
            <a:endParaRPr lang="en-US" sz="1600">
              <a:solidFill>
                <a:srgbClr val="6A737B"/>
              </a:solidFill>
              <a:latin typeface="Arial" panose="020B0604020202020204" pitchFamily="34" charset="0"/>
              <a:cs typeface="Arial" panose="020B0604020202020204" pitchFamily="34" charset="0"/>
            </a:endParaRPr>
          </a:p>
        </p:txBody>
      </p:sp>
      <p:sp>
        <p:nvSpPr>
          <p:cNvPr id="34" name="Rounded Rectangle 33"/>
          <p:cNvSpPr/>
          <p:nvPr/>
        </p:nvSpPr>
        <p:spPr>
          <a:xfrm>
            <a:off x="6329394" y="238106"/>
            <a:ext cx="5433482" cy="660725"/>
          </a:xfrm>
          <a:prstGeom prst="roundRect">
            <a:avLst/>
          </a:prstGeom>
          <a:solidFill>
            <a:srgbClr val="0055B8"/>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spc="300">
                <a:latin typeface="Arial" panose="020B0604020202020204" pitchFamily="34" charset="0"/>
                <a:cs typeface="Arial" panose="020B0604020202020204" pitchFamily="34" charset="0"/>
              </a:rPr>
              <a:t>CAREER SEEKER SUPPORT &amp; INCENTIVES</a:t>
            </a:r>
          </a:p>
        </p:txBody>
      </p:sp>
      <p:sp>
        <p:nvSpPr>
          <p:cNvPr id="36" name="TextBox 35"/>
          <p:cNvSpPr txBox="1"/>
          <p:nvPr/>
        </p:nvSpPr>
        <p:spPr>
          <a:xfrm>
            <a:off x="6486498" y="1103284"/>
            <a:ext cx="5339947" cy="400110"/>
          </a:xfrm>
          <a:prstGeom prst="rect">
            <a:avLst/>
          </a:prstGeom>
          <a:noFill/>
          <a:ln>
            <a:noFill/>
          </a:ln>
        </p:spPr>
        <p:txBody>
          <a:bodyPr wrap="square" rtlCol="0">
            <a:spAutoFit/>
          </a:bodyPr>
          <a:lstStyle/>
          <a:p>
            <a:r>
              <a:rPr lang="en-US" sz="2000" b="1" cap="small">
                <a:solidFill>
                  <a:srgbClr val="92D050"/>
                </a:solidFill>
                <a:latin typeface="Arial" panose="020B0604020202020204" pitchFamily="34" charset="0"/>
                <a:cs typeface="Arial" panose="020B0604020202020204" pitchFamily="34" charset="0"/>
              </a:rPr>
              <a:t>$1.2M</a:t>
            </a:r>
          </a:p>
        </p:txBody>
      </p:sp>
      <p:sp>
        <p:nvSpPr>
          <p:cNvPr id="37" name="TextBox 36"/>
          <p:cNvSpPr txBox="1"/>
          <p:nvPr/>
        </p:nvSpPr>
        <p:spPr>
          <a:xfrm>
            <a:off x="6543253" y="1625151"/>
            <a:ext cx="1106393" cy="338554"/>
          </a:xfrm>
          <a:prstGeom prst="rect">
            <a:avLst/>
          </a:prstGeom>
          <a:noFill/>
        </p:spPr>
        <p:txBody>
          <a:bodyPr wrap="none" lIns="91440" tIns="45720" rIns="91440" bIns="45720" rtlCol="0" anchor="t">
            <a:spAutoFit/>
          </a:bodyPr>
          <a:lstStyle/>
          <a:p>
            <a:r>
              <a:rPr lang="en-US" sz="1600" b="1" spc="300">
                <a:solidFill>
                  <a:srgbClr val="6A737B"/>
                </a:solidFill>
                <a:latin typeface="Arial"/>
                <a:cs typeface="Arial"/>
              </a:rPr>
              <a:t>GOALS</a:t>
            </a:r>
            <a:endParaRPr lang="en-US" sz="1600" b="1" spc="300">
              <a:solidFill>
                <a:srgbClr val="6A737B"/>
              </a:solidFill>
              <a:latin typeface="Arial" panose="020B0604020202020204" pitchFamily="34" charset="0"/>
              <a:cs typeface="Arial" panose="020B0604020202020204" pitchFamily="34" charset="0"/>
            </a:endParaRPr>
          </a:p>
        </p:txBody>
      </p:sp>
      <p:sp>
        <p:nvSpPr>
          <p:cNvPr id="39" name="TextBox 38"/>
          <p:cNvSpPr txBox="1"/>
          <p:nvPr/>
        </p:nvSpPr>
        <p:spPr>
          <a:xfrm>
            <a:off x="359008" y="1972286"/>
            <a:ext cx="5737700" cy="4478662"/>
          </a:xfrm>
          <a:prstGeom prst="rect">
            <a:avLst/>
          </a:prstGeom>
          <a:noFill/>
          <a:ln>
            <a:noFill/>
          </a:ln>
        </p:spPr>
        <p:txBody>
          <a:bodyPr wrap="square" lIns="91440" tIns="45720" rIns="91440" bIns="45720" rtlCol="0" anchor="t">
            <a:spAutoFit/>
          </a:bodyPr>
          <a:lstStyle/>
          <a:p>
            <a:pPr marL="340995" indent="-340995">
              <a:lnSpc>
                <a:spcPct val="150000"/>
              </a:lnSpc>
              <a:buFont typeface="Wingdings" panose="05000000000000000000" pitchFamily="2" charset="2"/>
              <a:buChar char="ü"/>
            </a:pPr>
            <a:r>
              <a:rPr lang="en-US" sz="1600">
                <a:solidFill>
                  <a:srgbClr val="6A737B"/>
                </a:solidFill>
                <a:latin typeface="Arial"/>
                <a:cs typeface="Arial"/>
              </a:rPr>
              <a:t>3,000 Career Seekers</a:t>
            </a:r>
            <a:endParaRPr lang="en-US">
              <a:latin typeface="Arial"/>
              <a:cs typeface="Arial"/>
            </a:endParaRPr>
          </a:p>
          <a:p>
            <a:pPr marL="340995" indent="-340995">
              <a:lnSpc>
                <a:spcPct val="150000"/>
              </a:lnSpc>
              <a:buFont typeface="Wingdings" panose="05000000000000000000" pitchFamily="2" charset="2"/>
              <a:buChar char="ü"/>
            </a:pPr>
            <a:r>
              <a:rPr lang="en-US" sz="1600">
                <a:solidFill>
                  <a:srgbClr val="6A737B"/>
                </a:solidFill>
                <a:latin typeface="Arial"/>
                <a:cs typeface="Arial"/>
              </a:rPr>
              <a:t>Training Services Offered</a:t>
            </a:r>
            <a:endParaRPr lang="en-US" sz="1600">
              <a:solidFill>
                <a:srgbClr val="6A737B"/>
              </a:solidFill>
              <a:latin typeface="Arial" panose="020B0604020202020204" pitchFamily="34" charset="0"/>
              <a:cs typeface="Arial" panose="020B0604020202020204" pitchFamily="34" charset="0"/>
            </a:endParaRPr>
          </a:p>
          <a:p>
            <a:pPr marL="798195" lvl="1" indent="-340995">
              <a:lnSpc>
                <a:spcPct val="150000"/>
              </a:lnSpc>
              <a:buFont typeface="Wingdings" panose="05000000000000000000" pitchFamily="2" charset="2"/>
              <a:buChar char="ü"/>
            </a:pPr>
            <a:r>
              <a:rPr lang="en-US" sz="1600">
                <a:solidFill>
                  <a:srgbClr val="6A737B"/>
                </a:solidFill>
                <a:latin typeface="Arial"/>
                <a:cs typeface="Arial"/>
              </a:rPr>
              <a:t>Traditional Scholarships</a:t>
            </a:r>
          </a:p>
          <a:p>
            <a:pPr marL="798195" lvl="1" indent="-340995">
              <a:lnSpc>
                <a:spcPct val="150000"/>
              </a:lnSpc>
              <a:buFont typeface="Wingdings" panose="05000000000000000000" pitchFamily="2" charset="2"/>
              <a:buChar char="ü"/>
            </a:pPr>
            <a:r>
              <a:rPr lang="en-US" sz="1600">
                <a:solidFill>
                  <a:srgbClr val="6A737B"/>
                </a:solidFill>
                <a:latin typeface="Arial"/>
                <a:cs typeface="Arial"/>
              </a:rPr>
              <a:t>Apprenticeships</a:t>
            </a:r>
          </a:p>
          <a:p>
            <a:pPr marL="798195" lvl="1" indent="-340995">
              <a:lnSpc>
                <a:spcPct val="150000"/>
              </a:lnSpc>
              <a:buFont typeface="Wingdings" panose="05000000000000000000" pitchFamily="2" charset="2"/>
              <a:buChar char="ü"/>
            </a:pPr>
            <a:r>
              <a:rPr lang="en-US" sz="1600">
                <a:solidFill>
                  <a:srgbClr val="6A737B"/>
                </a:solidFill>
                <a:latin typeface="Arial"/>
                <a:cs typeface="Arial"/>
              </a:rPr>
              <a:t>Internships</a:t>
            </a:r>
          </a:p>
          <a:p>
            <a:pPr marL="798195" lvl="1" indent="-340995">
              <a:lnSpc>
                <a:spcPct val="150000"/>
              </a:lnSpc>
              <a:buFont typeface="Wingdings" panose="05000000000000000000" pitchFamily="2" charset="2"/>
              <a:buChar char="ü"/>
            </a:pPr>
            <a:r>
              <a:rPr lang="en-US" sz="1600">
                <a:solidFill>
                  <a:srgbClr val="6A737B"/>
                </a:solidFill>
                <a:latin typeface="Arial"/>
                <a:cs typeface="Arial"/>
              </a:rPr>
              <a:t>On-the-Job Training</a:t>
            </a:r>
            <a:endParaRPr lang="en-US" sz="1600">
              <a:solidFill>
                <a:srgbClr val="6A737B"/>
              </a:solidFill>
              <a:latin typeface="Arial" panose="020B0604020202020204" pitchFamily="34" charset="0"/>
              <a:cs typeface="Arial" panose="020B0604020202020204" pitchFamily="34" charset="0"/>
            </a:endParaRPr>
          </a:p>
          <a:p>
            <a:pPr marL="798195" lvl="1" indent="-340995">
              <a:lnSpc>
                <a:spcPct val="150000"/>
              </a:lnSpc>
              <a:buFont typeface="Wingdings" panose="05000000000000000000" pitchFamily="2" charset="2"/>
              <a:buChar char="ü"/>
            </a:pPr>
            <a:r>
              <a:rPr lang="en-US" sz="1600">
                <a:solidFill>
                  <a:srgbClr val="6A737B"/>
                </a:solidFill>
                <a:latin typeface="Arial"/>
                <a:cs typeface="Arial"/>
              </a:rPr>
              <a:t>Pilots for Special Populations</a:t>
            </a:r>
          </a:p>
          <a:p>
            <a:pPr marL="340995" indent="-340995">
              <a:lnSpc>
                <a:spcPct val="150000"/>
              </a:lnSpc>
              <a:buFont typeface="Wingdings" panose="05000000000000000000" pitchFamily="2" charset="2"/>
              <a:buChar char="ü"/>
            </a:pPr>
            <a:r>
              <a:rPr lang="en-US" sz="1600">
                <a:solidFill>
                  <a:srgbClr val="6A737B"/>
                </a:solidFill>
                <a:latin typeface="Arial"/>
                <a:cs typeface="Arial"/>
              </a:rPr>
              <a:t>$2.9M in Subrecipient Contracted Services</a:t>
            </a:r>
          </a:p>
          <a:p>
            <a:pPr marL="798195" lvl="1" indent="-340995">
              <a:lnSpc>
                <a:spcPct val="150000"/>
              </a:lnSpc>
              <a:buFont typeface="Wingdings" panose="05000000000000000000" pitchFamily="2" charset="2"/>
              <a:buChar char="ü"/>
            </a:pPr>
            <a:r>
              <a:rPr lang="en-US" sz="1600">
                <a:solidFill>
                  <a:srgbClr val="6A737B"/>
                </a:solidFill>
                <a:latin typeface="Arial"/>
                <a:cs typeface="Arial"/>
              </a:rPr>
              <a:t>Youth Navigators</a:t>
            </a:r>
            <a:endParaRPr lang="en-US" sz="1600">
              <a:solidFill>
                <a:srgbClr val="6A737B"/>
              </a:solidFill>
              <a:latin typeface="Arial" panose="020B0604020202020204" pitchFamily="34" charset="0"/>
              <a:cs typeface="Arial" panose="020B0604020202020204" pitchFamily="34" charset="0"/>
            </a:endParaRPr>
          </a:p>
          <a:p>
            <a:pPr marL="798195" lvl="1" indent="-340995">
              <a:lnSpc>
                <a:spcPct val="150000"/>
              </a:lnSpc>
              <a:buFont typeface="Wingdings" panose="05000000000000000000" pitchFamily="2" charset="2"/>
              <a:buChar char="ü"/>
            </a:pPr>
            <a:r>
              <a:rPr lang="en-US" sz="1600">
                <a:solidFill>
                  <a:srgbClr val="6A737B"/>
                </a:solidFill>
                <a:latin typeface="Arial"/>
                <a:cs typeface="Arial"/>
              </a:rPr>
              <a:t>Construction Training for Justice-Involved Individuals</a:t>
            </a:r>
            <a:endParaRPr lang="en-US" sz="1600">
              <a:solidFill>
                <a:srgbClr val="6A737B"/>
              </a:solidFill>
              <a:latin typeface="Arial" panose="020B0604020202020204" pitchFamily="34" charset="0"/>
              <a:cs typeface="Arial" panose="020B0604020202020204" pitchFamily="34" charset="0"/>
            </a:endParaRPr>
          </a:p>
          <a:p>
            <a:pPr marL="798195" lvl="1" indent="-340995">
              <a:lnSpc>
                <a:spcPct val="150000"/>
              </a:lnSpc>
              <a:buFont typeface="Wingdings" panose="05000000000000000000" pitchFamily="2" charset="2"/>
              <a:buChar char="ü"/>
            </a:pPr>
            <a:r>
              <a:rPr lang="en-US" sz="1600">
                <a:solidFill>
                  <a:srgbClr val="6A737B"/>
                </a:solidFill>
                <a:latin typeface="Arial"/>
                <a:cs typeface="Arial"/>
              </a:rPr>
              <a:t>Pilot Innovative Training Systems Using Technology</a:t>
            </a:r>
            <a:endParaRPr lang="en-US" sz="1600">
              <a:solidFill>
                <a:srgbClr val="6A737B"/>
              </a:solidFill>
              <a:latin typeface="Arial" panose="020B0604020202020204" pitchFamily="34" charset="0"/>
              <a:cs typeface="Arial" panose="020B0604020202020204" pitchFamily="34" charset="0"/>
            </a:endParaRPr>
          </a:p>
          <a:p>
            <a:pPr>
              <a:lnSpc>
                <a:spcPct val="150000"/>
              </a:lnSpc>
            </a:pPr>
            <a:endParaRPr lang="en-US" sz="1600">
              <a:solidFill>
                <a:srgbClr val="6A737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3737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1E5E-F130-48D4-BB23-F08DD396FCB4}"/>
              </a:ext>
            </a:extLst>
          </p:cNvPr>
          <p:cNvSpPr>
            <a:spLocks noGrp="1"/>
          </p:cNvSpPr>
          <p:nvPr>
            <p:ph type="ctrTitle"/>
          </p:nvPr>
        </p:nvSpPr>
        <p:spPr>
          <a:xfrm>
            <a:off x="0" y="1561381"/>
            <a:ext cx="12192000" cy="2307854"/>
          </a:xfrm>
        </p:spPr>
        <p:txBody>
          <a:bodyPr>
            <a:noAutofit/>
          </a:bodyPr>
          <a:lstStyle/>
          <a:p>
            <a:r>
              <a:rPr lang="en-US" sz="5400" dirty="0">
                <a:solidFill>
                  <a:schemeClr val="bg1"/>
                </a:solidFill>
                <a:latin typeface="Arial" panose="020B0604020202020204" pitchFamily="34" charset="0"/>
                <a:cs typeface="Arial" panose="020B0604020202020204" pitchFamily="34" charset="0"/>
              </a:rPr>
              <a:t>GENERAL SUPPORT COST</a:t>
            </a:r>
          </a:p>
        </p:txBody>
      </p:sp>
    </p:spTree>
    <p:extLst>
      <p:ext uri="{BB962C8B-B14F-4D97-AF65-F5344CB8AC3E}">
        <p14:creationId xmlns:p14="http://schemas.microsoft.com/office/powerpoint/2010/main" val="169168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368300" y="204369"/>
            <a:ext cx="11430000" cy="475503"/>
          </a:xfrm>
        </p:spPr>
        <p:txBody>
          <a:bodyPr>
            <a:noAutofit/>
          </a:bodyPr>
          <a:lstStyle/>
          <a:p>
            <a:r>
              <a:rPr lang="en-US" dirty="0"/>
              <a:t>General support COST: Full Year 2022 – 2023 </a:t>
            </a:r>
            <a:br>
              <a:rPr lang="en-US" dirty="0"/>
            </a:br>
            <a:endParaRPr lang="en-US" dirty="0"/>
          </a:p>
        </p:txBody>
      </p:sp>
      <p:sp>
        <p:nvSpPr>
          <p:cNvPr id="482306" name="Rectangle 2"/>
          <p:cNvSpPr>
            <a:spLocks noGrp="1" noChangeArrowheads="1"/>
          </p:cNvSpPr>
          <p:nvPr>
            <p:ph type="title" idx="4294967295"/>
          </p:nvPr>
        </p:nvSpPr>
        <p:spPr>
          <a:xfrm>
            <a:off x="368300" y="679872"/>
            <a:ext cx="8782050" cy="390058"/>
          </a:xfrm>
          <a:ln>
            <a:solidFill>
              <a:schemeClr val="bg1"/>
            </a:solidFill>
          </a:ln>
        </p:spPr>
        <p:txBody>
          <a:bodyPr>
            <a:noAutofit/>
          </a:bodyPr>
          <a:lstStyle/>
          <a:p>
            <a:r>
              <a:rPr lang="en-US" sz="2400" b="1">
                <a:solidFill>
                  <a:srgbClr val="92D050"/>
                </a:solidFill>
                <a:latin typeface="Arial" panose="020B0604020202020204" pitchFamily="34" charset="0"/>
                <a:cs typeface="Arial" panose="020B0604020202020204" pitchFamily="34" charset="0"/>
              </a:rPr>
              <a:t>$8.2M</a:t>
            </a:r>
          </a:p>
        </p:txBody>
      </p:sp>
      <p:sp>
        <p:nvSpPr>
          <p:cNvPr id="10" name="Right Brace 9"/>
          <p:cNvSpPr/>
          <p:nvPr/>
        </p:nvSpPr>
        <p:spPr>
          <a:xfrm>
            <a:off x="7975124" y="1503165"/>
            <a:ext cx="421573" cy="3662963"/>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b="1">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07355445"/>
              </p:ext>
            </p:extLst>
          </p:nvPr>
        </p:nvGraphicFramePr>
        <p:xfrm>
          <a:off x="997073" y="1458939"/>
          <a:ext cx="6866896" cy="4442773"/>
        </p:xfrm>
        <a:graphic>
          <a:graphicData uri="http://schemas.openxmlformats.org/drawingml/2006/table">
            <a:tbl>
              <a:tblPr/>
              <a:tblGrid>
                <a:gridCol w="3286391">
                  <a:extLst>
                    <a:ext uri="{9D8B030D-6E8A-4147-A177-3AD203B41FA5}">
                      <a16:colId xmlns:a16="http://schemas.microsoft.com/office/drawing/2014/main" val="1829136154"/>
                    </a:ext>
                  </a:extLst>
                </a:gridCol>
                <a:gridCol w="358050">
                  <a:extLst>
                    <a:ext uri="{9D8B030D-6E8A-4147-A177-3AD203B41FA5}">
                      <a16:colId xmlns:a16="http://schemas.microsoft.com/office/drawing/2014/main" val="1192122501"/>
                    </a:ext>
                  </a:extLst>
                </a:gridCol>
                <a:gridCol w="1801061">
                  <a:extLst>
                    <a:ext uri="{9D8B030D-6E8A-4147-A177-3AD203B41FA5}">
                      <a16:colId xmlns:a16="http://schemas.microsoft.com/office/drawing/2014/main" val="611647712"/>
                    </a:ext>
                  </a:extLst>
                </a:gridCol>
                <a:gridCol w="117067">
                  <a:extLst>
                    <a:ext uri="{9D8B030D-6E8A-4147-A177-3AD203B41FA5}">
                      <a16:colId xmlns:a16="http://schemas.microsoft.com/office/drawing/2014/main" val="3791505317"/>
                    </a:ext>
                  </a:extLst>
                </a:gridCol>
                <a:gridCol w="191813">
                  <a:extLst>
                    <a:ext uri="{9D8B030D-6E8A-4147-A177-3AD203B41FA5}">
                      <a16:colId xmlns:a16="http://schemas.microsoft.com/office/drawing/2014/main" val="1359013579"/>
                    </a:ext>
                  </a:extLst>
                </a:gridCol>
                <a:gridCol w="1112514">
                  <a:extLst>
                    <a:ext uri="{9D8B030D-6E8A-4147-A177-3AD203B41FA5}">
                      <a16:colId xmlns:a16="http://schemas.microsoft.com/office/drawing/2014/main" val="3673341112"/>
                    </a:ext>
                  </a:extLst>
                </a:gridCol>
              </a:tblGrid>
              <a:tr h="184211">
                <a:tc>
                  <a:txBody>
                    <a:bodyPr/>
                    <a:lstStyle/>
                    <a:p>
                      <a:pPr algn="l" fontAlgn="b"/>
                      <a:r>
                        <a:rPr lang="en-US" sz="1200" b="1" i="0" u="none" strike="noStrike" dirty="0">
                          <a:solidFill>
                            <a:srgbClr val="000000"/>
                          </a:solidFill>
                          <a:effectLst/>
                          <a:latin typeface="Arial" panose="020B0604020202020204" pitchFamily="34" charset="0"/>
                        </a:rPr>
                        <a:t> General Support Cost </a:t>
                      </a:r>
                    </a:p>
                  </a:txBody>
                  <a:tcPr marL="4756" marR="4756" marT="475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200" b="1" i="0" u="none" strike="noStrike">
                          <a:solidFill>
                            <a:srgbClr val="000000"/>
                          </a:solidFill>
                          <a:effectLst/>
                          <a:latin typeface="Arial" panose="020B0604020202020204" pitchFamily="34" charset="0"/>
                        </a:rPr>
                        <a:t> </a:t>
                      </a:r>
                    </a:p>
                  </a:txBody>
                  <a:tcPr marL="4756" marR="4756" marT="475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effectLst/>
                          <a:latin typeface="Arial" panose="020B0604020202020204" pitchFamily="34" charset="0"/>
                        </a:rPr>
                        <a:t> </a:t>
                      </a:r>
                    </a:p>
                  </a:txBody>
                  <a:tcPr marL="4756" marR="4756" marT="475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effectLst/>
                          <a:latin typeface="Arial" panose="020B0604020202020204" pitchFamily="34" charset="0"/>
                        </a:rPr>
                        <a:t> </a:t>
                      </a:r>
                    </a:p>
                  </a:txBody>
                  <a:tcPr marL="4756" marR="4756" marT="475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effectLst/>
                          <a:latin typeface="Arial" panose="020B0604020202020204" pitchFamily="34" charset="0"/>
                        </a:rPr>
                        <a:t> </a:t>
                      </a:r>
                    </a:p>
                  </a:txBody>
                  <a:tcPr marL="4756" marR="4756" marT="475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effectLst/>
                          <a:latin typeface="Arial" panose="020B0604020202020204" pitchFamily="34" charset="0"/>
                        </a:rPr>
                        <a:t> </a:t>
                      </a:r>
                    </a:p>
                  </a:txBody>
                  <a:tcPr marL="4756" marR="4756" marT="475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45298291"/>
                  </a:ext>
                </a:extLst>
              </a:tr>
              <a:tr h="184211">
                <a:tc>
                  <a:txBody>
                    <a:bodyPr/>
                    <a:lstStyle/>
                    <a:p>
                      <a:pPr algn="l" fontAlgn="b"/>
                      <a:r>
                        <a:rPr lang="en-US" sz="1200" b="1" i="0" u="none" strike="noStrike">
                          <a:solidFill>
                            <a:srgbClr val="000000"/>
                          </a:solidFill>
                          <a:effectLst/>
                          <a:latin typeface="Arial" panose="020B0604020202020204" pitchFamily="34" charset="0"/>
                        </a:rPr>
                        <a:t> </a:t>
                      </a:r>
                    </a:p>
                  </a:txBody>
                  <a:tcPr marL="4756" marR="4756" marT="475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1" i="0" u="none" strike="noStrike">
                        <a:solidFill>
                          <a:srgbClr val="000000"/>
                        </a:solidFill>
                        <a:effectLst/>
                        <a:latin typeface="Arial" panose="020B0604020202020204" pitchFamily="34" charset="0"/>
                      </a:endParaRPr>
                    </a:p>
                  </a:txBody>
                  <a:tcPr marL="4756" marR="4756" marT="4756"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4756" marR="4756" marT="4756"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4756" marR="4756" marT="4756"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4756" marR="4756" marT="4756" marB="0" anchor="b">
                    <a:lnL>
                      <a:noFill/>
                    </a:lnL>
                    <a:lnR>
                      <a:noFill/>
                    </a:lnR>
                    <a:lnT>
                      <a:noFill/>
                    </a:lnT>
                    <a:lnB>
                      <a:noFill/>
                    </a:lnB>
                  </a:tcPr>
                </a:tc>
                <a:tc>
                  <a:txBody>
                    <a:bodyPr/>
                    <a:lstStyle/>
                    <a:p>
                      <a:pPr algn="l" fontAlgn="b"/>
                      <a:r>
                        <a:rPr lang="en-US" sz="1200" b="0" i="0" u="none" strike="noStrike">
                          <a:solidFill>
                            <a:srgbClr val="000000"/>
                          </a:solidFill>
                          <a:effectLst/>
                          <a:latin typeface="Arial" panose="020B0604020202020204" pitchFamily="34" charset="0"/>
                        </a:rPr>
                        <a:t> </a:t>
                      </a:r>
                    </a:p>
                  </a:txBody>
                  <a:tcPr marL="4756" marR="4756" marT="4756"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52602562"/>
                  </a:ext>
                </a:extLst>
              </a:tr>
              <a:tr h="484765">
                <a:tc>
                  <a:txBody>
                    <a:bodyPr/>
                    <a:lstStyle/>
                    <a:p>
                      <a:pPr algn="l" fontAlgn="b"/>
                      <a:r>
                        <a:rPr lang="en-US" sz="1200" b="0" i="0" u="none" strike="noStrike">
                          <a:solidFill>
                            <a:srgbClr val="000000"/>
                          </a:solidFill>
                          <a:effectLst/>
                          <a:latin typeface="Arial" panose="020B0604020202020204" pitchFamily="34" charset="0"/>
                        </a:rPr>
                        <a:t>Staff Supporting Operations</a:t>
                      </a:r>
                    </a:p>
                  </a:txBody>
                  <a:tcPr marL="4756" marR="4756" marT="475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4756" marR="4756" marT="4756" marB="0" anchor="b">
                    <a:lnL>
                      <a:noFill/>
                    </a:lnL>
                    <a:lnR>
                      <a:noFill/>
                    </a:lnR>
                    <a:lnT>
                      <a:noFill/>
                    </a:lnT>
                    <a:lnB>
                      <a:noFill/>
                    </a:lnB>
                  </a:tcPr>
                </a:tc>
                <a:tc>
                  <a:txBody>
                    <a:bodyPr/>
                    <a:lstStyle/>
                    <a:p>
                      <a:pPr algn="l" fontAlgn="b"/>
                      <a:r>
                        <a:rPr lang="en-US" sz="1200" b="0" i="0" u="none" strike="noStrike">
                          <a:solidFill>
                            <a:srgbClr val="000000"/>
                          </a:solidFill>
                          <a:effectLst/>
                          <a:latin typeface="Arial" panose="020B0604020202020204" pitchFamily="34" charset="0"/>
                        </a:rPr>
                        <a:t>                         4,743,113 </a:t>
                      </a:r>
                    </a:p>
                  </a:txBody>
                  <a:tcPr marL="4299" marR="4299" marT="4299"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4756" marR="4756" marT="4756"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4756" marR="4756" marT="4756" marB="0" anchor="b">
                    <a:lnL>
                      <a:noFill/>
                    </a:lnL>
                    <a:lnR>
                      <a:noFill/>
                    </a:lnR>
                    <a:lnT>
                      <a:noFill/>
                    </a:lnT>
                    <a:lnB>
                      <a:noFill/>
                    </a:lnB>
                  </a:tcPr>
                </a:tc>
                <a:tc>
                  <a:txBody>
                    <a:bodyPr/>
                    <a:lstStyle/>
                    <a:p>
                      <a:pPr algn="r" fontAlgn="b"/>
                      <a:r>
                        <a:rPr lang="en-US" sz="1200" b="1" i="0" u="none" strike="noStrike">
                          <a:solidFill>
                            <a:srgbClr val="000000"/>
                          </a:solidFill>
                          <a:effectLst/>
                          <a:latin typeface="Arial" panose="020B0604020202020204" pitchFamily="34" charset="0"/>
                        </a:rPr>
                        <a:t>10.0%</a:t>
                      </a:r>
                    </a:p>
                  </a:txBody>
                  <a:tcPr marL="4756" marR="4756" marT="4756"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29752894"/>
                  </a:ext>
                </a:extLst>
              </a:tr>
              <a:tr h="484765">
                <a:tc>
                  <a:txBody>
                    <a:bodyPr/>
                    <a:lstStyle/>
                    <a:p>
                      <a:pPr algn="l" fontAlgn="b"/>
                      <a:r>
                        <a:rPr lang="en-US" sz="1200" b="0" i="0" u="none" strike="noStrike">
                          <a:solidFill>
                            <a:srgbClr val="000000"/>
                          </a:solidFill>
                          <a:effectLst/>
                          <a:latin typeface="Arial" panose="020B0604020202020204" pitchFamily="34" charset="0"/>
                        </a:rPr>
                        <a:t>Strategic Communications</a:t>
                      </a:r>
                    </a:p>
                  </a:txBody>
                  <a:tcPr marL="4756" marR="4756" marT="475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US" sz="1200" b="0" i="0" u="none" strike="noStrike">
                        <a:solidFill>
                          <a:srgbClr val="000000"/>
                        </a:solidFill>
                        <a:effectLst/>
                        <a:latin typeface="Arial" panose="020B0604020202020204" pitchFamily="34" charset="0"/>
                      </a:endParaRPr>
                    </a:p>
                  </a:txBody>
                  <a:tcPr marL="4756" marR="4756" marT="4756" marB="0" anchor="ctr">
                    <a:lnL>
                      <a:noFill/>
                    </a:lnL>
                    <a:lnR>
                      <a:noFill/>
                    </a:lnR>
                    <a:lnT>
                      <a:noFill/>
                    </a:lnT>
                    <a:lnB>
                      <a:noFill/>
                    </a:lnB>
                  </a:tcPr>
                </a:tc>
                <a:tc>
                  <a:txBody>
                    <a:bodyPr/>
                    <a:lstStyle/>
                    <a:p>
                      <a:pPr algn="l" fontAlgn="b"/>
                      <a:r>
                        <a:rPr lang="en-US" sz="1200" b="0" i="0" u="none" strike="noStrike">
                          <a:solidFill>
                            <a:srgbClr val="000000"/>
                          </a:solidFill>
                          <a:effectLst/>
                          <a:latin typeface="Arial" panose="020B0604020202020204" pitchFamily="34" charset="0"/>
                        </a:rPr>
                        <a:t>                            800,000 </a:t>
                      </a:r>
                    </a:p>
                  </a:txBody>
                  <a:tcPr marL="4299" marR="4299" marT="4299"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4756" marR="4756" marT="4756"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4756" marR="4756" marT="4756" marB="0" anchor="b">
                    <a:lnL>
                      <a:noFill/>
                    </a:lnL>
                    <a:lnR>
                      <a:noFill/>
                    </a:lnR>
                    <a:lnT>
                      <a:noFill/>
                    </a:lnT>
                    <a:lnB>
                      <a:noFill/>
                    </a:lnB>
                  </a:tcPr>
                </a:tc>
                <a:tc>
                  <a:txBody>
                    <a:bodyPr/>
                    <a:lstStyle/>
                    <a:p>
                      <a:pPr algn="r" fontAlgn="b"/>
                      <a:r>
                        <a:rPr lang="en-US" sz="1200" b="1" i="0" u="none" strike="noStrike">
                          <a:solidFill>
                            <a:srgbClr val="000000"/>
                          </a:solidFill>
                          <a:effectLst/>
                          <a:latin typeface="Arial" panose="020B0604020202020204" pitchFamily="34" charset="0"/>
                        </a:rPr>
                        <a:t>1.2%</a:t>
                      </a:r>
                    </a:p>
                  </a:txBody>
                  <a:tcPr marL="4756" marR="4756" marT="4756"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14527077"/>
                  </a:ext>
                </a:extLst>
              </a:tr>
              <a:tr h="484765">
                <a:tc>
                  <a:txBody>
                    <a:bodyPr/>
                    <a:lstStyle/>
                    <a:p>
                      <a:pPr algn="l" fontAlgn="b"/>
                      <a:r>
                        <a:rPr lang="en-US" sz="1200" b="0" i="0" u="none" strike="noStrike">
                          <a:solidFill>
                            <a:srgbClr val="000000"/>
                          </a:solidFill>
                          <a:effectLst/>
                          <a:latin typeface="Arial" panose="020B0604020202020204" pitchFamily="34" charset="0"/>
                        </a:rPr>
                        <a:t>Staff Development (Career </a:t>
                      </a:r>
                      <a:r>
                        <a:rPr lang="en-US" sz="1200" b="0" i="0" u="none" strike="noStrike" err="1">
                          <a:solidFill>
                            <a:srgbClr val="000000"/>
                          </a:solidFill>
                          <a:effectLst/>
                          <a:latin typeface="Arial" panose="020B0604020202020204" pitchFamily="34" charset="0"/>
                        </a:rPr>
                        <a:t>Sourcers</a:t>
                      </a:r>
                      <a:r>
                        <a:rPr lang="en-US" sz="1200" b="0" i="0" u="none" strike="noStrike">
                          <a:solidFill>
                            <a:srgbClr val="000000"/>
                          </a:solidFill>
                          <a:effectLst/>
                          <a:latin typeface="Arial" panose="020B0604020202020204" pitchFamily="34" charset="0"/>
                        </a:rPr>
                        <a:t>)</a:t>
                      </a:r>
                    </a:p>
                  </a:txBody>
                  <a:tcPr marL="4756" marR="4756" marT="475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4756" marR="4756" marT="4756" marB="0" anchor="b">
                    <a:lnL>
                      <a:noFill/>
                    </a:lnL>
                    <a:lnR>
                      <a:noFill/>
                    </a:lnR>
                    <a:lnT>
                      <a:noFill/>
                    </a:lnT>
                    <a:lnB>
                      <a:noFill/>
                    </a:lnB>
                  </a:tcPr>
                </a:tc>
                <a:tc>
                  <a:txBody>
                    <a:bodyPr/>
                    <a:lstStyle/>
                    <a:p>
                      <a:pPr algn="l" fontAlgn="b"/>
                      <a:r>
                        <a:rPr lang="en-US" sz="1200" b="0" i="0" u="none" strike="noStrike">
                          <a:solidFill>
                            <a:srgbClr val="000000"/>
                          </a:solidFill>
                          <a:effectLst/>
                          <a:latin typeface="Arial" panose="020B0604020202020204" pitchFamily="34" charset="0"/>
                        </a:rPr>
                        <a:t>                            445,000 </a:t>
                      </a:r>
                    </a:p>
                  </a:txBody>
                  <a:tcPr marL="4299" marR="4299" marT="4299"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4756" marR="4756" marT="4756"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4756" marR="4756" marT="4756" marB="0" anchor="b">
                    <a:lnL>
                      <a:noFill/>
                    </a:lnL>
                    <a:lnR>
                      <a:noFill/>
                    </a:lnR>
                    <a:lnT>
                      <a:noFill/>
                    </a:lnT>
                    <a:lnB>
                      <a:noFill/>
                    </a:lnB>
                  </a:tcPr>
                </a:tc>
                <a:tc>
                  <a:txBody>
                    <a:bodyPr/>
                    <a:lstStyle/>
                    <a:p>
                      <a:pPr algn="r" fontAlgn="b"/>
                      <a:r>
                        <a:rPr lang="en-US" sz="1200" b="1" i="0" u="none" strike="noStrike">
                          <a:solidFill>
                            <a:srgbClr val="000000"/>
                          </a:solidFill>
                          <a:effectLst/>
                          <a:latin typeface="Arial" panose="020B0604020202020204" pitchFamily="34" charset="0"/>
                        </a:rPr>
                        <a:t>1.0%</a:t>
                      </a:r>
                    </a:p>
                  </a:txBody>
                  <a:tcPr marL="4756" marR="4756" marT="4756"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49810025"/>
                  </a:ext>
                </a:extLst>
              </a:tr>
              <a:tr h="48476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200" b="0" i="0" u="none" strike="noStrike" kern="1200">
                        <a:solidFill>
                          <a:srgbClr val="000000"/>
                        </a:solidFill>
                        <a:effectLst/>
                        <a:latin typeface="Arial" panose="020B0604020202020204" pitchFamily="34" charset="0"/>
                        <a:ea typeface="+mn-ea"/>
                        <a:cs typeface="+mn-cs"/>
                      </a:endParaRPr>
                    </a:p>
                    <a:p>
                      <a:pPr algn="l" fontAlgn="b"/>
                      <a:r>
                        <a:rPr lang="en-US" sz="1200" b="0" i="0" u="none" strike="noStrike">
                          <a:solidFill>
                            <a:srgbClr val="000000"/>
                          </a:solidFill>
                          <a:effectLst/>
                          <a:latin typeface="Arial" panose="020B0604020202020204" pitchFamily="34" charset="0"/>
                        </a:rPr>
                        <a:t>IT Cost/Network Expenses</a:t>
                      </a:r>
                    </a:p>
                  </a:txBody>
                  <a:tcPr marL="4756" marR="4756" marT="475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4756" marR="4756" marT="4756" marB="0" anchor="b">
                    <a:lnL>
                      <a:noFill/>
                    </a:lnL>
                    <a:lnR>
                      <a:noFill/>
                    </a:lnR>
                    <a:lnT>
                      <a:noFill/>
                    </a:lnT>
                    <a:lnB>
                      <a:noFill/>
                    </a:lnB>
                  </a:tcPr>
                </a:tc>
                <a:tc>
                  <a:txBody>
                    <a:bodyPr/>
                    <a:lstStyle/>
                    <a:p>
                      <a:pPr algn="l" fontAlgn="b"/>
                      <a:r>
                        <a:rPr lang="en-US" sz="1200" b="0" i="0" u="none" strike="noStrike">
                          <a:solidFill>
                            <a:srgbClr val="000000"/>
                          </a:solidFill>
                          <a:effectLst/>
                          <a:latin typeface="Arial" panose="020B0604020202020204" pitchFamily="34" charset="0"/>
                        </a:rPr>
                        <a:t>                         1,452,000 </a:t>
                      </a:r>
                    </a:p>
                  </a:txBody>
                  <a:tcPr marL="4299" marR="4299" marT="4299" marB="0" anchor="b">
                    <a:lnL>
                      <a:noFill/>
                    </a:lnL>
                    <a:lnR>
                      <a:noFill/>
                    </a:lnR>
                    <a:lnT>
                      <a:noFill/>
                    </a:lnT>
                    <a:lnB>
                      <a:noFill/>
                    </a:lnB>
                  </a:tcPr>
                </a:tc>
                <a:tc>
                  <a:txBody>
                    <a:bodyPr/>
                    <a:lstStyle/>
                    <a:p>
                      <a:pPr algn="l" fontAlgn="b"/>
                      <a:endParaRPr lang="en-US" sz="1200" b="1" i="0" u="none" strike="noStrike">
                        <a:solidFill>
                          <a:srgbClr val="000000"/>
                        </a:solidFill>
                        <a:effectLst/>
                        <a:latin typeface="Arial" panose="020B0604020202020204" pitchFamily="34" charset="0"/>
                      </a:endParaRPr>
                    </a:p>
                  </a:txBody>
                  <a:tcPr marL="4756" marR="4756" marT="4756"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4756" marR="4756" marT="4756" marB="0" anchor="b">
                    <a:lnL>
                      <a:noFill/>
                    </a:lnL>
                    <a:lnR>
                      <a:noFill/>
                    </a:lnR>
                    <a:lnT>
                      <a:noFill/>
                    </a:lnT>
                    <a:lnB>
                      <a:noFill/>
                    </a:lnB>
                  </a:tcPr>
                </a:tc>
                <a:tc>
                  <a:txBody>
                    <a:bodyPr/>
                    <a:lstStyle/>
                    <a:p>
                      <a:pPr algn="r" fontAlgn="b"/>
                      <a:r>
                        <a:rPr lang="en-US" sz="1200" b="1" i="0" u="none" strike="noStrike">
                          <a:solidFill>
                            <a:srgbClr val="000000"/>
                          </a:solidFill>
                          <a:effectLst/>
                          <a:latin typeface="Arial" panose="020B0604020202020204" pitchFamily="34" charset="0"/>
                        </a:rPr>
                        <a:t>3.8%</a:t>
                      </a:r>
                    </a:p>
                  </a:txBody>
                  <a:tcPr marL="4756" marR="4756" marT="4756"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99779639"/>
                  </a:ext>
                </a:extLst>
              </a:tr>
              <a:tr h="484765">
                <a:tc>
                  <a:txBody>
                    <a:bodyPr/>
                    <a:lstStyle/>
                    <a:p>
                      <a:pPr algn="l" fontAlgn="b"/>
                      <a:r>
                        <a:rPr lang="en-US" sz="1200" b="0" i="0" u="none" strike="noStrike">
                          <a:solidFill>
                            <a:srgbClr val="000000"/>
                          </a:solidFill>
                          <a:effectLst/>
                          <a:latin typeface="Arial" panose="020B0604020202020204" pitchFamily="34" charset="0"/>
                        </a:rPr>
                        <a:t>Facilities, Maintenance &amp; Related Cost</a:t>
                      </a:r>
                    </a:p>
                  </a:txBody>
                  <a:tcPr marL="4756" marR="4756" marT="475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en-US" sz="1200" b="0" i="0" u="none" strike="noStrike">
                        <a:solidFill>
                          <a:srgbClr val="000000"/>
                        </a:solidFill>
                        <a:effectLst/>
                        <a:latin typeface="Arial" panose="020B0604020202020204" pitchFamily="34" charset="0"/>
                      </a:endParaRPr>
                    </a:p>
                  </a:txBody>
                  <a:tcPr marL="4756" marR="4756" marT="4756" marB="0">
                    <a:lnL>
                      <a:noFill/>
                    </a:lnL>
                    <a:lnR>
                      <a:noFill/>
                    </a:lnR>
                    <a:lnT>
                      <a:noFill/>
                    </a:lnT>
                    <a:lnB>
                      <a:noFill/>
                    </a:lnB>
                  </a:tcPr>
                </a:tc>
                <a:tc>
                  <a:txBody>
                    <a:bodyPr/>
                    <a:lstStyle/>
                    <a:p>
                      <a:pPr algn="l" fontAlgn="b"/>
                      <a:r>
                        <a:rPr lang="en-US" sz="1200" b="0" i="0" u="none" strike="noStrike">
                          <a:solidFill>
                            <a:srgbClr val="000000"/>
                          </a:solidFill>
                          <a:effectLst/>
                          <a:latin typeface="Arial" panose="020B0604020202020204" pitchFamily="34" charset="0"/>
                        </a:rPr>
                        <a:t>                            325,000 </a:t>
                      </a:r>
                    </a:p>
                  </a:txBody>
                  <a:tcPr marL="4299" marR="4299" marT="4299"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4756" marR="4756" marT="4756"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4756" marR="4756" marT="4756" marB="0" anchor="b">
                    <a:lnL>
                      <a:noFill/>
                    </a:lnL>
                    <a:lnR>
                      <a:noFill/>
                    </a:lnR>
                    <a:lnT>
                      <a:noFill/>
                    </a:lnT>
                    <a:lnB>
                      <a:noFill/>
                    </a:lnB>
                  </a:tcPr>
                </a:tc>
                <a:tc>
                  <a:txBody>
                    <a:bodyPr/>
                    <a:lstStyle/>
                    <a:p>
                      <a:pPr algn="r" fontAlgn="b"/>
                      <a:r>
                        <a:rPr lang="en-US" sz="1200" b="1" i="0" u="none" strike="noStrike">
                          <a:solidFill>
                            <a:srgbClr val="000000"/>
                          </a:solidFill>
                          <a:effectLst/>
                          <a:latin typeface="Arial" panose="020B0604020202020204" pitchFamily="34" charset="0"/>
                        </a:rPr>
                        <a:t>1.2%</a:t>
                      </a:r>
                    </a:p>
                  </a:txBody>
                  <a:tcPr marL="4756" marR="4756" marT="4756"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59657103"/>
                  </a:ext>
                </a:extLst>
              </a:tr>
              <a:tr h="484765">
                <a:tc>
                  <a:txBody>
                    <a:bodyPr/>
                    <a:lstStyle/>
                    <a:p>
                      <a:pPr algn="l" fontAlgn="b"/>
                      <a:r>
                        <a:rPr lang="en-US" sz="1200" b="0" i="0" u="none" strike="noStrike">
                          <a:solidFill>
                            <a:srgbClr val="000000"/>
                          </a:solidFill>
                          <a:effectLst/>
                          <a:latin typeface="Arial" panose="020B0604020202020204" pitchFamily="34" charset="0"/>
                        </a:rPr>
                        <a:t>G&amp;A Professional Services</a:t>
                      </a:r>
                    </a:p>
                  </a:txBody>
                  <a:tcPr marL="4756" marR="4756" marT="4756"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 </a:t>
                      </a:r>
                    </a:p>
                  </a:txBody>
                  <a:tcPr marL="4756" marR="4756" marT="475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                            450,000 </a:t>
                      </a: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 </a:t>
                      </a:r>
                    </a:p>
                  </a:txBody>
                  <a:tcPr marL="4756" marR="4756" marT="475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 </a:t>
                      </a:r>
                    </a:p>
                  </a:txBody>
                  <a:tcPr marL="4756" marR="4756" marT="475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Arial" panose="020B0604020202020204" pitchFamily="34" charset="0"/>
                        </a:rPr>
                        <a:t>1.0%</a:t>
                      </a:r>
                    </a:p>
                  </a:txBody>
                  <a:tcPr marL="4756" marR="4756" marT="4756"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5058797"/>
                  </a:ext>
                </a:extLst>
              </a:tr>
              <a:tr h="484765">
                <a:tc>
                  <a:txBody>
                    <a:bodyPr/>
                    <a:lstStyle/>
                    <a:p>
                      <a:pPr algn="l" fontAlgn="b"/>
                      <a:r>
                        <a:rPr lang="en-US" sz="1200" b="1" i="0" u="none" strike="noStrike">
                          <a:solidFill>
                            <a:srgbClr val="000000"/>
                          </a:solidFill>
                          <a:effectLst/>
                          <a:latin typeface="Arial" panose="020B0604020202020204" pitchFamily="34" charset="0"/>
                        </a:rPr>
                        <a:t> Total Support and Administrative Cost </a:t>
                      </a:r>
                    </a:p>
                  </a:txBody>
                  <a:tcPr marL="4756" marR="4756" marT="475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 </a:t>
                      </a:r>
                    </a:p>
                  </a:txBody>
                  <a:tcPr marL="4756" marR="4756" marT="47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panose="020B0604020202020204" pitchFamily="34" charset="0"/>
                        </a:rPr>
                        <a:t> $                      8,215,069 </a:t>
                      </a:r>
                    </a:p>
                  </a:txBody>
                  <a:tcPr marL="4299" marR="4299" marT="42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 </a:t>
                      </a:r>
                    </a:p>
                  </a:txBody>
                  <a:tcPr marL="4756" marR="4756" marT="47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 </a:t>
                      </a:r>
                    </a:p>
                  </a:txBody>
                  <a:tcPr marL="4756" marR="4756" marT="47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Arial" panose="020B0604020202020204" pitchFamily="34" charset="0"/>
                        </a:rPr>
                        <a:t>18.2%</a:t>
                      </a:r>
                    </a:p>
                  </a:txBody>
                  <a:tcPr marL="4756" marR="4756" marT="475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8714464"/>
                  </a:ext>
                </a:extLst>
              </a:tr>
              <a:tr h="189381">
                <a:tc>
                  <a:txBody>
                    <a:bodyPr/>
                    <a:lstStyle/>
                    <a:p>
                      <a:pPr algn="l" fontAlgn="b"/>
                      <a:r>
                        <a:rPr lang="en-US" sz="1200" b="0" i="0" u="none" strike="noStrike">
                          <a:solidFill>
                            <a:srgbClr val="000000"/>
                          </a:solidFill>
                          <a:effectLst/>
                          <a:latin typeface="Arial" panose="020B0604020202020204" pitchFamily="34" charset="0"/>
                        </a:rPr>
                        <a:t> </a:t>
                      </a:r>
                    </a:p>
                  </a:txBody>
                  <a:tcPr marL="4756" marR="4756" marT="475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 </a:t>
                      </a:r>
                    </a:p>
                  </a:txBody>
                  <a:tcPr marL="4756" marR="4756" marT="47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rPr>
                        <a:t> </a:t>
                      </a:r>
                    </a:p>
                  </a:txBody>
                  <a:tcPr marL="4756" marR="4756" marT="47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 </a:t>
                      </a:r>
                    </a:p>
                  </a:txBody>
                  <a:tcPr marL="4756" marR="4756" marT="47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 </a:t>
                      </a:r>
                    </a:p>
                  </a:txBody>
                  <a:tcPr marL="4756" marR="4756" marT="47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panose="020B0604020202020204" pitchFamily="34" charset="0"/>
                        </a:rPr>
                        <a:t> </a:t>
                      </a:r>
                    </a:p>
                  </a:txBody>
                  <a:tcPr marL="4756" marR="4756" marT="475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9718736"/>
                  </a:ext>
                </a:extLst>
              </a:tr>
              <a:tr h="484765">
                <a:tc>
                  <a:txBody>
                    <a:bodyPr/>
                    <a:lstStyle/>
                    <a:p>
                      <a:pPr algn="l" fontAlgn="b"/>
                      <a:r>
                        <a:rPr lang="en-US" sz="1200" b="1" i="0" u="none" strike="noStrike">
                          <a:solidFill>
                            <a:srgbClr val="000000"/>
                          </a:solidFill>
                          <a:effectLst/>
                          <a:latin typeface="Arial" panose="020B0604020202020204" pitchFamily="34" charset="0"/>
                        </a:rPr>
                        <a:t>TOTAL EXPENDITURES</a:t>
                      </a:r>
                    </a:p>
                  </a:txBody>
                  <a:tcPr marL="4756" marR="4756" marT="475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Arial" panose="020B0604020202020204" pitchFamily="34" charset="0"/>
                        </a:rPr>
                        <a:t> </a:t>
                      </a:r>
                    </a:p>
                  </a:txBody>
                  <a:tcPr marL="4756" marR="4756" marT="475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Arial" panose="020B0604020202020204" pitchFamily="34" charset="0"/>
                        </a:rPr>
                        <a:t> $                    44,000,000 </a:t>
                      </a:r>
                    </a:p>
                  </a:txBody>
                  <a:tcPr marL="4756" marR="4756" marT="47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panose="020B0604020202020204" pitchFamily="34" charset="0"/>
                        </a:rPr>
                        <a:t> </a:t>
                      </a:r>
                    </a:p>
                  </a:txBody>
                  <a:tcPr marL="4756" marR="4756" marT="47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panose="020B0604020202020204" pitchFamily="34" charset="0"/>
                        </a:rPr>
                        <a:t> </a:t>
                      </a:r>
                    </a:p>
                  </a:txBody>
                  <a:tcPr marL="4756" marR="4756" marT="47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000000"/>
                          </a:solidFill>
                          <a:effectLst/>
                          <a:latin typeface="Arial" panose="020B0604020202020204" pitchFamily="34" charset="0"/>
                        </a:rPr>
                        <a:t>100.0%</a:t>
                      </a:r>
                    </a:p>
                  </a:txBody>
                  <a:tcPr marL="4756" marR="4756" marT="475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185259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514245011"/>
              </p:ext>
            </p:extLst>
          </p:nvPr>
        </p:nvGraphicFramePr>
        <p:xfrm>
          <a:off x="8711555" y="3009660"/>
          <a:ext cx="2846090" cy="629374"/>
        </p:xfrm>
        <a:graphic>
          <a:graphicData uri="http://schemas.openxmlformats.org/drawingml/2006/table">
            <a:tbl>
              <a:tblPr/>
              <a:tblGrid>
                <a:gridCol w="1541632">
                  <a:extLst>
                    <a:ext uri="{9D8B030D-6E8A-4147-A177-3AD203B41FA5}">
                      <a16:colId xmlns:a16="http://schemas.microsoft.com/office/drawing/2014/main" val="2431965235"/>
                    </a:ext>
                  </a:extLst>
                </a:gridCol>
                <a:gridCol w="1304458">
                  <a:extLst>
                    <a:ext uri="{9D8B030D-6E8A-4147-A177-3AD203B41FA5}">
                      <a16:colId xmlns:a16="http://schemas.microsoft.com/office/drawing/2014/main" val="3122447373"/>
                    </a:ext>
                  </a:extLst>
                </a:gridCol>
              </a:tblGrid>
              <a:tr h="306618">
                <a:tc gridSpan="2">
                  <a:txBody>
                    <a:bodyPr/>
                    <a:lstStyle/>
                    <a:p>
                      <a:pPr algn="ctr" fontAlgn="b"/>
                      <a:r>
                        <a:rPr lang="en-US" sz="1000" b="1" i="0" u="none" strike="noStrike" dirty="0">
                          <a:solidFill>
                            <a:srgbClr val="000000"/>
                          </a:solidFill>
                          <a:effectLst/>
                          <a:latin typeface="Arial" panose="020B0604020202020204" pitchFamily="34" charset="0"/>
                        </a:rPr>
                        <a:t>GENERAL SUPPORT COST</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28517709"/>
                  </a:ext>
                </a:extLst>
              </a:tr>
              <a:tr h="322756">
                <a:tc>
                  <a:txBody>
                    <a:bodyPr/>
                    <a:lstStyle/>
                    <a:p>
                      <a:pPr algn="l" fontAlgn="b"/>
                      <a:r>
                        <a:rPr lang="en-US" sz="1000" b="1" i="0" u="none" strike="noStrike">
                          <a:solidFill>
                            <a:srgbClr val="000000"/>
                          </a:solidFill>
                          <a:effectLst/>
                          <a:latin typeface="Arial" panose="020B0604020202020204" pitchFamily="34" charset="0"/>
                        </a:rPr>
                        <a:t> $                  8,215,069 </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Arial" panose="020B0604020202020204" pitchFamily="34" charset="0"/>
                        </a:rPr>
                        <a:t>18.7%</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5724856"/>
                  </a:ext>
                </a:extLst>
              </a:tr>
            </a:tbl>
          </a:graphicData>
        </a:graphic>
      </p:graphicFrame>
    </p:spTree>
    <p:extLst>
      <p:ext uri="{BB962C8B-B14F-4D97-AF65-F5344CB8AC3E}">
        <p14:creationId xmlns:p14="http://schemas.microsoft.com/office/powerpoint/2010/main" val="740692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992" y="2940895"/>
            <a:ext cx="2702728" cy="523220"/>
          </a:xfrm>
          <a:prstGeom prst="rect">
            <a:avLst/>
          </a:prstGeom>
          <a:noFill/>
        </p:spPr>
        <p:txBody>
          <a:bodyPr wrap="none" rtlCol="0">
            <a:spAutoFit/>
          </a:bodyPr>
          <a:lstStyle/>
          <a:p>
            <a:r>
              <a:rPr lang="en-US" sz="1400">
                <a:solidFill>
                  <a:schemeClr val="bg1">
                    <a:lumMod val="50000"/>
                  </a:schemeClr>
                </a:solidFill>
                <a:latin typeface="Arial" panose="020B0604020202020204" pitchFamily="34" charset="0"/>
                <a:cs typeface="Arial" panose="020B0604020202020204" pitchFamily="34" charset="0"/>
              </a:rPr>
              <a:t>$4.7M General &amp; Administrative</a:t>
            </a:r>
          </a:p>
          <a:p>
            <a:pPr algn="ctr"/>
            <a:r>
              <a:rPr lang="en-US" sz="1400">
                <a:solidFill>
                  <a:schemeClr val="bg1">
                    <a:lumMod val="50000"/>
                  </a:schemeClr>
                </a:solidFill>
                <a:latin typeface="Arial" panose="020B0604020202020204" pitchFamily="34" charset="0"/>
                <a:cs typeface="Arial" panose="020B0604020202020204" pitchFamily="34" charset="0"/>
              </a:rPr>
              <a:t>43 FTEs </a:t>
            </a:r>
          </a:p>
        </p:txBody>
      </p:sp>
      <p:graphicFrame>
        <p:nvGraphicFramePr>
          <p:cNvPr id="14" name="Chart 13"/>
          <p:cNvGraphicFramePr>
            <a:graphicFrameLocks/>
          </p:cNvGraphicFramePr>
          <p:nvPr>
            <p:extLst>
              <p:ext uri="{D42A27DB-BD31-4B8C-83A1-F6EECF244321}">
                <p14:modId xmlns:p14="http://schemas.microsoft.com/office/powerpoint/2010/main" val="269624453"/>
              </p:ext>
            </p:extLst>
          </p:nvPr>
        </p:nvGraphicFramePr>
        <p:xfrm>
          <a:off x="2952979" y="1114102"/>
          <a:ext cx="7470254" cy="417680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4"/>
          </p:nvPr>
        </p:nvSpPr>
        <p:spPr/>
        <p:txBody>
          <a:bodyPr/>
          <a:lstStyle/>
          <a:p>
            <a:r>
              <a:rPr lang="en-US" err="1"/>
              <a:t>Cscf</a:t>
            </a:r>
            <a:r>
              <a:rPr lang="en-US"/>
              <a:t> staff supporting operations – G&amp;A</a:t>
            </a:r>
          </a:p>
        </p:txBody>
      </p:sp>
      <p:sp>
        <p:nvSpPr>
          <p:cNvPr id="2" name="TextBox 1"/>
          <p:cNvSpPr txBox="1"/>
          <p:nvPr/>
        </p:nvSpPr>
        <p:spPr>
          <a:xfrm>
            <a:off x="1677798" y="5290908"/>
            <a:ext cx="8428625" cy="369332"/>
          </a:xfrm>
          <a:prstGeom prst="rect">
            <a:avLst/>
          </a:prstGeom>
          <a:noFill/>
          <a:ln w="15875" cmpd="sng">
            <a:solidFill>
              <a:schemeClr val="accent6"/>
            </a:solidFill>
          </a:ln>
        </p:spPr>
        <p:txBody>
          <a:bodyPr wrap="square" rtlCol="0">
            <a:spAutoFit/>
          </a:bodyPr>
          <a:lstStyle/>
          <a:p>
            <a:r>
              <a:rPr lang="en-US" sz="1400">
                <a:solidFill>
                  <a:schemeClr val="bg2">
                    <a:lumMod val="25000"/>
                  </a:schemeClr>
                </a:solidFill>
              </a:rPr>
              <a:t>(2021-2022 Budget)</a:t>
            </a:r>
            <a:r>
              <a:rPr lang="en-US">
                <a:solidFill>
                  <a:schemeClr val="bg2">
                    <a:lumMod val="25000"/>
                  </a:schemeClr>
                </a:solidFill>
              </a:rPr>
              <a:t> </a:t>
            </a:r>
            <a:r>
              <a:rPr lang="en-US" sz="1200">
                <a:solidFill>
                  <a:srgbClr val="FF0000"/>
                </a:solidFill>
              </a:rPr>
              <a:t>                6                                9                             10                               8                              4                                2</a:t>
            </a:r>
          </a:p>
        </p:txBody>
      </p:sp>
      <p:sp>
        <p:nvSpPr>
          <p:cNvPr id="6" name="Rectangle 5">
            <a:extLst>
              <a:ext uri="{FF2B5EF4-FFF2-40B4-BE49-F238E27FC236}">
                <a16:creationId xmlns:a16="http://schemas.microsoft.com/office/drawing/2014/main" id="{CDEE9312-1DC4-2743-57EF-541BBF5CF311}"/>
              </a:ext>
            </a:extLst>
          </p:cNvPr>
          <p:cNvSpPr/>
          <p:nvPr/>
        </p:nvSpPr>
        <p:spPr>
          <a:xfrm>
            <a:off x="368300" y="5827556"/>
            <a:ext cx="8486942" cy="756297"/>
          </a:xfrm>
          <a:prstGeom prst="rect">
            <a:avLst/>
          </a:prstGeom>
        </p:spPr>
        <p:txBody>
          <a:bodyPr wrap="square">
            <a:spAutoFit/>
          </a:bodyPr>
          <a:lstStyle/>
          <a:p>
            <a:pPr>
              <a:lnSpc>
                <a:spcPct val="150000"/>
              </a:lnSpc>
            </a:pPr>
            <a:r>
              <a:rPr lang="en-US" sz="1000" i="1">
                <a:solidFill>
                  <a:srgbClr val="6A737B"/>
                </a:solidFill>
                <a:latin typeface="Arial" panose="020B0604020202020204" pitchFamily="34" charset="0"/>
                <a:cs typeface="Arial" panose="020B0604020202020204" pitchFamily="34" charset="0"/>
              </a:rPr>
              <a:t>Note </a:t>
            </a:r>
            <a:r>
              <a:rPr lang="en-US" sz="1000" b="1" i="1">
                <a:solidFill>
                  <a:srgbClr val="FF0000"/>
                </a:solidFill>
                <a:latin typeface="Arial" panose="020B0604020202020204" pitchFamily="34" charset="0"/>
                <a:cs typeface="Arial" panose="020B0604020202020204" pitchFamily="34" charset="0"/>
              </a:rPr>
              <a:t>A</a:t>
            </a:r>
            <a:r>
              <a:rPr lang="en-US" sz="1000" i="1">
                <a:solidFill>
                  <a:srgbClr val="6A737B"/>
                </a:solidFill>
                <a:latin typeface="Arial" panose="020B0604020202020204" pitchFamily="34" charset="0"/>
                <a:cs typeface="Arial" panose="020B0604020202020204" pitchFamily="34" charset="0"/>
              </a:rPr>
              <a:t>: The Business Intelligence Department has one FTE (BI Manager) and three vacancies</a:t>
            </a:r>
          </a:p>
          <a:p>
            <a:pPr>
              <a:lnSpc>
                <a:spcPct val="150000"/>
              </a:lnSpc>
            </a:pPr>
            <a:r>
              <a:rPr lang="en-US" sz="1000" i="1">
                <a:solidFill>
                  <a:srgbClr val="6A737B"/>
                </a:solidFill>
                <a:latin typeface="Arial" panose="020B0604020202020204" pitchFamily="34" charset="0"/>
                <a:cs typeface="Arial" panose="020B0604020202020204" pitchFamily="34" charset="0"/>
              </a:rPr>
              <a:t>Note </a:t>
            </a:r>
            <a:r>
              <a:rPr lang="en-US" sz="1000" b="1" i="1">
                <a:solidFill>
                  <a:srgbClr val="FF0000"/>
                </a:solidFill>
                <a:latin typeface="Arial" panose="020B0604020202020204" pitchFamily="34" charset="0"/>
                <a:cs typeface="Arial" panose="020B0604020202020204" pitchFamily="34" charset="0"/>
              </a:rPr>
              <a:t>B</a:t>
            </a:r>
            <a:r>
              <a:rPr lang="en-US" sz="1000" i="1">
                <a:solidFill>
                  <a:srgbClr val="6A737B"/>
                </a:solidFill>
                <a:latin typeface="Arial" panose="020B0604020202020204" pitchFamily="34" charset="0"/>
                <a:cs typeface="Arial" panose="020B0604020202020204" pitchFamily="34" charset="0"/>
              </a:rPr>
              <a:t>:  The Human Resources Department added one new FTE (HR Director) and two internal transfers.  One FTE serving as an internal recruiter for CSCF employment needs and one FTE transferring payroll functions from the Finance Department to HR. </a:t>
            </a:r>
          </a:p>
        </p:txBody>
      </p:sp>
      <p:sp>
        <p:nvSpPr>
          <p:cNvPr id="3" name="TextBox 2">
            <a:extLst>
              <a:ext uri="{FF2B5EF4-FFF2-40B4-BE49-F238E27FC236}">
                <a16:creationId xmlns:a16="http://schemas.microsoft.com/office/drawing/2014/main" id="{AD3431BD-1352-20CB-FD1D-B2A823386216}"/>
              </a:ext>
            </a:extLst>
          </p:cNvPr>
          <p:cNvSpPr txBox="1"/>
          <p:nvPr/>
        </p:nvSpPr>
        <p:spPr>
          <a:xfrm>
            <a:off x="3747706" y="3464115"/>
            <a:ext cx="199380" cy="276999"/>
          </a:xfrm>
          <a:prstGeom prst="rect">
            <a:avLst/>
          </a:prstGeom>
          <a:noFill/>
        </p:spPr>
        <p:txBody>
          <a:bodyPr wrap="square" rtlCol="0">
            <a:spAutoFit/>
          </a:bodyPr>
          <a:lstStyle/>
          <a:p>
            <a:r>
              <a:rPr lang="en-US" sz="1200" b="1">
                <a:solidFill>
                  <a:srgbClr val="FF0000"/>
                </a:solidFill>
              </a:rPr>
              <a:t>A</a:t>
            </a:r>
          </a:p>
        </p:txBody>
      </p:sp>
      <p:sp>
        <p:nvSpPr>
          <p:cNvPr id="8" name="TextBox 7">
            <a:extLst>
              <a:ext uri="{FF2B5EF4-FFF2-40B4-BE49-F238E27FC236}">
                <a16:creationId xmlns:a16="http://schemas.microsoft.com/office/drawing/2014/main" id="{D0343F5B-554A-4B33-9CD0-59E05A0A5E88}"/>
              </a:ext>
            </a:extLst>
          </p:cNvPr>
          <p:cNvSpPr txBox="1"/>
          <p:nvPr/>
        </p:nvSpPr>
        <p:spPr>
          <a:xfrm>
            <a:off x="8402626" y="4232137"/>
            <a:ext cx="199380" cy="276999"/>
          </a:xfrm>
          <a:prstGeom prst="rect">
            <a:avLst/>
          </a:prstGeom>
          <a:noFill/>
        </p:spPr>
        <p:txBody>
          <a:bodyPr wrap="square" rtlCol="0">
            <a:spAutoFit/>
          </a:bodyPr>
          <a:lstStyle/>
          <a:p>
            <a:r>
              <a:rPr lang="en-US" sz="1200" b="1">
                <a:solidFill>
                  <a:srgbClr val="FF0000"/>
                </a:solidFill>
              </a:rPr>
              <a:t>B</a:t>
            </a:r>
          </a:p>
        </p:txBody>
      </p:sp>
    </p:spTree>
    <p:extLst>
      <p:ext uri="{BB962C8B-B14F-4D97-AF65-F5344CB8AC3E}">
        <p14:creationId xmlns:p14="http://schemas.microsoft.com/office/powerpoint/2010/main" val="113417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a:off x="183777" y="167801"/>
            <a:ext cx="11430000" cy="476250"/>
          </a:xfrm>
        </p:spPr>
        <p:txBody>
          <a:bodyPr/>
          <a:lstStyle/>
          <a:p>
            <a:pPr marL="0" indent="0">
              <a:buNone/>
            </a:pPr>
            <a:r>
              <a:rPr lang="en-US" sz="2800">
                <a:solidFill>
                  <a:srgbClr val="7B7B7B"/>
                </a:solidFill>
                <a:latin typeface="Arial" panose="020B0604020202020204" pitchFamily="34" charset="0"/>
                <a:cs typeface="Arial" panose="020B0604020202020204" pitchFamily="34" charset="0"/>
              </a:rPr>
              <a:t>COMMUNICATIONS DEPARTMENT– </a:t>
            </a:r>
            <a:r>
              <a:rPr lang="en-US" sz="2800" b="1" cap="small">
                <a:solidFill>
                  <a:srgbClr val="92D050"/>
                </a:solidFill>
                <a:latin typeface="Arial" panose="020B0604020202020204" pitchFamily="34" charset="0"/>
                <a:cs typeface="Arial" panose="020B0604020202020204" pitchFamily="34" charset="0"/>
              </a:rPr>
              <a:t>$1.84M</a:t>
            </a:r>
          </a:p>
        </p:txBody>
      </p:sp>
      <p:sp>
        <p:nvSpPr>
          <p:cNvPr id="6" name="Text Placeholder 5"/>
          <p:cNvSpPr>
            <a:spLocks noGrp="1"/>
          </p:cNvSpPr>
          <p:nvPr>
            <p:ph type="body" sz="quarter" idx="14"/>
          </p:nvPr>
        </p:nvSpPr>
        <p:spPr>
          <a:xfrm>
            <a:off x="289454" y="705344"/>
            <a:ext cx="3855826" cy="375311"/>
          </a:xfrm>
        </p:spPr>
        <p:txBody>
          <a:bodyPr>
            <a:normAutofit fontScale="92500"/>
          </a:bodyPr>
          <a:lstStyle/>
          <a:p>
            <a:pPr defTabSz="457200"/>
            <a:r>
              <a:rPr lang="en-US" sz="1400" b="1"/>
              <a:t>Communications strategic Initiatives - $800K</a:t>
            </a:r>
          </a:p>
        </p:txBody>
      </p:sp>
      <p:sp>
        <p:nvSpPr>
          <p:cNvPr id="2"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Chart 9"/>
          <p:cNvGraphicFramePr>
            <a:graphicFrameLocks/>
          </p:cNvGraphicFramePr>
          <p:nvPr>
            <p:extLst>
              <p:ext uri="{D42A27DB-BD31-4B8C-83A1-F6EECF244321}">
                <p14:modId xmlns:p14="http://schemas.microsoft.com/office/powerpoint/2010/main" val="1370235489"/>
              </p:ext>
            </p:extLst>
          </p:nvPr>
        </p:nvGraphicFramePr>
        <p:xfrm>
          <a:off x="527758" y="1004168"/>
          <a:ext cx="9530641" cy="53502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88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vert="horz" lIns="91440" tIns="45720" rIns="91440" bIns="45720" rtlCol="0" anchor="t">
            <a:normAutofit/>
          </a:bodyPr>
          <a:lstStyle/>
          <a:p>
            <a:r>
              <a:rPr lang="en-US"/>
              <a:t> Strategic Communications </a:t>
            </a:r>
          </a:p>
          <a:p>
            <a:endParaRPr lang="en-US"/>
          </a:p>
        </p:txBody>
      </p:sp>
      <p:sp>
        <p:nvSpPr>
          <p:cNvPr id="2"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8" name="Rectangle 37"/>
          <p:cNvSpPr/>
          <p:nvPr/>
        </p:nvSpPr>
        <p:spPr>
          <a:xfrm>
            <a:off x="378738" y="701885"/>
            <a:ext cx="11429999" cy="5401479"/>
          </a:xfrm>
          <a:prstGeom prst="rect">
            <a:avLst/>
          </a:prstGeom>
        </p:spPr>
        <p:txBody>
          <a:bodyPr wrap="square" lIns="91440" tIns="45720" rIns="91440" bIns="45720" anchor="t">
            <a:spAutoFit/>
          </a:bodyPr>
          <a:lstStyle/>
          <a:p>
            <a:pPr marL="342900" indent="-342900" algn="just">
              <a:buFont typeface="Arial" panose="020B0604020202020204" pitchFamily="34" charset="0"/>
              <a:buChar char="•"/>
            </a:pPr>
            <a:r>
              <a:rPr lang="en-US" b="1" cap="small">
                <a:solidFill>
                  <a:schemeClr val="tx2">
                    <a:lumMod val="75000"/>
                  </a:schemeClr>
                </a:solidFill>
                <a:latin typeface="Arial"/>
                <a:cs typeface="Arial"/>
              </a:rPr>
              <a:t>Drive Awareness &amp; Engagement to</a:t>
            </a:r>
            <a:r>
              <a:rPr lang="en-US" b="1" cap="small">
                <a:solidFill>
                  <a:srgbClr val="FAA634"/>
                </a:solidFill>
                <a:latin typeface="Arial"/>
                <a:cs typeface="Arial"/>
              </a:rPr>
              <a:t> Elevate Talent Pool </a:t>
            </a:r>
            <a:endParaRPr lang="en-US" b="1" cap="small">
              <a:solidFill>
                <a:srgbClr val="FAA634"/>
              </a:solidFill>
              <a:latin typeface="Arial" panose="020B0604020202020204" pitchFamily="34" charset="0"/>
              <a:cs typeface="Arial" panose="020B0604020202020204" pitchFamily="34" charset="0"/>
            </a:endParaRPr>
          </a:p>
          <a:p>
            <a:pPr algn="just"/>
            <a:r>
              <a:rPr lang="en-US" sz="1600">
                <a:solidFill>
                  <a:schemeClr val="bg1">
                    <a:lumMod val="50000"/>
                  </a:schemeClr>
                </a:solidFill>
                <a:latin typeface="Arial"/>
                <a:cs typeface="Arial"/>
              </a:rPr>
              <a:t>      Inspire residents to elevate income by </a:t>
            </a:r>
            <a:r>
              <a:rPr lang="en-US" sz="1600" i="1">
                <a:solidFill>
                  <a:schemeClr val="bg1">
                    <a:lumMod val="50000"/>
                  </a:schemeClr>
                </a:solidFill>
                <a:latin typeface="Arial"/>
                <a:cs typeface="Arial"/>
              </a:rPr>
              <a:t>d</a:t>
            </a:r>
            <a:r>
              <a:rPr lang="en-US" sz="1600">
                <a:solidFill>
                  <a:schemeClr val="bg1">
                    <a:lumMod val="50000"/>
                  </a:schemeClr>
                </a:solidFill>
                <a:latin typeface="Arial"/>
                <a:cs typeface="Arial"/>
              </a:rPr>
              <a:t>riving awareness and engagement in </a:t>
            </a:r>
            <a:r>
              <a:rPr lang="en-US" sz="1600" err="1">
                <a:solidFill>
                  <a:schemeClr val="bg1">
                    <a:lumMod val="50000"/>
                  </a:schemeClr>
                </a:solidFill>
                <a:latin typeface="Arial"/>
                <a:cs typeface="Arial"/>
              </a:rPr>
              <a:t>CSCF</a:t>
            </a:r>
            <a:r>
              <a:rPr lang="en-US" sz="1600">
                <a:solidFill>
                  <a:schemeClr val="bg1">
                    <a:lumMod val="50000"/>
                  </a:schemeClr>
                </a:solidFill>
                <a:latin typeface="Arial"/>
                <a:cs typeface="Arial"/>
              </a:rPr>
              <a:t> programs through:</a:t>
            </a:r>
            <a:endParaRPr lang="en-US" b="1" cap="small">
              <a:solidFill>
                <a:schemeClr val="bg1">
                  <a:lumMod val="50000"/>
                </a:schemeClr>
              </a:solidFill>
              <a:latin typeface="Arial" panose="020B0604020202020204" pitchFamily="34" charset="0"/>
              <a:cs typeface="Arial" panose="020B0604020202020204" pitchFamily="34" charset="0"/>
            </a:endParaRPr>
          </a:p>
          <a:p>
            <a:pPr marL="914400" indent="-285750" algn="just">
              <a:lnSpc>
                <a:spcPct val="150000"/>
              </a:lnSpc>
              <a:buFont typeface="Arial" panose="020B0604020202020204" pitchFamily="34" charset="0"/>
              <a:buChar char="•"/>
            </a:pPr>
            <a:r>
              <a:rPr lang="en-US" sz="1600">
                <a:solidFill>
                  <a:schemeClr val="bg1">
                    <a:lumMod val="50000"/>
                  </a:schemeClr>
                </a:solidFill>
                <a:latin typeface="Arial"/>
                <a:cs typeface="Arial"/>
              </a:rPr>
              <a:t>Innovative marketing (paid ads, publicity, co-branded partnerships)</a:t>
            </a:r>
            <a:endParaRPr lang="en-US">
              <a:solidFill>
                <a:schemeClr val="bg1">
                  <a:lumMod val="50000"/>
                </a:schemeClr>
              </a:solidFill>
              <a:cs typeface="Calibri" panose="020F0502020204030204"/>
            </a:endParaRPr>
          </a:p>
          <a:p>
            <a:pPr marL="914400" indent="-285750" algn="just">
              <a:lnSpc>
                <a:spcPct val="150000"/>
              </a:lnSpc>
              <a:buFont typeface="Arial" panose="020B0604020202020204" pitchFamily="34" charset="0"/>
              <a:buChar char="•"/>
            </a:pPr>
            <a:r>
              <a:rPr lang="en-US" sz="1600">
                <a:solidFill>
                  <a:schemeClr val="bg1">
                    <a:lumMod val="50000"/>
                  </a:schemeClr>
                </a:solidFill>
                <a:latin typeface="Arial"/>
                <a:cs typeface="Arial"/>
              </a:rPr>
              <a:t>Compelling company communications (social media, website, collateral)</a:t>
            </a:r>
          </a:p>
          <a:p>
            <a:pPr marL="914400" indent="-285750" algn="just">
              <a:lnSpc>
                <a:spcPct val="150000"/>
              </a:lnSpc>
              <a:buFont typeface="Arial" panose="020B0604020202020204" pitchFamily="34" charset="0"/>
              <a:buChar char="•"/>
            </a:pPr>
            <a:r>
              <a:rPr lang="en-US" sz="1600">
                <a:solidFill>
                  <a:schemeClr val="bg1">
                    <a:lumMod val="50000"/>
                  </a:schemeClr>
                </a:solidFill>
                <a:latin typeface="Arial"/>
                <a:cs typeface="Arial"/>
              </a:rPr>
              <a:t>Broadscale community awareness</a:t>
            </a:r>
          </a:p>
          <a:p>
            <a:pPr lvl="1"/>
            <a:endParaRPr lang="en-US" sz="1600" b="1" cap="small">
              <a:solidFill>
                <a:schemeClr val="tx2">
                  <a:lumMod val="7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cap="small">
                <a:solidFill>
                  <a:schemeClr val="tx2">
                    <a:lumMod val="75000"/>
                  </a:schemeClr>
                </a:solidFill>
                <a:latin typeface="Arial"/>
                <a:cs typeface="Arial"/>
              </a:rPr>
              <a:t>Grow </a:t>
            </a:r>
            <a:r>
              <a:rPr lang="en-US" b="1" cap="small">
                <a:solidFill>
                  <a:srgbClr val="FAA634"/>
                </a:solidFill>
                <a:latin typeface="Arial"/>
                <a:cs typeface="Arial"/>
              </a:rPr>
              <a:t>Reputation</a:t>
            </a:r>
            <a:r>
              <a:rPr lang="en-US" b="1" cap="small">
                <a:solidFill>
                  <a:schemeClr val="tx2">
                    <a:lumMod val="75000"/>
                  </a:schemeClr>
                </a:solidFill>
                <a:latin typeface="Arial"/>
                <a:cs typeface="Arial"/>
              </a:rPr>
              <a:t> &amp; Engagement in </a:t>
            </a:r>
            <a:r>
              <a:rPr lang="en-US" b="1" cap="small" err="1">
                <a:solidFill>
                  <a:schemeClr val="tx2">
                    <a:lumMod val="75000"/>
                  </a:schemeClr>
                </a:solidFill>
                <a:latin typeface="Arial"/>
                <a:cs typeface="Arial"/>
              </a:rPr>
              <a:t>CSCF</a:t>
            </a:r>
            <a:r>
              <a:rPr lang="en-US" b="1" cap="small">
                <a:solidFill>
                  <a:schemeClr val="tx2">
                    <a:lumMod val="75000"/>
                  </a:schemeClr>
                </a:solidFill>
                <a:latin typeface="Arial"/>
                <a:cs typeface="Arial"/>
              </a:rPr>
              <a:t> Talent Solutions</a:t>
            </a:r>
            <a:endParaRPr lang="en-US" sz="1600">
              <a:solidFill>
                <a:schemeClr val="tx2">
                  <a:lumMod val="75000"/>
                </a:schemeClr>
              </a:solidFill>
              <a:latin typeface="Arial" panose="020B0604020202020204" pitchFamily="34" charset="0"/>
              <a:cs typeface="Arial" panose="020B0604020202020204" pitchFamily="34" charset="0"/>
            </a:endParaRPr>
          </a:p>
          <a:p>
            <a:r>
              <a:rPr lang="en-US" sz="1600">
                <a:solidFill>
                  <a:srgbClr val="7B7B7B"/>
                </a:solidFill>
                <a:latin typeface="Arial"/>
                <a:cs typeface="Arial"/>
              </a:rPr>
              <a:t>      Increase awareness of the benefit/ ROI of </a:t>
            </a:r>
            <a:r>
              <a:rPr lang="en-US" sz="1600" err="1">
                <a:solidFill>
                  <a:srgbClr val="7B7B7B"/>
                </a:solidFill>
                <a:latin typeface="Arial"/>
                <a:cs typeface="Arial"/>
              </a:rPr>
              <a:t>CSCF</a:t>
            </a:r>
            <a:r>
              <a:rPr lang="en-US" sz="1600">
                <a:solidFill>
                  <a:srgbClr val="7B7B7B"/>
                </a:solidFill>
                <a:latin typeface="Arial"/>
                <a:cs typeface="Arial"/>
              </a:rPr>
              <a:t> to the regional economy   </a:t>
            </a:r>
            <a:endParaRPr lang="en-US" sz="1600">
              <a:solidFill>
                <a:srgbClr val="7B7B7B"/>
              </a:solidFill>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US" sz="1600">
                <a:solidFill>
                  <a:srgbClr val="7B7B7B"/>
                </a:solidFill>
                <a:latin typeface="Arial"/>
                <a:cs typeface="Arial"/>
              </a:rPr>
              <a:t>Strengthen cooperative stakeholder relationships (government, business, media, educational)</a:t>
            </a:r>
          </a:p>
          <a:p>
            <a:pPr marL="742950" lvl="1" indent="-285750">
              <a:buFont typeface="Arial" panose="020B0604020202020204" pitchFamily="34" charset="0"/>
              <a:buChar char="•"/>
            </a:pPr>
            <a:r>
              <a:rPr lang="en-US" sz="1600">
                <a:solidFill>
                  <a:srgbClr val="7B7B7B"/>
                </a:solidFill>
                <a:latin typeface="Arial"/>
                <a:cs typeface="Arial"/>
              </a:rPr>
              <a:t>Help business clients navigate labor challenges by driving awareness of, and engagement in, our services</a:t>
            </a:r>
            <a:endParaRPr lang="en-US" sz="1600">
              <a:solidFill>
                <a:srgbClr val="7B7B7B"/>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i="1">
                <a:solidFill>
                  <a:srgbClr val="7B7B7B"/>
                </a:solidFill>
                <a:latin typeface="Arial"/>
                <a:cs typeface="Arial"/>
              </a:rPr>
              <a:t>Define an organizational process and plan for how we prioritize, introduce and deliver Business Intelligence (data &amp; insights) externally and internally to elevate </a:t>
            </a:r>
            <a:r>
              <a:rPr lang="en-US" sz="1600" i="1" err="1">
                <a:solidFill>
                  <a:srgbClr val="7B7B7B"/>
                </a:solidFill>
                <a:latin typeface="Arial"/>
                <a:cs typeface="Arial"/>
              </a:rPr>
              <a:t>CSCF</a:t>
            </a:r>
            <a:r>
              <a:rPr lang="en-US" sz="1600" i="1">
                <a:solidFill>
                  <a:srgbClr val="7B7B7B"/>
                </a:solidFill>
                <a:latin typeface="Arial"/>
                <a:cs typeface="Arial"/>
              </a:rPr>
              <a:t> as a critical resource across the region.  </a:t>
            </a:r>
            <a:endParaRPr lang="en-US" sz="1600" i="1">
              <a:solidFill>
                <a:srgbClr val="7B7B7B"/>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b="1" cap="small">
              <a:solidFill>
                <a:srgbClr val="FAA634"/>
              </a:solidFill>
              <a:latin typeface="Arial"/>
              <a:cs typeface="Arial"/>
            </a:endParaRPr>
          </a:p>
          <a:p>
            <a:pPr marL="285750" indent="-285750">
              <a:lnSpc>
                <a:spcPct val="150000"/>
              </a:lnSpc>
              <a:buFont typeface="Arial" panose="020B0604020202020204" pitchFamily="34" charset="0"/>
              <a:buChar char="•"/>
            </a:pPr>
            <a:r>
              <a:rPr lang="en-US" b="1" cap="small">
                <a:solidFill>
                  <a:srgbClr val="FAA634"/>
                </a:solidFill>
                <a:latin typeface="Arial"/>
                <a:cs typeface="Arial"/>
              </a:rPr>
              <a:t>Strengthen &amp; Evolve</a:t>
            </a:r>
            <a:r>
              <a:rPr lang="en-US" b="1" cap="small">
                <a:solidFill>
                  <a:schemeClr val="tx2">
                    <a:lumMod val="75000"/>
                  </a:schemeClr>
                </a:solidFill>
                <a:latin typeface="Arial"/>
                <a:cs typeface="Arial"/>
              </a:rPr>
              <a:t> the Organization Brand </a:t>
            </a:r>
            <a:endParaRPr lang="en-US" b="1" cap="small">
              <a:solidFill>
                <a:schemeClr val="tx2">
                  <a:lumMod val="75000"/>
                </a:schemeClr>
              </a:solidFill>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US" sz="1600">
                <a:solidFill>
                  <a:srgbClr val="7B7B7B"/>
                </a:solidFill>
                <a:latin typeface="Arial"/>
                <a:cs typeface="Calibri"/>
              </a:rPr>
              <a:t>Develop a</a:t>
            </a:r>
            <a:r>
              <a:rPr lang="en-US" sz="1600">
                <a:solidFill>
                  <a:srgbClr val="7B7B7B"/>
                </a:solidFill>
                <a:latin typeface="Arial"/>
                <a:ea typeface="+mn-lt"/>
                <a:cs typeface="+mn-lt"/>
              </a:rPr>
              <a:t> strategic organizational communications plan that articulates and builds the vision, value and services of </a:t>
            </a:r>
            <a:r>
              <a:rPr lang="en-US" sz="1600" err="1">
                <a:solidFill>
                  <a:srgbClr val="7B7B7B"/>
                </a:solidFill>
                <a:latin typeface="Arial"/>
                <a:ea typeface="+mn-lt"/>
                <a:cs typeface="+mn-lt"/>
              </a:rPr>
              <a:t>CSCF</a:t>
            </a:r>
            <a:r>
              <a:rPr lang="en-US" sz="1600">
                <a:solidFill>
                  <a:srgbClr val="7B7B7B"/>
                </a:solidFill>
                <a:latin typeface="Arial"/>
                <a:ea typeface="+mn-lt"/>
                <a:cs typeface="+mn-lt"/>
              </a:rPr>
              <a:t>, and new entities, both as a whole and individually    </a:t>
            </a:r>
            <a:endParaRPr lang="en-US" sz="1600">
              <a:solidFill>
                <a:srgbClr val="7B7B7B"/>
              </a:solidFill>
              <a:latin typeface="Arial"/>
              <a:cs typeface="Calibri"/>
            </a:endParaRPr>
          </a:p>
          <a:p>
            <a:pPr marL="742950" lvl="1" indent="-285750">
              <a:buFont typeface="Arial" panose="020B0604020202020204" pitchFamily="34" charset="0"/>
              <a:buChar char="•"/>
            </a:pPr>
            <a:r>
              <a:rPr lang="en-US" sz="1600">
                <a:solidFill>
                  <a:srgbClr val="7B7B7B"/>
                </a:solidFill>
                <a:latin typeface="Arial"/>
                <a:cs typeface="Arial"/>
              </a:rPr>
              <a:t>Inform, inspire and equip our employees to align to best serve the community</a:t>
            </a:r>
            <a:endParaRPr lang="en-US" sz="1600" b="1">
              <a:solidFill>
                <a:schemeClr val="bg1">
                  <a:lumMod val="50000"/>
                </a:schemeClr>
              </a:solidFill>
              <a:latin typeface="Arial"/>
              <a:cs typeface="Arial"/>
            </a:endParaRPr>
          </a:p>
        </p:txBody>
      </p:sp>
    </p:spTree>
    <p:extLst>
      <p:ext uri="{BB962C8B-B14F-4D97-AF65-F5344CB8AC3E}">
        <p14:creationId xmlns:p14="http://schemas.microsoft.com/office/powerpoint/2010/main" val="2736889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691150038"/>
              </p:ext>
            </p:extLst>
          </p:nvPr>
        </p:nvGraphicFramePr>
        <p:xfrm>
          <a:off x="2145324" y="1338181"/>
          <a:ext cx="8185561" cy="527963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3"/>
          <p:cNvSpPr>
            <a:spLocks noGrp="1"/>
          </p:cNvSpPr>
          <p:nvPr>
            <p:ph type="body" sz="quarter" idx="4294967295"/>
          </p:nvPr>
        </p:nvSpPr>
        <p:spPr>
          <a:xfrm>
            <a:off x="174562" y="240184"/>
            <a:ext cx="11430000" cy="476250"/>
          </a:xfrm>
        </p:spPr>
        <p:txBody>
          <a:bodyPr/>
          <a:lstStyle/>
          <a:p>
            <a:pPr marL="0" indent="0">
              <a:buNone/>
            </a:pPr>
            <a:r>
              <a:rPr lang="en-US">
                <a:solidFill>
                  <a:srgbClr val="7B7B7B"/>
                </a:solidFill>
                <a:latin typeface="Arial" panose="020B0604020202020204" pitchFamily="34" charset="0"/>
                <a:cs typeface="Arial" panose="020B0604020202020204" pitchFamily="34" charset="0"/>
              </a:rPr>
              <a:t>HUMAN RESOURCES DEPARTMENT–</a:t>
            </a:r>
            <a:r>
              <a:rPr lang="en-US"/>
              <a:t> </a:t>
            </a:r>
            <a:r>
              <a:rPr lang="en-US" b="1" cap="small">
                <a:solidFill>
                  <a:srgbClr val="92D050"/>
                </a:solidFill>
                <a:latin typeface="Arial" panose="020B0604020202020204" pitchFamily="34" charset="0"/>
                <a:cs typeface="Arial" panose="020B0604020202020204" pitchFamily="34" charset="0"/>
              </a:rPr>
              <a:t>$1.35M</a:t>
            </a:r>
          </a:p>
        </p:txBody>
      </p:sp>
      <p:sp>
        <p:nvSpPr>
          <p:cNvPr id="7" name="Rectangle 6"/>
          <p:cNvSpPr/>
          <p:nvPr/>
        </p:nvSpPr>
        <p:spPr>
          <a:xfrm>
            <a:off x="6577648" y="1069745"/>
            <a:ext cx="1541117" cy="8173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sz="900" b="0" i="0" u="none" strike="noStrike" kern="1200" cap="none" baseline="0">
                <a:solidFill>
                  <a:prstClr val="black">
                    <a:lumMod val="75000"/>
                    <a:lumOff val="25000"/>
                  </a:prstClr>
                </a:solidFill>
                <a:latin typeface="+mn-lt"/>
                <a:ea typeface="+mn-ea"/>
                <a:cs typeface="+mn-cs"/>
              </a:defRPr>
            </a:pPr>
            <a:fld id="{40F95F55-B002-4533-8B59-8901D59D5989}" type="CATEGORYNAME">
              <a:rPr lang="en-US" sz="1330" b="1">
                <a:solidFill>
                  <a:schemeClr val="tx1"/>
                </a:solidFill>
                <a:latin typeface="Arial" panose="020B0604020202020204" pitchFamily="34" charset="0"/>
                <a:cs typeface="Arial" panose="020B0604020202020204" pitchFamily="34" charset="0"/>
              </a:rPr>
              <a:pPr algn="ctr">
                <a:defRPr sz="900" b="0" i="0" u="none" strike="noStrike" kern="1200" cap="none" baseline="0">
                  <a:solidFill>
                    <a:prstClr val="black">
                      <a:lumMod val="75000"/>
                      <a:lumOff val="25000"/>
                    </a:prstClr>
                  </a:solidFill>
                  <a:latin typeface="+mn-lt"/>
                  <a:ea typeface="+mn-ea"/>
                  <a:cs typeface="+mn-cs"/>
                </a:defRPr>
              </a:pPr>
              <a:t>Board Education</a:t>
            </a:fld>
            <a:r>
              <a:rPr lang="en-US" sz="1330" b="1" dirty="0">
                <a:solidFill>
                  <a:schemeClr val="tx1"/>
                </a:solidFill>
                <a:latin typeface="Arial" panose="020B0604020202020204" pitchFamily="34" charset="0"/>
                <a:cs typeface="Arial" panose="020B0604020202020204" pitchFamily="34" charset="0"/>
              </a:rPr>
              <a:t>
15,000
5%</a:t>
            </a:r>
          </a:p>
        </p:txBody>
      </p:sp>
      <p:sp>
        <p:nvSpPr>
          <p:cNvPr id="11" name="TextBox 10"/>
          <p:cNvSpPr txBox="1"/>
          <p:nvPr/>
        </p:nvSpPr>
        <p:spPr>
          <a:xfrm>
            <a:off x="5305376" y="4437393"/>
            <a:ext cx="844775" cy="369332"/>
          </a:xfrm>
          <a:prstGeom prst="rect">
            <a:avLst/>
          </a:prstGeom>
          <a:noFill/>
        </p:spPr>
        <p:txBody>
          <a:bodyPr wrap="square" rtlCol="0">
            <a:spAutoFit/>
          </a:bodyPr>
          <a:lstStyle/>
          <a:p>
            <a:r>
              <a:rPr lang="en-US">
                <a:solidFill>
                  <a:schemeClr val="bg1"/>
                </a:solidFill>
              </a:rPr>
              <a:t>9 FTE’s</a:t>
            </a:r>
          </a:p>
        </p:txBody>
      </p:sp>
      <p:sp>
        <p:nvSpPr>
          <p:cNvPr id="14" name="Text Placeholder 5"/>
          <p:cNvSpPr>
            <a:spLocks noGrp="1"/>
          </p:cNvSpPr>
          <p:nvPr>
            <p:ph type="body" sz="quarter" idx="14"/>
          </p:nvPr>
        </p:nvSpPr>
        <p:spPr>
          <a:xfrm>
            <a:off x="217411" y="694434"/>
            <a:ext cx="3855826" cy="375311"/>
          </a:xfrm>
        </p:spPr>
        <p:txBody>
          <a:bodyPr>
            <a:normAutofit/>
          </a:bodyPr>
          <a:lstStyle/>
          <a:p>
            <a:pPr defTabSz="457200"/>
            <a:r>
              <a:rPr lang="en-US" sz="1400" b="1"/>
              <a:t>HR Strategic Initiatives - $445K</a:t>
            </a:r>
          </a:p>
        </p:txBody>
      </p:sp>
      <p:sp>
        <p:nvSpPr>
          <p:cNvPr id="8" name="Rectangle 7">
            <a:extLst>
              <a:ext uri="{FF2B5EF4-FFF2-40B4-BE49-F238E27FC236}">
                <a16:creationId xmlns:a16="http://schemas.microsoft.com/office/drawing/2014/main" id="{D8D35A9E-9D13-C59F-FABE-25F5A8DC20F9}"/>
              </a:ext>
            </a:extLst>
          </p:cNvPr>
          <p:cNvSpPr/>
          <p:nvPr/>
        </p:nvSpPr>
        <p:spPr>
          <a:xfrm>
            <a:off x="4754057" y="1069744"/>
            <a:ext cx="1541117" cy="8173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sz="900" b="0" i="0" u="none" strike="noStrike" kern="1200" cap="none" baseline="0">
                <a:solidFill>
                  <a:prstClr val="black">
                    <a:lumMod val="75000"/>
                    <a:lumOff val="25000"/>
                  </a:prstClr>
                </a:solidFill>
                <a:latin typeface="+mn-lt"/>
                <a:ea typeface="+mn-ea"/>
                <a:cs typeface="+mn-cs"/>
              </a:defRPr>
            </a:pPr>
            <a:r>
              <a:rPr lang="en-US" sz="1330" b="1">
                <a:solidFill>
                  <a:schemeClr val="tx1"/>
                </a:solidFill>
                <a:latin typeface="Arial" panose="020B0604020202020204" pitchFamily="34" charset="0"/>
                <a:cs typeface="Arial" panose="020B0604020202020204" pitchFamily="34" charset="0"/>
              </a:rPr>
              <a:t>Employee Engagement</a:t>
            </a:r>
          </a:p>
          <a:p>
            <a:pPr algn="ctr">
              <a:defRPr sz="900" b="0" i="0" u="none" strike="noStrike" kern="1200" cap="none" baseline="0">
                <a:solidFill>
                  <a:prstClr val="black">
                    <a:lumMod val="75000"/>
                    <a:lumOff val="25000"/>
                  </a:prstClr>
                </a:solidFill>
                <a:latin typeface="+mn-lt"/>
                <a:ea typeface="+mn-ea"/>
                <a:cs typeface="+mn-cs"/>
              </a:defRPr>
            </a:pPr>
            <a:r>
              <a:rPr lang="en-US" sz="1330" b="1">
                <a:solidFill>
                  <a:schemeClr val="tx1"/>
                </a:solidFill>
                <a:latin typeface="Arial" panose="020B0604020202020204" pitchFamily="34" charset="0"/>
                <a:cs typeface="Arial" panose="020B0604020202020204" pitchFamily="34" charset="0"/>
              </a:rPr>
              <a:t>10,000
1%</a:t>
            </a:r>
          </a:p>
        </p:txBody>
      </p:sp>
    </p:spTree>
    <p:extLst>
      <p:ext uri="{BB962C8B-B14F-4D97-AF65-F5344CB8AC3E}">
        <p14:creationId xmlns:p14="http://schemas.microsoft.com/office/powerpoint/2010/main" val="2154918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6391058" y="804281"/>
          <a:ext cx="5402935" cy="4171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AFB77DB3-836B-4A1E-B8F2-C5A30649D3F9}"/>
              </a:ext>
            </a:extLst>
          </p:cNvPr>
          <p:cNvSpPr txBox="1"/>
          <p:nvPr/>
        </p:nvSpPr>
        <p:spPr>
          <a:xfrm>
            <a:off x="7349717" y="4923290"/>
            <a:ext cx="3692650" cy="646331"/>
          </a:xfrm>
          <a:prstGeom prst="rect">
            <a:avLst/>
          </a:prstGeom>
          <a:noFill/>
        </p:spPr>
        <p:txBody>
          <a:bodyPr wrap="square" rtlCol="0">
            <a:spAutoFit/>
          </a:bodyPr>
          <a:lstStyle/>
          <a:p>
            <a:pPr algn="ctr"/>
            <a:r>
              <a:rPr lang="en-US">
                <a:solidFill>
                  <a:srgbClr val="7B7B7B"/>
                </a:solidFill>
              </a:rPr>
              <a:t>CSCF Professional Development Priorities</a:t>
            </a:r>
          </a:p>
        </p:txBody>
      </p:sp>
      <p:sp>
        <p:nvSpPr>
          <p:cNvPr id="9" name="TextBox 8"/>
          <p:cNvSpPr txBox="1"/>
          <p:nvPr/>
        </p:nvSpPr>
        <p:spPr>
          <a:xfrm>
            <a:off x="395027" y="1952156"/>
            <a:ext cx="6609622" cy="1354217"/>
          </a:xfrm>
          <a:prstGeom prst="rect">
            <a:avLst/>
          </a:prstGeom>
          <a:noFill/>
        </p:spPr>
        <p:txBody>
          <a:bodyPr wrap="square" rtlCol="0">
            <a:spAutoFit/>
          </a:bodyPr>
          <a:lstStyle/>
          <a:p>
            <a:r>
              <a:rPr lang="en-US" b="1">
                <a:solidFill>
                  <a:srgbClr val="7B7B7B"/>
                </a:solidFill>
              </a:rPr>
              <a:t>Goal</a:t>
            </a:r>
            <a:br>
              <a:rPr lang="en-US" sz="1600">
                <a:solidFill>
                  <a:srgbClr val="7B7B7B"/>
                </a:solidFill>
              </a:rPr>
            </a:br>
            <a:r>
              <a:rPr lang="en-US" sz="1600">
                <a:solidFill>
                  <a:srgbClr val="7B7B7B"/>
                </a:solidFill>
              </a:rPr>
              <a:t>Align Professional Development Priorities to Key CSCF Values</a:t>
            </a:r>
          </a:p>
          <a:p>
            <a:pPr marL="742950" lvl="1" indent="-285750">
              <a:buFont typeface="Arial" panose="020B0604020202020204" pitchFamily="34" charset="0"/>
              <a:buChar char="•"/>
            </a:pPr>
            <a:r>
              <a:rPr lang="en-US" sz="1600">
                <a:solidFill>
                  <a:srgbClr val="7B7B7B"/>
                </a:solidFill>
              </a:rPr>
              <a:t>Purpose Driven (North Star)</a:t>
            </a:r>
          </a:p>
          <a:p>
            <a:pPr marL="742950" lvl="1" indent="-285750">
              <a:buFont typeface="Arial" panose="020B0604020202020204" pitchFamily="34" charset="0"/>
              <a:buChar char="•"/>
            </a:pPr>
            <a:r>
              <a:rPr lang="en-US" sz="1600">
                <a:solidFill>
                  <a:srgbClr val="7B7B7B"/>
                </a:solidFill>
              </a:rPr>
              <a:t>Innovation (Training)</a:t>
            </a:r>
          </a:p>
          <a:p>
            <a:pPr marL="742950" lvl="1" indent="-285750">
              <a:buFont typeface="Arial" panose="020B0604020202020204" pitchFamily="34" charset="0"/>
              <a:buChar char="•"/>
            </a:pPr>
            <a:r>
              <a:rPr lang="en-US" sz="1600">
                <a:solidFill>
                  <a:srgbClr val="7B7B7B"/>
                </a:solidFill>
              </a:rPr>
              <a:t>Integrity (Trust Creed)</a:t>
            </a:r>
          </a:p>
        </p:txBody>
      </p:sp>
      <p:grpSp>
        <p:nvGrpSpPr>
          <p:cNvPr id="10" name="Group 9"/>
          <p:cNvGrpSpPr/>
          <p:nvPr/>
        </p:nvGrpSpPr>
        <p:grpSpPr>
          <a:xfrm>
            <a:off x="401865" y="931354"/>
            <a:ext cx="4496661" cy="761800"/>
            <a:chOff x="317368" y="3897900"/>
            <a:chExt cx="4443155" cy="295200"/>
          </a:xfrm>
          <a:solidFill>
            <a:srgbClr val="0D76BD"/>
          </a:solidFill>
        </p:grpSpPr>
        <p:sp>
          <p:nvSpPr>
            <p:cNvPr id="11" name="Rounded Rectangle 10"/>
            <p:cNvSpPr/>
            <p:nvPr/>
          </p:nvSpPr>
          <p:spPr>
            <a:xfrm>
              <a:off x="317368" y="3897900"/>
              <a:ext cx="4443155" cy="2952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ounded Rectangle 5"/>
            <p:cNvSpPr txBox="1"/>
            <p:nvPr/>
          </p:nvSpPr>
          <p:spPr>
            <a:xfrm>
              <a:off x="317368" y="3912310"/>
              <a:ext cx="4428745" cy="280790"/>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7941" tIns="0" rIns="167941" bIns="0" numCol="1" spcCol="1270" anchor="ctr" anchorCtr="0">
              <a:noAutofit/>
            </a:bodyPr>
            <a:lstStyle/>
            <a:p>
              <a:pPr lvl="0" algn="ctr" defTabSz="444500">
                <a:lnSpc>
                  <a:spcPct val="90000"/>
                </a:lnSpc>
                <a:spcBef>
                  <a:spcPct val="0"/>
                </a:spcBef>
                <a:spcAft>
                  <a:spcPct val="35000"/>
                </a:spcAft>
              </a:pPr>
              <a:r>
                <a:rPr lang="en-US" sz="1400" b="1" kern="1200">
                  <a:solidFill>
                    <a:schemeClr val="bg1"/>
                  </a:solidFill>
                </a:rPr>
                <a:t>Create CareerSourcers Culture</a:t>
              </a:r>
            </a:p>
          </p:txBody>
        </p:sp>
      </p:grpSp>
      <p:sp>
        <p:nvSpPr>
          <p:cNvPr id="15" name="TextBox 14"/>
          <p:cNvSpPr txBox="1"/>
          <p:nvPr/>
        </p:nvSpPr>
        <p:spPr>
          <a:xfrm>
            <a:off x="401865" y="3475297"/>
            <a:ext cx="6203064" cy="2585323"/>
          </a:xfrm>
          <a:prstGeom prst="rect">
            <a:avLst/>
          </a:prstGeom>
          <a:noFill/>
        </p:spPr>
        <p:txBody>
          <a:bodyPr wrap="square" rtlCol="0">
            <a:spAutoFit/>
          </a:bodyPr>
          <a:lstStyle/>
          <a:p>
            <a:r>
              <a:rPr lang="en-US" b="1">
                <a:solidFill>
                  <a:srgbClr val="92D050"/>
                </a:solidFill>
                <a:latin typeface="Arial" panose="020B0604020202020204" pitchFamily="34" charset="0"/>
                <a:cs typeface="Arial" panose="020B0604020202020204" pitchFamily="34" charset="0"/>
              </a:rPr>
              <a:t>Key Performance Outcomes</a:t>
            </a:r>
          </a:p>
          <a:p>
            <a:pPr marL="285750" indent="-285750">
              <a:lnSpc>
                <a:spcPct val="150000"/>
              </a:lnSpc>
              <a:buFont typeface="Wingdings" panose="05000000000000000000" pitchFamily="2" charset="2"/>
              <a:buChar char="ü"/>
            </a:pPr>
            <a:r>
              <a:rPr lang="en-US" sz="1600">
                <a:solidFill>
                  <a:srgbClr val="7B7B7B"/>
                </a:solidFill>
                <a:latin typeface="Arial" panose="020B0604020202020204" pitchFamily="34" charset="0"/>
                <a:cs typeface="Arial" panose="020B0604020202020204" pitchFamily="34" charset="0"/>
              </a:rPr>
              <a:t>Improve Job Performance and Ensure Compliance</a:t>
            </a:r>
          </a:p>
          <a:p>
            <a:pPr marL="285750" indent="-285750">
              <a:lnSpc>
                <a:spcPct val="150000"/>
              </a:lnSpc>
              <a:buFont typeface="Wingdings" panose="05000000000000000000" pitchFamily="2" charset="2"/>
              <a:buChar char="ü"/>
            </a:pPr>
            <a:r>
              <a:rPr lang="en-US" sz="1600">
                <a:solidFill>
                  <a:srgbClr val="7B7B7B"/>
                </a:solidFill>
                <a:latin typeface="Arial" panose="020B0604020202020204" pitchFamily="34" charset="0"/>
                <a:cs typeface="Arial" panose="020B0604020202020204" pitchFamily="34" charset="0"/>
              </a:rPr>
              <a:t>Talented and Effective Leaders Through Leadership Development and Succession Management</a:t>
            </a:r>
          </a:p>
          <a:p>
            <a:pPr marL="285750" indent="-285750">
              <a:lnSpc>
                <a:spcPct val="150000"/>
              </a:lnSpc>
              <a:buFont typeface="Wingdings" panose="05000000000000000000" pitchFamily="2" charset="2"/>
              <a:buChar char="ü"/>
            </a:pPr>
            <a:r>
              <a:rPr lang="en-US" sz="1600">
                <a:solidFill>
                  <a:srgbClr val="7B7B7B"/>
                </a:solidFill>
                <a:latin typeface="Arial" panose="020B0604020202020204" pitchFamily="34" charset="0"/>
                <a:cs typeface="Arial" panose="020B0604020202020204" pitchFamily="34" charset="0"/>
              </a:rPr>
              <a:t>Elevate Emotional Intelligence and Increase Adoption of “CareerSourcer” Attributes and competencies</a:t>
            </a:r>
          </a:p>
          <a:p>
            <a:pPr marL="285750" indent="-285750">
              <a:lnSpc>
                <a:spcPct val="150000"/>
              </a:lnSpc>
              <a:buFont typeface="Wingdings" panose="05000000000000000000" pitchFamily="2" charset="2"/>
              <a:buChar char="ü"/>
            </a:pPr>
            <a:r>
              <a:rPr lang="en-US" sz="1600">
                <a:solidFill>
                  <a:srgbClr val="7B7B7B"/>
                </a:solidFill>
                <a:latin typeface="Arial" panose="020B0604020202020204" pitchFamily="34" charset="0"/>
                <a:cs typeface="Arial" panose="020B0604020202020204" pitchFamily="34" charset="0"/>
              </a:rPr>
              <a:t>Ensure New CSCF Staff are Acclimated into Culture Effectively</a:t>
            </a:r>
          </a:p>
        </p:txBody>
      </p:sp>
      <p:sp>
        <p:nvSpPr>
          <p:cNvPr id="6" name="Text Placeholder 5"/>
          <p:cNvSpPr>
            <a:spLocks noGrp="1"/>
          </p:cNvSpPr>
          <p:nvPr>
            <p:ph type="body" sz="quarter" idx="14"/>
          </p:nvPr>
        </p:nvSpPr>
        <p:spPr/>
        <p:txBody>
          <a:bodyPr/>
          <a:lstStyle/>
          <a:p>
            <a:r>
              <a:rPr lang="en-US"/>
              <a:t>CSCF professional Development</a:t>
            </a:r>
          </a:p>
          <a:p>
            <a:endParaRPr lang="en-US"/>
          </a:p>
        </p:txBody>
      </p:sp>
    </p:spTree>
    <p:extLst>
      <p:ext uri="{BB962C8B-B14F-4D97-AF65-F5344CB8AC3E}">
        <p14:creationId xmlns:p14="http://schemas.microsoft.com/office/powerpoint/2010/main" val="2713374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US"/>
              <a:t>Budget overview</a:t>
            </a:r>
          </a:p>
        </p:txBody>
      </p:sp>
      <p:sp>
        <p:nvSpPr>
          <p:cNvPr id="2"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4024734720"/>
              </p:ext>
            </p:extLst>
          </p:nvPr>
        </p:nvGraphicFramePr>
        <p:xfrm>
          <a:off x="368300" y="1640502"/>
          <a:ext cx="10943714" cy="3425568"/>
        </p:xfrm>
        <a:graphic>
          <a:graphicData uri="http://schemas.openxmlformats.org/drawingml/2006/table">
            <a:tbl>
              <a:tblPr/>
              <a:tblGrid>
                <a:gridCol w="5053589">
                  <a:extLst>
                    <a:ext uri="{9D8B030D-6E8A-4147-A177-3AD203B41FA5}">
                      <a16:colId xmlns:a16="http://schemas.microsoft.com/office/drawing/2014/main" val="33795336"/>
                    </a:ext>
                  </a:extLst>
                </a:gridCol>
                <a:gridCol w="332322">
                  <a:extLst>
                    <a:ext uri="{9D8B030D-6E8A-4147-A177-3AD203B41FA5}">
                      <a16:colId xmlns:a16="http://schemas.microsoft.com/office/drawing/2014/main" val="1286355497"/>
                    </a:ext>
                  </a:extLst>
                </a:gridCol>
                <a:gridCol w="1455342">
                  <a:extLst>
                    <a:ext uri="{9D8B030D-6E8A-4147-A177-3AD203B41FA5}">
                      <a16:colId xmlns:a16="http://schemas.microsoft.com/office/drawing/2014/main" val="2639799575"/>
                    </a:ext>
                  </a:extLst>
                </a:gridCol>
                <a:gridCol w="1673071">
                  <a:extLst>
                    <a:ext uri="{9D8B030D-6E8A-4147-A177-3AD203B41FA5}">
                      <a16:colId xmlns:a16="http://schemas.microsoft.com/office/drawing/2014/main" val="1472334495"/>
                    </a:ext>
                  </a:extLst>
                </a:gridCol>
                <a:gridCol w="1271992">
                  <a:extLst>
                    <a:ext uri="{9D8B030D-6E8A-4147-A177-3AD203B41FA5}">
                      <a16:colId xmlns:a16="http://schemas.microsoft.com/office/drawing/2014/main" val="2081903987"/>
                    </a:ext>
                  </a:extLst>
                </a:gridCol>
                <a:gridCol w="1157398">
                  <a:extLst>
                    <a:ext uri="{9D8B030D-6E8A-4147-A177-3AD203B41FA5}">
                      <a16:colId xmlns:a16="http://schemas.microsoft.com/office/drawing/2014/main" val="2085374537"/>
                    </a:ext>
                  </a:extLst>
                </a:gridCol>
              </a:tblGrid>
              <a:tr h="428196">
                <a:tc>
                  <a:txBody>
                    <a:bodyPr/>
                    <a:lstStyle/>
                    <a:p>
                      <a:pPr algn="l" fontAlgn="b"/>
                      <a:endParaRPr lang="en-US" sz="1600" b="0" i="0" u="none" strike="noStrike">
                        <a:solidFill>
                          <a:srgbClr val="000000"/>
                        </a:solidFill>
                        <a:effectLst/>
                        <a:latin typeface="Arial" panose="020B0604020202020204" pitchFamily="34" charset="0"/>
                      </a:endParaRPr>
                    </a:p>
                  </a:txBody>
                  <a:tcPr marL="4130" marR="4130" marT="413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130" marR="4130" marT="4130" marB="0" anchor="b">
                    <a:lnL>
                      <a:noFill/>
                    </a:lnL>
                    <a:lnR>
                      <a:noFill/>
                    </a:lnR>
                    <a:lnT>
                      <a:noFill/>
                    </a:lnT>
                    <a:lnB>
                      <a:noFill/>
                    </a:lnB>
                  </a:tcPr>
                </a:tc>
                <a:tc>
                  <a:txBody>
                    <a:bodyPr/>
                    <a:lstStyle/>
                    <a:p>
                      <a:pPr algn="ctr" fontAlgn="b"/>
                      <a:r>
                        <a:rPr lang="en-US" sz="1600" b="1" i="0" u="sng" strike="noStrike">
                          <a:solidFill>
                            <a:srgbClr val="00B0F0"/>
                          </a:solidFill>
                          <a:effectLst/>
                          <a:latin typeface="Calibri"/>
                        </a:rPr>
                        <a:t>FY 2022-23</a:t>
                      </a:r>
                    </a:p>
                  </a:txBody>
                  <a:tcPr marL="4130" marR="4130" marT="4130" marB="0" anchor="b">
                    <a:lnL>
                      <a:noFill/>
                    </a:lnL>
                    <a:lnR>
                      <a:noFill/>
                    </a:lnR>
                    <a:lnT>
                      <a:noFill/>
                    </a:lnT>
                    <a:lnB>
                      <a:noFill/>
                    </a:lnB>
                  </a:tcPr>
                </a:tc>
                <a:tc>
                  <a:txBody>
                    <a:bodyPr/>
                    <a:lstStyle/>
                    <a:p>
                      <a:pPr algn="ctr" fontAlgn="b"/>
                      <a:r>
                        <a:rPr lang="en-US" sz="1600" b="1" i="0" u="sng" strike="noStrike">
                          <a:solidFill>
                            <a:srgbClr val="FFC000"/>
                          </a:solidFill>
                          <a:effectLst/>
                          <a:latin typeface="Calibri"/>
                        </a:rPr>
                        <a:t>FY 2021-22</a:t>
                      </a:r>
                    </a:p>
                  </a:txBody>
                  <a:tcPr marL="4130" marR="4130" marT="4130" marB="0" anchor="b">
                    <a:lnL>
                      <a:noFill/>
                    </a:lnL>
                    <a:lnR>
                      <a:noFill/>
                    </a:lnR>
                    <a:lnT>
                      <a:noFill/>
                    </a:lnT>
                    <a:lnB>
                      <a:noFill/>
                    </a:lnB>
                  </a:tcPr>
                </a:tc>
                <a:tc>
                  <a:txBody>
                    <a:bodyPr/>
                    <a:lstStyle/>
                    <a:p>
                      <a:pPr algn="ctr" fontAlgn="b"/>
                      <a:r>
                        <a:rPr lang="en-US" sz="1600" b="1" i="0" u="sng" strike="noStrike">
                          <a:solidFill>
                            <a:srgbClr val="FF0000"/>
                          </a:solidFill>
                          <a:effectLst/>
                          <a:latin typeface="Calibri"/>
                        </a:rPr>
                        <a:t>$ Difference</a:t>
                      </a:r>
                    </a:p>
                  </a:txBody>
                  <a:tcPr marL="4130" marR="4130" marT="4130" marB="0" anchor="b">
                    <a:lnL>
                      <a:noFill/>
                    </a:lnL>
                    <a:lnR>
                      <a:noFill/>
                    </a:lnR>
                    <a:lnT>
                      <a:noFill/>
                    </a:lnT>
                    <a:lnB>
                      <a:noFill/>
                    </a:lnB>
                  </a:tcPr>
                </a:tc>
                <a:tc>
                  <a:txBody>
                    <a:bodyPr/>
                    <a:lstStyle/>
                    <a:p>
                      <a:pPr algn="ctr" fontAlgn="b"/>
                      <a:r>
                        <a:rPr lang="en-US" sz="1600" b="1" i="0" u="sng" strike="noStrike">
                          <a:solidFill>
                            <a:srgbClr val="FF0000"/>
                          </a:solidFill>
                          <a:effectLst/>
                          <a:latin typeface="Calibri"/>
                        </a:rPr>
                        <a:t>% Difference</a:t>
                      </a:r>
                    </a:p>
                  </a:txBody>
                  <a:tcPr marL="4130" marR="4130" marT="4130" marB="0" anchor="b">
                    <a:lnL>
                      <a:noFill/>
                    </a:lnL>
                    <a:lnR>
                      <a:noFill/>
                    </a:lnR>
                    <a:lnT>
                      <a:noFill/>
                    </a:lnT>
                    <a:lnB>
                      <a:noFill/>
                    </a:lnB>
                  </a:tcPr>
                </a:tc>
                <a:extLst>
                  <a:ext uri="{0D108BD9-81ED-4DB2-BD59-A6C34878D82A}">
                    <a16:rowId xmlns:a16="http://schemas.microsoft.com/office/drawing/2014/main" val="723422745"/>
                  </a:ext>
                </a:extLst>
              </a:tr>
              <a:tr h="428196">
                <a:tc>
                  <a:txBody>
                    <a:bodyPr/>
                    <a:lstStyle/>
                    <a:p>
                      <a:pPr algn="l" fontAlgn="b"/>
                      <a:endParaRPr lang="en-US" sz="1600" b="0" i="0" u="none" strike="noStrike">
                        <a:solidFill>
                          <a:srgbClr val="000000"/>
                        </a:solidFill>
                        <a:effectLst/>
                        <a:latin typeface="Arial" panose="020B0604020202020204" pitchFamily="34" charset="0"/>
                      </a:endParaRPr>
                    </a:p>
                  </a:txBody>
                  <a:tcPr marL="4130" marR="4130" marT="413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130" marR="4130" marT="413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130" marR="4130" marT="413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130" marR="4130" marT="413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130" marR="4130" marT="413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130" marR="4130" marT="4130" marB="0" anchor="b">
                    <a:lnL>
                      <a:noFill/>
                    </a:lnL>
                    <a:lnR>
                      <a:noFill/>
                    </a:lnR>
                    <a:lnT>
                      <a:noFill/>
                    </a:lnT>
                    <a:lnB>
                      <a:noFill/>
                    </a:lnB>
                  </a:tcPr>
                </a:tc>
                <a:extLst>
                  <a:ext uri="{0D108BD9-81ED-4DB2-BD59-A6C34878D82A}">
                    <a16:rowId xmlns:a16="http://schemas.microsoft.com/office/drawing/2014/main" val="611997504"/>
                  </a:ext>
                </a:extLst>
              </a:tr>
              <a:tr h="428196">
                <a:tc>
                  <a:txBody>
                    <a:bodyPr/>
                    <a:lstStyle/>
                    <a:p>
                      <a:pPr algn="r" fontAlgn="b"/>
                      <a:r>
                        <a:rPr lang="en-US" sz="1600" b="1" i="0" u="none" strike="noStrike">
                          <a:solidFill>
                            <a:srgbClr val="000000"/>
                          </a:solidFill>
                          <a:effectLst/>
                          <a:latin typeface="Arial"/>
                        </a:rPr>
                        <a:t>Reserves From Prior Year</a:t>
                      </a:r>
                    </a:p>
                  </a:txBody>
                  <a:tcPr marL="4130" marR="4130" marT="413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130" marR="4130" marT="4130" marB="0" anchor="b">
                    <a:lnL>
                      <a:noFill/>
                    </a:lnL>
                    <a:lnR>
                      <a:noFill/>
                    </a:lnR>
                    <a:lnT>
                      <a:noFill/>
                    </a:lnT>
                    <a:lnB>
                      <a:noFill/>
                    </a:lnB>
                  </a:tcPr>
                </a:tc>
                <a:tc>
                  <a:txBody>
                    <a:bodyPr/>
                    <a:lstStyle/>
                    <a:p>
                      <a:pPr algn="r" fontAlgn="b"/>
                      <a:r>
                        <a:rPr lang="en-US" sz="1600" b="1" i="0" u="none" strike="noStrike">
                          <a:solidFill>
                            <a:srgbClr val="000000"/>
                          </a:solidFill>
                          <a:effectLst/>
                          <a:latin typeface="Calibri"/>
                        </a:rPr>
                        <a:t>$28,362,798</a:t>
                      </a:r>
                    </a:p>
                  </a:txBody>
                  <a:tcPr marL="4130" marR="4130" marT="4130" marB="0" anchor="b">
                    <a:lnL>
                      <a:noFill/>
                    </a:lnL>
                    <a:lnR>
                      <a:noFill/>
                    </a:lnR>
                    <a:lnT>
                      <a:noFill/>
                    </a:lnT>
                    <a:lnB>
                      <a:noFill/>
                    </a:lnB>
                  </a:tcPr>
                </a:tc>
                <a:tc>
                  <a:txBody>
                    <a:bodyPr/>
                    <a:lstStyle/>
                    <a:p>
                      <a:pPr algn="ctr" fontAlgn="b"/>
                      <a:r>
                        <a:rPr lang="en-US" sz="1600" b="1" i="0" u="none" strike="noStrike">
                          <a:solidFill>
                            <a:srgbClr val="000000"/>
                          </a:solidFill>
                          <a:effectLst/>
                          <a:latin typeface="Calibri"/>
                        </a:rPr>
                        <a:t>$11,453,123</a:t>
                      </a:r>
                    </a:p>
                  </a:txBody>
                  <a:tcPr marL="4130" marR="4130" marT="4130" marB="0" anchor="b">
                    <a:lnL>
                      <a:noFill/>
                    </a:lnL>
                    <a:lnR>
                      <a:noFill/>
                    </a:lnR>
                    <a:lnT>
                      <a:noFill/>
                    </a:lnT>
                    <a:lnB>
                      <a:noFill/>
                    </a:lnB>
                  </a:tcPr>
                </a:tc>
                <a:tc>
                  <a:txBody>
                    <a:bodyPr/>
                    <a:lstStyle/>
                    <a:p>
                      <a:pPr algn="r" fontAlgn="b"/>
                      <a:r>
                        <a:rPr lang="en-US" sz="1600" b="1" i="0" u="none" strike="noStrike">
                          <a:solidFill>
                            <a:srgbClr val="000000"/>
                          </a:solidFill>
                          <a:effectLst/>
                          <a:latin typeface="Calibri"/>
                        </a:rPr>
                        <a:t>$16,909,675 </a:t>
                      </a:r>
                      <a:endParaRPr lang="en-US" sz="1600" b="1" i="0" u="none" strike="noStrike">
                        <a:solidFill>
                          <a:srgbClr val="000000"/>
                        </a:solidFill>
                        <a:effectLst/>
                        <a:latin typeface="Calibri" panose="020F0502020204030204" pitchFamily="34" charset="0"/>
                      </a:endParaRPr>
                    </a:p>
                  </a:txBody>
                  <a:tcPr marL="4130" marR="4130" marT="413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130" marR="4130" marT="4130" marB="0" anchor="b">
                    <a:lnL>
                      <a:noFill/>
                    </a:lnL>
                    <a:lnR>
                      <a:noFill/>
                    </a:lnR>
                    <a:lnT>
                      <a:noFill/>
                    </a:lnT>
                    <a:lnB>
                      <a:noFill/>
                    </a:lnB>
                  </a:tcPr>
                </a:tc>
                <a:extLst>
                  <a:ext uri="{0D108BD9-81ED-4DB2-BD59-A6C34878D82A}">
                    <a16:rowId xmlns:a16="http://schemas.microsoft.com/office/drawing/2014/main" val="3167340633"/>
                  </a:ext>
                </a:extLst>
              </a:tr>
              <a:tr h="428196">
                <a:tc>
                  <a:txBody>
                    <a:bodyPr/>
                    <a:lstStyle/>
                    <a:p>
                      <a:pPr algn="r" fontAlgn="b"/>
                      <a:r>
                        <a:rPr lang="en-US" sz="1600" b="1" i="0" u="none" strike="noStrike">
                          <a:solidFill>
                            <a:srgbClr val="000000"/>
                          </a:solidFill>
                          <a:effectLst/>
                          <a:latin typeface="Arial"/>
                        </a:rPr>
                        <a:t>Current Year Funding Allocation - DEO</a:t>
                      </a:r>
                    </a:p>
                  </a:txBody>
                  <a:tcPr marL="4130" marR="4130" marT="413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130" marR="4130" marT="4130" marB="0" anchor="b">
                    <a:lnL>
                      <a:noFill/>
                    </a:lnL>
                    <a:lnR>
                      <a:noFill/>
                    </a:lnR>
                    <a:lnT>
                      <a:noFill/>
                    </a:lnT>
                    <a:lnB>
                      <a:noFill/>
                    </a:lnB>
                  </a:tcPr>
                </a:tc>
                <a:tc>
                  <a:txBody>
                    <a:bodyPr/>
                    <a:lstStyle/>
                    <a:p>
                      <a:pPr algn="r" fontAlgn="b"/>
                      <a:r>
                        <a:rPr lang="en-US" sz="1600" b="1" i="0" u="none" strike="noStrike">
                          <a:solidFill>
                            <a:srgbClr val="000000"/>
                          </a:solidFill>
                          <a:effectLst/>
                          <a:latin typeface="Calibri"/>
                        </a:rPr>
                        <a:t>$26,409,937</a:t>
                      </a:r>
                    </a:p>
                  </a:txBody>
                  <a:tcPr marL="4130" marR="4130" marT="4130" marB="0" anchor="b">
                    <a:lnL>
                      <a:noFill/>
                    </a:lnL>
                    <a:lnR>
                      <a:noFill/>
                    </a:lnR>
                    <a:lnT>
                      <a:noFill/>
                    </a:lnT>
                    <a:lnB>
                      <a:noFill/>
                    </a:lnB>
                  </a:tcPr>
                </a:tc>
                <a:tc>
                  <a:txBody>
                    <a:bodyPr/>
                    <a:lstStyle/>
                    <a:p>
                      <a:pPr algn="ctr" fontAlgn="b"/>
                      <a:r>
                        <a:rPr lang="en-US" sz="1600" b="1" i="0" u="none" strike="noStrike">
                          <a:solidFill>
                            <a:srgbClr val="000000"/>
                          </a:solidFill>
                          <a:effectLst/>
                          <a:latin typeface="Calibri"/>
                        </a:rPr>
                        <a:t>$40,741,305</a:t>
                      </a:r>
                    </a:p>
                  </a:txBody>
                  <a:tcPr marL="4130" marR="4130" marT="4130" marB="0" anchor="b">
                    <a:lnL>
                      <a:noFill/>
                    </a:lnL>
                    <a:lnR>
                      <a:noFill/>
                    </a:lnR>
                    <a:lnT>
                      <a:noFill/>
                    </a:lnT>
                    <a:lnB>
                      <a:noFill/>
                    </a:lnB>
                  </a:tcPr>
                </a:tc>
                <a:tc>
                  <a:txBody>
                    <a:bodyPr/>
                    <a:lstStyle/>
                    <a:p>
                      <a:pPr algn="r" fontAlgn="b"/>
                      <a:r>
                        <a:rPr lang="en-US" sz="1600" b="1" i="0" u="none" strike="noStrike">
                          <a:solidFill>
                            <a:srgbClr val="000000"/>
                          </a:solidFill>
                          <a:effectLst/>
                          <a:latin typeface="Calibri"/>
                        </a:rPr>
                        <a:t>($14,331,368) </a:t>
                      </a:r>
                      <a:endParaRPr lang="en-US" sz="1600" b="1" i="0" u="none" strike="noStrike">
                        <a:solidFill>
                          <a:srgbClr val="000000"/>
                        </a:solidFill>
                        <a:effectLst/>
                        <a:latin typeface="Calibri" panose="020F0502020204030204" pitchFamily="34" charset="0"/>
                      </a:endParaRPr>
                    </a:p>
                  </a:txBody>
                  <a:tcPr marL="4130" marR="4130" marT="413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130" marR="4130" marT="4130" marB="0" anchor="b">
                    <a:lnL>
                      <a:noFill/>
                    </a:lnL>
                    <a:lnR>
                      <a:noFill/>
                    </a:lnR>
                    <a:lnT>
                      <a:noFill/>
                    </a:lnT>
                    <a:lnB>
                      <a:noFill/>
                    </a:lnB>
                  </a:tcPr>
                </a:tc>
                <a:extLst>
                  <a:ext uri="{0D108BD9-81ED-4DB2-BD59-A6C34878D82A}">
                    <a16:rowId xmlns:a16="http://schemas.microsoft.com/office/drawing/2014/main" val="3938180529"/>
                  </a:ext>
                </a:extLst>
              </a:tr>
              <a:tr h="428196">
                <a:tc>
                  <a:txBody>
                    <a:bodyPr/>
                    <a:lstStyle/>
                    <a:p>
                      <a:pPr algn="r" fontAlgn="b"/>
                      <a:r>
                        <a:rPr lang="en-US" sz="1600" b="1" i="0" u="none" strike="noStrike">
                          <a:solidFill>
                            <a:srgbClr val="000000"/>
                          </a:solidFill>
                          <a:effectLst/>
                          <a:latin typeface="Arial"/>
                        </a:rPr>
                        <a:t>Current Year Funding Awards - Non-DEO</a:t>
                      </a:r>
                    </a:p>
                  </a:txBody>
                  <a:tcPr marL="4130" marR="4130" marT="413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130" marR="4130" marT="4130" marB="0" anchor="b">
                    <a:lnL>
                      <a:noFill/>
                    </a:lnL>
                    <a:lnR>
                      <a:noFill/>
                    </a:lnR>
                    <a:lnT>
                      <a:noFill/>
                    </a:lnT>
                    <a:lnB>
                      <a:noFill/>
                    </a:lnB>
                  </a:tcPr>
                </a:tc>
                <a:tc>
                  <a:txBody>
                    <a:bodyPr/>
                    <a:lstStyle/>
                    <a:p>
                      <a:pPr algn="r" fontAlgn="b"/>
                      <a:r>
                        <a:rPr lang="en-US" sz="1600" b="1" i="0" u="none" strike="noStrike">
                          <a:solidFill>
                            <a:srgbClr val="000000"/>
                          </a:solidFill>
                          <a:effectLst/>
                          <a:latin typeface="Calibri"/>
                        </a:rPr>
                        <a:t>$3,500,000</a:t>
                      </a:r>
                    </a:p>
                  </a:txBody>
                  <a:tcPr marL="4130" marR="4130" marT="41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$11,168,370</a:t>
                      </a:r>
                    </a:p>
                  </a:txBody>
                  <a:tcPr marL="4130" marR="4130" marT="41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($7,668,370)</a:t>
                      </a:r>
                    </a:p>
                  </a:txBody>
                  <a:tcPr marL="4130" marR="4130" marT="41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130" marR="4130" marT="4130" marB="0" anchor="b">
                    <a:lnL>
                      <a:noFill/>
                    </a:lnL>
                    <a:lnR>
                      <a:noFill/>
                    </a:lnR>
                    <a:lnT>
                      <a:noFill/>
                    </a:lnT>
                    <a:lnB>
                      <a:noFill/>
                    </a:lnB>
                  </a:tcPr>
                </a:tc>
                <a:extLst>
                  <a:ext uri="{0D108BD9-81ED-4DB2-BD59-A6C34878D82A}">
                    <a16:rowId xmlns:a16="http://schemas.microsoft.com/office/drawing/2014/main" val="1552664161"/>
                  </a:ext>
                </a:extLst>
              </a:tr>
              <a:tr h="428196">
                <a:tc>
                  <a:txBody>
                    <a:bodyPr/>
                    <a:lstStyle/>
                    <a:p>
                      <a:pPr algn="r" fontAlgn="b"/>
                      <a:r>
                        <a:rPr lang="en-US" sz="1600" b="1" i="0" u="none" strike="noStrike">
                          <a:solidFill>
                            <a:srgbClr val="000000"/>
                          </a:solidFill>
                          <a:effectLst/>
                          <a:latin typeface="Arial"/>
                        </a:rPr>
                        <a:t> Award Total - Available Funds</a:t>
                      </a:r>
                    </a:p>
                  </a:txBody>
                  <a:tcPr marL="4130" marR="4130" marT="413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130" marR="4130" marT="4130" marB="0" anchor="b">
                    <a:lnL>
                      <a:noFill/>
                    </a:lnL>
                    <a:lnR>
                      <a:noFill/>
                    </a:lnR>
                    <a:lnT>
                      <a:noFill/>
                    </a:lnT>
                    <a:lnB>
                      <a:noFill/>
                    </a:lnB>
                  </a:tcPr>
                </a:tc>
                <a:tc>
                  <a:txBody>
                    <a:bodyPr/>
                    <a:lstStyle/>
                    <a:p>
                      <a:pPr algn="r" fontAlgn="b"/>
                      <a:r>
                        <a:rPr lang="en-US" sz="1600" b="1" i="0" u="none" strike="noStrike">
                          <a:solidFill>
                            <a:srgbClr val="000000"/>
                          </a:solidFill>
                          <a:effectLst/>
                          <a:latin typeface="Calibri"/>
                        </a:rPr>
                        <a:t>$58,272,735</a:t>
                      </a:r>
                    </a:p>
                  </a:txBody>
                  <a:tcPr marL="4130" marR="4130" marT="41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a:solidFill>
                            <a:srgbClr val="000000"/>
                          </a:solidFill>
                          <a:effectLst/>
                          <a:latin typeface="Calibri"/>
                        </a:rPr>
                        <a:t>$63,362,798</a:t>
                      </a:r>
                    </a:p>
                  </a:txBody>
                  <a:tcPr marL="4130" marR="4130" marT="41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1" i="0" u="none" strike="noStrike">
                          <a:solidFill>
                            <a:srgbClr val="000000"/>
                          </a:solidFill>
                          <a:effectLst/>
                          <a:latin typeface="Calibri"/>
                        </a:rPr>
                        <a:t>($5,090,063)</a:t>
                      </a:r>
                    </a:p>
                  </a:txBody>
                  <a:tcPr marL="4130" marR="4130" marT="41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130" marR="4130" marT="4130" marB="0" anchor="b">
                    <a:lnL>
                      <a:noFill/>
                    </a:lnL>
                    <a:lnR>
                      <a:noFill/>
                    </a:lnR>
                    <a:lnT>
                      <a:noFill/>
                    </a:lnT>
                    <a:lnB>
                      <a:noFill/>
                    </a:lnB>
                  </a:tcPr>
                </a:tc>
                <a:extLst>
                  <a:ext uri="{0D108BD9-81ED-4DB2-BD59-A6C34878D82A}">
                    <a16:rowId xmlns:a16="http://schemas.microsoft.com/office/drawing/2014/main" val="1445830781"/>
                  </a:ext>
                </a:extLst>
              </a:tr>
              <a:tr h="428196">
                <a:tc>
                  <a:txBody>
                    <a:bodyPr/>
                    <a:lstStyle/>
                    <a:p>
                      <a:pPr algn="r" fontAlgn="b"/>
                      <a:r>
                        <a:rPr lang="en-US" sz="1600" b="1" i="0" u="none" strike="noStrike" dirty="0">
                          <a:solidFill>
                            <a:srgbClr val="000000"/>
                          </a:solidFill>
                          <a:effectLst/>
                          <a:latin typeface="Arial"/>
                        </a:rPr>
                        <a:t>LESS planned Carryover For FY 23 - 24</a:t>
                      </a:r>
                    </a:p>
                  </a:txBody>
                  <a:tcPr marL="4130" marR="4130" marT="413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130" marR="4130" marT="4130" marB="0" anchor="b">
                    <a:lnL>
                      <a:noFill/>
                    </a:lnL>
                    <a:lnR>
                      <a:noFill/>
                    </a:lnR>
                    <a:lnT>
                      <a:noFill/>
                    </a:lnT>
                    <a:lnB>
                      <a:noFill/>
                    </a:lnB>
                  </a:tcPr>
                </a:tc>
                <a:tc>
                  <a:txBody>
                    <a:bodyPr/>
                    <a:lstStyle/>
                    <a:p>
                      <a:pPr algn="r" fontAlgn="b"/>
                      <a:r>
                        <a:rPr lang="en-US" sz="1600" b="1" i="0" u="none" strike="noStrike">
                          <a:solidFill>
                            <a:srgbClr val="000000"/>
                          </a:solidFill>
                          <a:effectLst/>
                          <a:latin typeface="Calibri"/>
                        </a:rPr>
                        <a:t>($14,272,735)</a:t>
                      </a:r>
                    </a:p>
                  </a:txBody>
                  <a:tcPr marL="4130" marR="4130" marT="41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($21,362,798)</a:t>
                      </a:r>
                    </a:p>
                  </a:txBody>
                  <a:tcPr marL="4130" marR="4130" marT="41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$7,090,063</a:t>
                      </a:r>
                    </a:p>
                  </a:txBody>
                  <a:tcPr marL="4130" marR="4130" marT="41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130" marR="4130" marT="413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9154100"/>
                  </a:ext>
                </a:extLst>
              </a:tr>
              <a:tr h="428196">
                <a:tc>
                  <a:txBody>
                    <a:bodyPr/>
                    <a:lstStyle/>
                    <a:p>
                      <a:pPr algn="r" fontAlgn="b"/>
                      <a:r>
                        <a:rPr lang="en-US" sz="1600" b="1" i="0" u="none" strike="noStrike">
                          <a:solidFill>
                            <a:srgbClr val="000000"/>
                          </a:solidFill>
                          <a:effectLst/>
                          <a:latin typeface="Arial"/>
                        </a:rPr>
                        <a:t>Total Available Funds Budgeted</a:t>
                      </a:r>
                    </a:p>
                  </a:txBody>
                  <a:tcPr marL="4130" marR="4130" marT="413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130" marR="4130" marT="4130" marB="0" anchor="b">
                    <a:lnL>
                      <a:noFill/>
                    </a:lnL>
                    <a:lnR>
                      <a:noFill/>
                    </a:lnR>
                    <a:lnT>
                      <a:noFill/>
                    </a:lnT>
                    <a:lnB>
                      <a:noFill/>
                    </a:lnB>
                  </a:tcPr>
                </a:tc>
                <a:tc>
                  <a:txBody>
                    <a:bodyPr/>
                    <a:lstStyle/>
                    <a:p>
                      <a:pPr algn="r" fontAlgn="b"/>
                      <a:r>
                        <a:rPr lang="en-US" sz="1600" b="1" i="0" u="none" strike="noStrike">
                          <a:solidFill>
                            <a:srgbClr val="000000"/>
                          </a:solidFill>
                          <a:effectLst/>
                          <a:latin typeface="Calibri"/>
                        </a:rPr>
                        <a:t>$44,000,000</a:t>
                      </a:r>
                    </a:p>
                  </a:txBody>
                  <a:tcPr marL="4130" marR="4130" marT="413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$42,000,000</a:t>
                      </a:r>
                    </a:p>
                  </a:txBody>
                  <a:tcPr marL="4130" marR="4130" marT="413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$2,000,000</a:t>
                      </a:r>
                    </a:p>
                  </a:txBody>
                  <a:tcPr marL="4130" marR="4130" marT="413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a:rPr>
                        <a:t>4.8%</a:t>
                      </a:r>
                    </a:p>
                  </a:txBody>
                  <a:tcPr marL="4130" marR="4130" marT="413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028244385"/>
                  </a:ext>
                </a:extLst>
              </a:tr>
            </a:tbl>
          </a:graphicData>
        </a:graphic>
      </p:graphicFrame>
      <p:sp>
        <p:nvSpPr>
          <p:cNvPr id="3" name="TextBox 2"/>
          <p:cNvSpPr txBox="1"/>
          <p:nvPr/>
        </p:nvSpPr>
        <p:spPr>
          <a:xfrm>
            <a:off x="668248" y="5434170"/>
            <a:ext cx="8004114" cy="1015663"/>
          </a:xfrm>
          <a:prstGeom prst="rect">
            <a:avLst/>
          </a:prstGeom>
          <a:noFill/>
        </p:spPr>
        <p:txBody>
          <a:bodyPr wrap="square" rtlCol="0">
            <a:spAutoFit/>
          </a:bodyPr>
          <a:lstStyle/>
          <a:p>
            <a:r>
              <a:rPr lang="en-US" sz="1200" i="1">
                <a:solidFill>
                  <a:srgbClr val="FF0000"/>
                </a:solidFill>
              </a:rPr>
              <a:t>Note A:  </a:t>
            </a:r>
            <a:r>
              <a:rPr lang="en-US" sz="1200" i="1"/>
              <a:t>Standard annual allocations from DEO was $28.2M.  An additional $12.5M was received special grants awarded by DEO and CareerSource FL.</a:t>
            </a:r>
          </a:p>
          <a:p>
            <a:endParaRPr lang="en-US" sz="1200" i="1"/>
          </a:p>
          <a:p>
            <a:r>
              <a:rPr lang="en-US" sz="1200" i="1">
                <a:solidFill>
                  <a:srgbClr val="FF0000"/>
                </a:solidFill>
              </a:rPr>
              <a:t>Note B: </a:t>
            </a:r>
            <a:r>
              <a:rPr lang="en-US" sz="1200" i="1"/>
              <a:t>Actual projected expenditures for FY2021-22 is $35M.  The balance of $7M is reflected in the “Reserves From Prior Year” category for FY2022-23.</a:t>
            </a:r>
          </a:p>
        </p:txBody>
      </p:sp>
      <p:sp>
        <p:nvSpPr>
          <p:cNvPr id="6" name="TextBox 5"/>
          <p:cNvSpPr txBox="1"/>
          <p:nvPr/>
        </p:nvSpPr>
        <p:spPr>
          <a:xfrm>
            <a:off x="8586170" y="3099062"/>
            <a:ext cx="255289" cy="276999"/>
          </a:xfrm>
          <a:prstGeom prst="rect">
            <a:avLst/>
          </a:prstGeom>
          <a:noFill/>
        </p:spPr>
        <p:txBody>
          <a:bodyPr wrap="square" rtlCol="0">
            <a:spAutoFit/>
          </a:bodyPr>
          <a:lstStyle/>
          <a:p>
            <a:r>
              <a:rPr lang="en-US" sz="1200" b="1">
                <a:solidFill>
                  <a:srgbClr val="FF0000"/>
                </a:solidFill>
              </a:rPr>
              <a:t>A</a:t>
            </a:r>
          </a:p>
        </p:txBody>
      </p:sp>
      <p:sp>
        <p:nvSpPr>
          <p:cNvPr id="7" name="TextBox 6">
            <a:extLst>
              <a:ext uri="{FF2B5EF4-FFF2-40B4-BE49-F238E27FC236}">
                <a16:creationId xmlns:a16="http://schemas.microsoft.com/office/drawing/2014/main" id="{1181D462-5FA1-A191-92F1-26763E3A9CF8}"/>
              </a:ext>
            </a:extLst>
          </p:cNvPr>
          <p:cNvSpPr txBox="1"/>
          <p:nvPr/>
        </p:nvSpPr>
        <p:spPr>
          <a:xfrm>
            <a:off x="8586170" y="4834621"/>
            <a:ext cx="255289" cy="276999"/>
          </a:xfrm>
          <a:prstGeom prst="rect">
            <a:avLst/>
          </a:prstGeom>
          <a:noFill/>
        </p:spPr>
        <p:txBody>
          <a:bodyPr wrap="square" rtlCol="0">
            <a:spAutoFit/>
          </a:bodyPr>
          <a:lstStyle/>
          <a:p>
            <a:r>
              <a:rPr lang="en-US" sz="1200" b="1">
                <a:solidFill>
                  <a:srgbClr val="FF0000"/>
                </a:solidFill>
              </a:rPr>
              <a:t>B</a:t>
            </a:r>
          </a:p>
        </p:txBody>
      </p:sp>
    </p:spTree>
    <p:extLst>
      <p:ext uri="{BB962C8B-B14F-4D97-AF65-F5344CB8AC3E}">
        <p14:creationId xmlns:p14="http://schemas.microsoft.com/office/powerpoint/2010/main" val="3989584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762000" y="174625"/>
            <a:ext cx="11430000" cy="476250"/>
          </a:xfrm>
        </p:spPr>
        <p:txBody>
          <a:bodyPr/>
          <a:lstStyle/>
          <a:p>
            <a:pPr marL="0" indent="0">
              <a:buNone/>
            </a:pPr>
            <a:r>
              <a:rPr lang="en-US" sz="2800">
                <a:solidFill>
                  <a:srgbClr val="7B7B7B"/>
                </a:solidFill>
                <a:latin typeface="Arial" panose="020B0604020202020204" pitchFamily="34" charset="0"/>
                <a:cs typeface="Arial" panose="020B0604020202020204" pitchFamily="34" charset="0"/>
              </a:rPr>
              <a:t>INNOVATION &amp; TECHNOLOGY DEPARTMENT – </a:t>
            </a:r>
            <a:r>
              <a:rPr lang="en-US" sz="2800" b="1" cap="small">
                <a:solidFill>
                  <a:srgbClr val="92D050"/>
                </a:solidFill>
                <a:latin typeface="Arial" panose="020B0604020202020204" pitchFamily="34" charset="0"/>
                <a:cs typeface="Arial" panose="020B0604020202020204" pitchFamily="34" charset="0"/>
              </a:rPr>
              <a:t>$2.22M</a:t>
            </a:r>
          </a:p>
        </p:txBody>
      </p:sp>
      <p:sp>
        <p:nvSpPr>
          <p:cNvPr id="2"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Chart 7"/>
          <p:cNvGraphicFramePr>
            <a:graphicFrameLocks/>
          </p:cNvGraphicFramePr>
          <p:nvPr>
            <p:extLst>
              <p:ext uri="{D42A27DB-BD31-4B8C-83A1-F6EECF244321}">
                <p14:modId xmlns:p14="http://schemas.microsoft.com/office/powerpoint/2010/main" val="3753103079"/>
              </p:ext>
            </p:extLst>
          </p:nvPr>
        </p:nvGraphicFramePr>
        <p:xfrm>
          <a:off x="998402" y="1273528"/>
          <a:ext cx="8520983" cy="523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829340" y="3504427"/>
            <a:ext cx="844775" cy="369332"/>
          </a:xfrm>
          <a:prstGeom prst="rect">
            <a:avLst/>
          </a:prstGeom>
          <a:noFill/>
        </p:spPr>
        <p:txBody>
          <a:bodyPr wrap="square" rtlCol="0">
            <a:spAutoFit/>
          </a:bodyPr>
          <a:lstStyle/>
          <a:p>
            <a:r>
              <a:rPr lang="en-US">
                <a:solidFill>
                  <a:schemeClr val="bg1"/>
                </a:solidFill>
              </a:rPr>
              <a:t>9 FTE’s</a:t>
            </a:r>
          </a:p>
        </p:txBody>
      </p:sp>
      <p:sp>
        <p:nvSpPr>
          <p:cNvPr id="12" name="Text Placeholder 5"/>
          <p:cNvSpPr>
            <a:spLocks noGrp="1"/>
          </p:cNvSpPr>
          <p:nvPr>
            <p:ph type="body" sz="quarter" idx="14"/>
          </p:nvPr>
        </p:nvSpPr>
        <p:spPr>
          <a:xfrm>
            <a:off x="762000" y="774546"/>
            <a:ext cx="3855826" cy="375311"/>
          </a:xfrm>
        </p:spPr>
        <p:txBody>
          <a:bodyPr>
            <a:normAutofit fontScale="85000" lnSpcReduction="20000"/>
          </a:bodyPr>
          <a:lstStyle/>
          <a:p>
            <a:pPr defTabSz="457200"/>
            <a:r>
              <a:rPr lang="en-US" sz="1400" b="1"/>
              <a:t>Innovation &amp; technology Strategic Initiatives - $1.45M</a:t>
            </a:r>
          </a:p>
        </p:txBody>
      </p:sp>
    </p:spTree>
    <p:extLst>
      <p:ext uri="{BB962C8B-B14F-4D97-AF65-F5344CB8AC3E}">
        <p14:creationId xmlns:p14="http://schemas.microsoft.com/office/powerpoint/2010/main" val="652952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762000" y="174625"/>
            <a:ext cx="11430000" cy="476250"/>
          </a:xfrm>
        </p:spPr>
        <p:txBody>
          <a:bodyPr/>
          <a:lstStyle/>
          <a:p>
            <a:pPr marL="0" indent="0">
              <a:buNone/>
            </a:pPr>
            <a:r>
              <a:rPr lang="en-US" sz="2800">
                <a:solidFill>
                  <a:srgbClr val="7B7B7B"/>
                </a:solidFill>
                <a:latin typeface="Arial" panose="020B0604020202020204" pitchFamily="34" charset="0"/>
                <a:cs typeface="Arial" panose="020B0604020202020204" pitchFamily="34" charset="0"/>
              </a:rPr>
              <a:t>BUSINESS INTELLIGENCE &amp; INNOVATION– </a:t>
            </a:r>
            <a:r>
              <a:rPr lang="en-US" sz="2800" b="1" cap="small">
                <a:solidFill>
                  <a:srgbClr val="92D050"/>
                </a:solidFill>
                <a:latin typeface="Arial" panose="020B0604020202020204" pitchFamily="34" charset="0"/>
                <a:cs typeface="Arial" panose="020B0604020202020204" pitchFamily="34" charset="0"/>
              </a:rPr>
              <a:t>$573K</a:t>
            </a:r>
          </a:p>
        </p:txBody>
      </p:sp>
      <p:sp>
        <p:nvSpPr>
          <p:cNvPr id="2"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Chart 7"/>
          <p:cNvGraphicFramePr>
            <a:graphicFrameLocks/>
          </p:cNvGraphicFramePr>
          <p:nvPr>
            <p:extLst>
              <p:ext uri="{D42A27DB-BD31-4B8C-83A1-F6EECF244321}">
                <p14:modId xmlns:p14="http://schemas.microsoft.com/office/powerpoint/2010/main" val="3790820363"/>
              </p:ext>
            </p:extLst>
          </p:nvPr>
        </p:nvGraphicFramePr>
        <p:xfrm>
          <a:off x="1774536" y="1218806"/>
          <a:ext cx="8887922" cy="524849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5"/>
          <p:cNvSpPr>
            <a:spLocks noGrp="1"/>
          </p:cNvSpPr>
          <p:nvPr>
            <p:ph type="body" sz="quarter" idx="14"/>
          </p:nvPr>
        </p:nvSpPr>
        <p:spPr>
          <a:xfrm>
            <a:off x="762000" y="774546"/>
            <a:ext cx="3855826" cy="375311"/>
          </a:xfrm>
        </p:spPr>
        <p:txBody>
          <a:bodyPr>
            <a:normAutofit fontScale="85000" lnSpcReduction="20000"/>
          </a:bodyPr>
          <a:lstStyle/>
          <a:p>
            <a:pPr defTabSz="457200"/>
            <a:r>
              <a:rPr lang="en-US" sz="1400" b="1"/>
              <a:t>Innovation &amp; technology Strategic Initiatives - $1.452M - Continued</a:t>
            </a:r>
          </a:p>
        </p:txBody>
      </p:sp>
      <p:sp>
        <p:nvSpPr>
          <p:cNvPr id="12" name="TextBox 11"/>
          <p:cNvSpPr txBox="1"/>
          <p:nvPr/>
        </p:nvSpPr>
        <p:spPr>
          <a:xfrm>
            <a:off x="6718175" y="3772980"/>
            <a:ext cx="844775" cy="369332"/>
          </a:xfrm>
          <a:prstGeom prst="rect">
            <a:avLst/>
          </a:prstGeom>
          <a:noFill/>
        </p:spPr>
        <p:txBody>
          <a:bodyPr wrap="square" rtlCol="0">
            <a:spAutoFit/>
          </a:bodyPr>
          <a:lstStyle/>
          <a:p>
            <a:r>
              <a:rPr lang="en-US">
                <a:solidFill>
                  <a:schemeClr val="bg1"/>
                </a:solidFill>
              </a:rPr>
              <a:t>4 FTE’s</a:t>
            </a:r>
          </a:p>
        </p:txBody>
      </p:sp>
    </p:spTree>
    <p:extLst>
      <p:ext uri="{BB962C8B-B14F-4D97-AF65-F5344CB8AC3E}">
        <p14:creationId xmlns:p14="http://schemas.microsoft.com/office/powerpoint/2010/main" val="1566450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US"/>
              <a:t>Innovation &amp; Technology Strategy</a:t>
            </a:r>
          </a:p>
          <a:p>
            <a:endParaRPr lang="en-US"/>
          </a:p>
        </p:txBody>
      </p:sp>
      <p:sp>
        <p:nvSpPr>
          <p:cNvPr id="2"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8" name="Rectangle 37"/>
          <p:cNvSpPr/>
          <p:nvPr/>
        </p:nvSpPr>
        <p:spPr>
          <a:xfrm>
            <a:off x="704492" y="925872"/>
            <a:ext cx="10570233" cy="4985980"/>
          </a:xfrm>
          <a:prstGeom prst="rect">
            <a:avLst/>
          </a:prstGeom>
        </p:spPr>
        <p:txBody>
          <a:bodyPr wrap="square" lIns="91440" tIns="45720" rIns="91440" bIns="45720" anchor="t">
            <a:spAutoFit/>
          </a:bodyPr>
          <a:lstStyle/>
          <a:p>
            <a:pPr lvl="0"/>
            <a:r>
              <a:rPr lang="en-US" sz="1400" b="1">
                <a:latin typeface="Arial" panose="020B0604020202020204" pitchFamily="34" charset="0"/>
                <a:cs typeface="Arial" panose="020B0604020202020204" pitchFamily="34" charset="0"/>
              </a:rPr>
              <a:t>Deliver Best-in-Class Technology Solutions (Infrastructure)                                </a:t>
            </a:r>
            <a:endParaRPr lang="en-US" sz="1400">
              <a:latin typeface="Arial" panose="020B0604020202020204" pitchFamily="34" charset="0"/>
              <a:cs typeface="Arial" panose="020B0604020202020204" pitchFamily="34" charset="0"/>
            </a:endParaRPr>
          </a:p>
          <a:p>
            <a:pPr>
              <a:spcBef>
                <a:spcPts val="0"/>
              </a:spcBef>
              <a:spcAft>
                <a:spcPts val="0"/>
              </a:spcAft>
            </a:pPr>
            <a:endParaRPr lang="en-US">
              <a:effectLst/>
            </a:endParaRPr>
          </a:p>
          <a:p>
            <a:pPr marL="742950" lvl="1" indent="-285750">
              <a:buFont typeface="Arial" panose="020B0604020202020204" pitchFamily="34" charset="0"/>
              <a:buChar char="•"/>
              <a:tabLst>
                <a:tab pos="914400" algn="l"/>
              </a:tabLst>
            </a:pPr>
            <a:r>
              <a:rPr lang="en-US" sz="1400">
                <a:latin typeface="Arial"/>
                <a:cs typeface="Arial"/>
              </a:rPr>
              <a:t>Expand CSCF’s Technology Portfolio to Enhance Digital Solutions that Inform and Engage Internal and External Audiences (Automation/Integration points, Online forms and Signature)</a:t>
            </a:r>
          </a:p>
          <a:p>
            <a:pPr marL="742950" lvl="1" indent="-285750">
              <a:buFont typeface="Arial" panose="020B0604020202020204" pitchFamily="34" charset="0"/>
              <a:buChar char="•"/>
              <a:tabLst>
                <a:tab pos="914400" algn="l"/>
              </a:tabLst>
            </a:pPr>
            <a:r>
              <a:rPr lang="en-US" sz="1400">
                <a:latin typeface="Arial"/>
                <a:cs typeface="Arial"/>
              </a:rPr>
              <a:t>Design a Modern, Resilient Technology Infrastructure and Hybrid working environment with secure platforms to Meet Next Generation Technology Requirements. (Business resiliency and fully remote work- Mobile Device management, Zero Trust Network Access)</a:t>
            </a:r>
          </a:p>
          <a:p>
            <a:pPr marL="742950" marR="0" lvl="1" indent="-285750">
              <a:spcBef>
                <a:spcPts val="0"/>
              </a:spcBef>
              <a:spcAft>
                <a:spcPts val="0"/>
              </a:spcAft>
              <a:buFont typeface="Arial" panose="020B0604020202020204" pitchFamily="34" charset="0"/>
              <a:buChar char="•"/>
              <a:tabLst>
                <a:tab pos="914400" algn="l"/>
              </a:tabLst>
            </a:pPr>
            <a:r>
              <a:rPr lang="en-US" sz="1400">
                <a:latin typeface="Arial" panose="020B0604020202020204" pitchFamily="34" charset="0"/>
                <a:cs typeface="Arial" panose="020B0604020202020204" pitchFamily="34" charset="0"/>
              </a:rPr>
              <a:t>Improve and Enhance Cloud-based and Mobile Technology Solutions for Secure Virtual Service Delivery (Cloud services and performance, Sophos Technical Account manager)</a:t>
            </a:r>
          </a:p>
          <a:p>
            <a:endParaRPr lang="en-US" sz="1400">
              <a:latin typeface="Arial" panose="020B0604020202020204" pitchFamily="34" charset="0"/>
              <a:cs typeface="Arial" panose="020B0604020202020204" pitchFamily="34" charset="0"/>
            </a:endParaRPr>
          </a:p>
          <a:p>
            <a:endParaRPr lang="en-US" sz="1400">
              <a:latin typeface="Arial" panose="020B0604020202020204" pitchFamily="34" charset="0"/>
              <a:cs typeface="Arial" panose="020B0604020202020204" pitchFamily="34" charset="0"/>
            </a:endParaRPr>
          </a:p>
          <a:p>
            <a:pPr lvl="0"/>
            <a:r>
              <a:rPr lang="en-US" sz="1400" b="1">
                <a:latin typeface="Arial" panose="020B0604020202020204" pitchFamily="34" charset="0"/>
                <a:cs typeface="Arial" panose="020B0604020202020204" pitchFamily="34" charset="0"/>
              </a:rPr>
              <a:t> Deliver Technology &amp; Business Intelligence Innovations</a:t>
            </a:r>
            <a:endParaRPr lang="en-US" sz="1400">
              <a:latin typeface="Arial" panose="020B0604020202020204" pitchFamily="34" charset="0"/>
              <a:cs typeface="Arial" panose="020B0604020202020204" pitchFamily="34" charset="0"/>
            </a:endParaRPr>
          </a:p>
          <a:p>
            <a:pPr>
              <a:spcBef>
                <a:spcPts val="0"/>
              </a:spcBef>
              <a:spcAft>
                <a:spcPts val="0"/>
              </a:spcAft>
            </a:pPr>
            <a:endParaRPr lang="en-US">
              <a:effectLst/>
            </a:endParaRPr>
          </a:p>
          <a:p>
            <a:pPr marL="742950" marR="0" lvl="1" indent="-285750">
              <a:spcBef>
                <a:spcPts val="0"/>
              </a:spcBef>
              <a:spcAft>
                <a:spcPts val="0"/>
              </a:spcAft>
              <a:buFont typeface="Arial" panose="020B0604020202020204" pitchFamily="34" charset="0"/>
              <a:buChar char="•"/>
              <a:tabLst>
                <a:tab pos="914400" algn="l"/>
              </a:tabLst>
            </a:pPr>
            <a:r>
              <a:rPr lang="en-US" sz="1400">
                <a:latin typeface="Arial" panose="020B0604020202020204" pitchFamily="34" charset="0"/>
                <a:cs typeface="Arial" panose="020B0604020202020204" pitchFamily="34" charset="0"/>
              </a:rPr>
              <a:t>Elevate CSCF’s Contact Center to Become a Virtual Full-Service Experience Aligned to the Customer Journey. (2022 Strategy alignment)</a:t>
            </a:r>
          </a:p>
          <a:p>
            <a:pPr marL="742950" marR="0" lvl="1" indent="-285750">
              <a:spcBef>
                <a:spcPts val="0"/>
              </a:spcBef>
              <a:spcAft>
                <a:spcPts val="0"/>
              </a:spcAft>
              <a:buFont typeface="Arial" panose="020B0604020202020204" pitchFamily="34" charset="0"/>
              <a:buChar char="•"/>
              <a:tabLst>
                <a:tab pos="914400" algn="l"/>
              </a:tabLst>
            </a:pPr>
            <a:r>
              <a:rPr lang="en-US" sz="1400">
                <a:latin typeface="Arial" panose="020B0604020202020204" pitchFamily="34" charset="0"/>
                <a:cs typeface="Arial" panose="020B0604020202020204" pitchFamily="34" charset="0"/>
              </a:rPr>
              <a:t>Develop a Customer Satisfaction Strategy Driving Deep Loyalty that is measurable and proactive. (2022 Strategy alignment)</a:t>
            </a:r>
          </a:p>
          <a:p>
            <a:pPr marL="742950" marR="0" lvl="1" indent="-285750">
              <a:spcBef>
                <a:spcPts val="0"/>
              </a:spcBef>
              <a:spcAft>
                <a:spcPts val="0"/>
              </a:spcAft>
              <a:buFont typeface="Arial" panose="020B0604020202020204" pitchFamily="34" charset="0"/>
              <a:buChar char="•"/>
              <a:tabLst>
                <a:tab pos="914400" algn="l"/>
              </a:tabLst>
            </a:pPr>
            <a:r>
              <a:rPr lang="en-US" sz="1400">
                <a:latin typeface="Arial" panose="020B0604020202020204" pitchFamily="34" charset="0"/>
                <a:cs typeface="Arial" panose="020B0604020202020204" pitchFamily="34" charset="0"/>
              </a:rPr>
              <a:t>Enhance and leverage business intelligence to make data driven decisions, strategies, and provide insights about the region’s workforce (workforce intelligence, operational excellence model)</a:t>
            </a:r>
          </a:p>
          <a:p>
            <a:pPr marL="742950" marR="0" lvl="1" indent="-285750">
              <a:spcBef>
                <a:spcPts val="0"/>
              </a:spcBef>
              <a:spcAft>
                <a:spcPts val="0"/>
              </a:spcAft>
              <a:buFont typeface="Arial" panose="020B0604020202020204" pitchFamily="34" charset="0"/>
              <a:buChar char="•"/>
              <a:tabLst>
                <a:tab pos="914400" algn="l"/>
              </a:tabLst>
            </a:pPr>
            <a:r>
              <a:rPr lang="en-US" sz="1400">
                <a:latin typeface="Arial" panose="020B0604020202020204" pitchFamily="34" charset="0"/>
                <a:cs typeface="Arial" panose="020B0604020202020204" pitchFamily="34" charset="0"/>
              </a:rPr>
              <a:t>Expand Customer Relationship Management solutions with industry leading marketing tool integration and data integrity. (CRM)</a:t>
            </a:r>
          </a:p>
          <a:p>
            <a:pPr marL="342900" indent="-342900" algn="just">
              <a:buFont typeface="Arial" panose="020B0604020202020204" pitchFamily="34" charset="0"/>
              <a:buChar char="•"/>
            </a:pPr>
            <a:endParaRPr lang="en-US" sz="1600" b="1">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7362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762000" y="174625"/>
            <a:ext cx="11430000" cy="476250"/>
          </a:xfrm>
        </p:spPr>
        <p:txBody>
          <a:bodyPr/>
          <a:lstStyle/>
          <a:p>
            <a:pPr marL="0" indent="0">
              <a:buNone/>
            </a:pPr>
            <a:r>
              <a:rPr lang="en-US" sz="2800">
                <a:solidFill>
                  <a:srgbClr val="7B7B7B"/>
                </a:solidFill>
                <a:latin typeface="Arial" panose="020B0604020202020204" pitchFamily="34" charset="0"/>
                <a:cs typeface="Arial" panose="020B0604020202020204" pitchFamily="34" charset="0"/>
              </a:rPr>
              <a:t>FINANCE, FACILITIES &amp; RELATED COST – </a:t>
            </a:r>
            <a:r>
              <a:rPr lang="en-US" sz="2800" b="1" cap="small">
                <a:solidFill>
                  <a:srgbClr val="92D050"/>
                </a:solidFill>
                <a:latin typeface="Arial" panose="020B0604020202020204" pitchFamily="34" charset="0"/>
                <a:cs typeface="Arial" panose="020B0604020202020204" pitchFamily="34" charset="0"/>
              </a:rPr>
              <a:t>$3.7M</a:t>
            </a:r>
          </a:p>
        </p:txBody>
      </p:sp>
      <p:sp>
        <p:nvSpPr>
          <p:cNvPr id="2"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Chart 7"/>
          <p:cNvGraphicFramePr>
            <a:graphicFrameLocks/>
          </p:cNvGraphicFramePr>
          <p:nvPr>
            <p:extLst>
              <p:ext uri="{D42A27DB-BD31-4B8C-83A1-F6EECF244321}">
                <p14:modId xmlns:p14="http://schemas.microsoft.com/office/powerpoint/2010/main" val="1801397023"/>
              </p:ext>
            </p:extLst>
          </p:nvPr>
        </p:nvGraphicFramePr>
        <p:xfrm>
          <a:off x="1774536" y="1218806"/>
          <a:ext cx="8887922" cy="524849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5"/>
          <p:cNvSpPr>
            <a:spLocks noGrp="1"/>
          </p:cNvSpPr>
          <p:nvPr>
            <p:ph type="body" sz="quarter" idx="14"/>
          </p:nvPr>
        </p:nvSpPr>
        <p:spPr>
          <a:xfrm>
            <a:off x="762000" y="774546"/>
            <a:ext cx="3855826" cy="375311"/>
          </a:xfrm>
        </p:spPr>
        <p:txBody>
          <a:bodyPr>
            <a:normAutofit fontScale="92500"/>
          </a:bodyPr>
          <a:lstStyle/>
          <a:p>
            <a:pPr defTabSz="457200"/>
            <a:r>
              <a:rPr lang="en-US" sz="1400" b="1"/>
              <a:t>Facilities, maintenance &amp; related cost- $2.73M</a:t>
            </a:r>
          </a:p>
        </p:txBody>
      </p:sp>
      <p:sp>
        <p:nvSpPr>
          <p:cNvPr id="12" name="TextBox 11"/>
          <p:cNvSpPr txBox="1"/>
          <p:nvPr/>
        </p:nvSpPr>
        <p:spPr>
          <a:xfrm>
            <a:off x="6814428" y="2858581"/>
            <a:ext cx="983372" cy="369332"/>
          </a:xfrm>
          <a:prstGeom prst="rect">
            <a:avLst/>
          </a:prstGeom>
          <a:noFill/>
        </p:spPr>
        <p:txBody>
          <a:bodyPr wrap="square" rtlCol="0">
            <a:spAutoFit/>
          </a:bodyPr>
          <a:lstStyle/>
          <a:p>
            <a:r>
              <a:rPr lang="en-US">
                <a:solidFill>
                  <a:schemeClr val="bg1"/>
                </a:solidFill>
              </a:rPr>
              <a:t>10 FTE’s</a:t>
            </a:r>
          </a:p>
        </p:txBody>
      </p:sp>
      <p:sp>
        <p:nvSpPr>
          <p:cNvPr id="9" name="TextBox 8">
            <a:extLst>
              <a:ext uri="{FF2B5EF4-FFF2-40B4-BE49-F238E27FC236}">
                <a16:creationId xmlns:a16="http://schemas.microsoft.com/office/drawing/2014/main" id="{6C3D1584-2D8C-DBC7-CAA1-911AE12116A5}"/>
              </a:ext>
            </a:extLst>
          </p:cNvPr>
          <p:cNvSpPr txBox="1"/>
          <p:nvPr/>
        </p:nvSpPr>
        <p:spPr>
          <a:xfrm>
            <a:off x="218974" y="5820971"/>
            <a:ext cx="6097604" cy="646331"/>
          </a:xfrm>
          <a:prstGeom prst="rect">
            <a:avLst/>
          </a:prstGeom>
          <a:noFill/>
        </p:spPr>
        <p:txBody>
          <a:bodyPr wrap="square">
            <a:spAutoFit/>
          </a:bodyPr>
          <a:lstStyle/>
          <a:p>
            <a:r>
              <a:rPr lang="en-US" sz="1200" b="1">
                <a:solidFill>
                  <a:srgbClr val="FF0000"/>
                </a:solidFill>
              </a:rPr>
              <a:t>*</a:t>
            </a:r>
            <a:r>
              <a:rPr lang="en-US" sz="1200">
                <a:solidFill>
                  <a:srgbClr val="FF0000"/>
                </a:solidFill>
              </a:rPr>
              <a:t>Note:  </a:t>
            </a:r>
            <a:r>
              <a:rPr lang="en-US" sz="1200"/>
              <a:t>The $2.73M in facilities &amp; related cost have been allocated as follows:</a:t>
            </a:r>
          </a:p>
          <a:p>
            <a:pPr marL="285750" indent="-285750">
              <a:buFont typeface="Arial" panose="020B0604020202020204" pitchFamily="34" charset="0"/>
              <a:buChar char="•"/>
            </a:pPr>
            <a:r>
              <a:rPr lang="en-US" sz="1200"/>
              <a:t>$2.4M Talent &amp; Recruitment </a:t>
            </a:r>
          </a:p>
          <a:p>
            <a:pPr marL="285750" indent="-285750">
              <a:buFont typeface="Arial" panose="020B0604020202020204" pitchFamily="34" charset="0"/>
              <a:buChar char="•"/>
            </a:pPr>
            <a:r>
              <a:rPr lang="en-US" sz="1200"/>
              <a:t>$325K in G&amp;A</a:t>
            </a:r>
          </a:p>
        </p:txBody>
      </p:sp>
    </p:spTree>
    <p:extLst>
      <p:ext uri="{BB962C8B-B14F-4D97-AF65-F5344CB8AC3E}">
        <p14:creationId xmlns:p14="http://schemas.microsoft.com/office/powerpoint/2010/main" val="98501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US"/>
              <a:t>Facilities</a:t>
            </a:r>
          </a:p>
        </p:txBody>
      </p:sp>
      <p:sp>
        <p:nvSpPr>
          <p:cNvPr id="2"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8" name="Rectangle 37"/>
          <p:cNvSpPr/>
          <p:nvPr/>
        </p:nvSpPr>
        <p:spPr>
          <a:xfrm>
            <a:off x="1391257" y="6131216"/>
            <a:ext cx="3069154" cy="400110"/>
          </a:xfrm>
          <a:prstGeom prst="rect">
            <a:avLst/>
          </a:prstGeom>
        </p:spPr>
        <p:txBody>
          <a:bodyPr wrap="square" lIns="91440" tIns="45720" rIns="91440" bIns="45720" anchor="t">
            <a:spAutoFit/>
          </a:bodyPr>
          <a:lstStyle/>
          <a:p>
            <a:r>
              <a:rPr lang="en-US" sz="1000" b="1" i="1">
                <a:solidFill>
                  <a:srgbClr val="92D050"/>
                </a:solidFill>
                <a:latin typeface="Arial"/>
                <a:cs typeface="Arial"/>
              </a:rPr>
              <a:t>Rent / Related cost for maintaining locations represents approximately 6.2% of total rent       </a:t>
            </a:r>
            <a:endParaRPr lang="en-US" sz="1000" b="1" i="1">
              <a:solidFill>
                <a:srgbClr val="92D050"/>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nvGraphicFramePr>
        <p:xfrm>
          <a:off x="1598937" y="1642856"/>
          <a:ext cx="2413000" cy="739140"/>
        </p:xfrm>
        <a:graphic>
          <a:graphicData uri="http://schemas.openxmlformats.org/drawingml/2006/table">
            <a:tbl>
              <a:tblPr/>
              <a:tblGrid>
                <a:gridCol w="1206500">
                  <a:extLst>
                    <a:ext uri="{9D8B030D-6E8A-4147-A177-3AD203B41FA5}">
                      <a16:colId xmlns:a16="http://schemas.microsoft.com/office/drawing/2014/main" val="2823122654"/>
                    </a:ext>
                  </a:extLst>
                </a:gridCol>
                <a:gridCol w="1206500">
                  <a:extLst>
                    <a:ext uri="{9D8B030D-6E8A-4147-A177-3AD203B41FA5}">
                      <a16:colId xmlns:a16="http://schemas.microsoft.com/office/drawing/2014/main" val="493161925"/>
                    </a:ext>
                  </a:extLst>
                </a:gridCol>
              </a:tblGrid>
              <a:tr h="182880">
                <a:tc gridSpan="2">
                  <a:txBody>
                    <a:bodyPr/>
                    <a:lstStyle/>
                    <a:p>
                      <a:pPr algn="ctr" fontAlgn="b"/>
                      <a:r>
                        <a:rPr lang="en-US" sz="1100" b="0" i="0" u="none" strike="noStrike">
                          <a:solidFill>
                            <a:srgbClr val="000000"/>
                          </a:solidFill>
                          <a:effectLst>
                            <a:outerShdw blurRad="38100" dist="38100" dir="2700000" algn="tl">
                              <a:srgbClr val="000000">
                                <a:alpha val="43137"/>
                              </a:srgbClr>
                            </a:outerShdw>
                          </a:effectLst>
                          <a:latin typeface="Calibri" panose="020F0502020204030204" pitchFamily="34" charset="0"/>
                        </a:rPr>
                        <a:t>(2) Seminole</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2145806205"/>
                  </a:ext>
                </a:extLst>
              </a:tr>
              <a:tr h="182880">
                <a:tc>
                  <a:txBody>
                    <a:bodyPr/>
                    <a:lstStyle/>
                    <a:p>
                      <a:pPr algn="l" fontAlgn="b"/>
                      <a:r>
                        <a:rPr lang="en-US" sz="1100" b="0" i="0" u="none" strike="noStrike">
                          <a:solidFill>
                            <a:srgbClr val="000000"/>
                          </a:solidFill>
                          <a:effectLst/>
                          <a:latin typeface="Calibri" panose="020F0502020204030204" pitchFamily="34" charset="0"/>
                        </a:rPr>
                        <a:t>Total</a:t>
                      </a:r>
                      <a:r>
                        <a:rPr lang="en-US" sz="1100" b="0" i="0" u="none" strike="noStrike" baseline="0">
                          <a:solidFill>
                            <a:srgbClr val="000000"/>
                          </a:solidFill>
                          <a:effectLst/>
                          <a:latin typeface="Calibri" panose="020F0502020204030204" pitchFamily="34" charset="0"/>
                        </a:rPr>
                        <a:t> </a:t>
                      </a:r>
                      <a:r>
                        <a:rPr lang="en-US" sz="1100" b="0" i="0" u="none" strike="noStrike">
                          <a:solidFill>
                            <a:srgbClr val="000000"/>
                          </a:solidFill>
                          <a:effectLst/>
                          <a:latin typeface="Calibri" panose="020F0502020204030204" pitchFamily="34" charset="0"/>
                        </a:rPr>
                        <a:t>Square Foot</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10,031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85585632"/>
                  </a:ext>
                </a:extLst>
              </a:tr>
              <a:tr h="182880">
                <a:tc>
                  <a:txBody>
                    <a:bodyPr/>
                    <a:lstStyle/>
                    <a:p>
                      <a:pPr algn="l" fontAlgn="b"/>
                      <a:r>
                        <a:rPr lang="en-US" sz="1100" b="0" i="0" u="none" strike="noStrike">
                          <a:solidFill>
                            <a:srgbClr val="000000"/>
                          </a:solidFill>
                          <a:effectLst/>
                          <a:latin typeface="Calibri" panose="020F0502020204030204" pitchFamily="34" charset="0"/>
                        </a:rPr>
                        <a:t>Annual Rental Cost</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$176,822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75886281"/>
                  </a:ext>
                </a:extLst>
              </a:tr>
              <a:tr h="190500">
                <a:tc>
                  <a:txBody>
                    <a:bodyPr/>
                    <a:lstStyle/>
                    <a:p>
                      <a:pPr algn="l" fontAlgn="b"/>
                      <a:r>
                        <a:rPr lang="en-US" sz="1100" b="0" i="0" u="none" strike="noStrike">
                          <a:solidFill>
                            <a:srgbClr val="000000"/>
                          </a:solidFill>
                          <a:effectLst/>
                          <a:latin typeface="Calibri" panose="020F0502020204030204" pitchFamily="34" charset="0"/>
                        </a:rPr>
                        <a:t>Expiration Date</a:t>
                      </a:r>
                    </a:p>
                  </a:txBody>
                  <a:tcPr marL="7620" marR="7620" marT="762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6/30/2026</a:t>
                      </a:r>
                    </a:p>
                  </a:txBody>
                  <a:tcPr marL="7620" marR="7620" marT="762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9958764"/>
                  </a:ext>
                </a:extLst>
              </a:tr>
            </a:tbl>
          </a:graphicData>
        </a:graphic>
      </p:graphicFrame>
      <p:graphicFrame>
        <p:nvGraphicFramePr>
          <p:cNvPr id="12" name="Table 11"/>
          <p:cNvGraphicFramePr>
            <a:graphicFrameLocks noGrp="1"/>
          </p:cNvGraphicFramePr>
          <p:nvPr/>
        </p:nvGraphicFramePr>
        <p:xfrm>
          <a:off x="1598937" y="4368988"/>
          <a:ext cx="2413000" cy="739140"/>
        </p:xfrm>
        <a:graphic>
          <a:graphicData uri="http://schemas.openxmlformats.org/drawingml/2006/table">
            <a:tbl>
              <a:tblPr/>
              <a:tblGrid>
                <a:gridCol w="1211269">
                  <a:extLst>
                    <a:ext uri="{9D8B030D-6E8A-4147-A177-3AD203B41FA5}">
                      <a16:colId xmlns:a16="http://schemas.microsoft.com/office/drawing/2014/main" val="1050836428"/>
                    </a:ext>
                  </a:extLst>
                </a:gridCol>
                <a:gridCol w="1201731">
                  <a:extLst>
                    <a:ext uri="{9D8B030D-6E8A-4147-A177-3AD203B41FA5}">
                      <a16:colId xmlns:a16="http://schemas.microsoft.com/office/drawing/2014/main" val="1216236152"/>
                    </a:ext>
                  </a:extLst>
                </a:gridCol>
              </a:tblGrid>
              <a:tr h="182880">
                <a:tc gridSpan="2">
                  <a:txBody>
                    <a:bodyPr/>
                    <a:lstStyle/>
                    <a:p>
                      <a:pPr algn="ctr" fontAlgn="b"/>
                      <a:r>
                        <a:rPr lang="en-US" sz="1100" b="0" i="0" u="none" strike="noStrike">
                          <a:solidFill>
                            <a:srgbClr val="000000"/>
                          </a:solidFill>
                          <a:effectLst>
                            <a:outerShdw blurRad="38100" dist="38100" dir="2700000" algn="tl">
                              <a:srgbClr val="000000">
                                <a:alpha val="43137"/>
                              </a:srgbClr>
                            </a:outerShdw>
                          </a:effectLst>
                          <a:latin typeface="Calibri" panose="020F0502020204030204" pitchFamily="34" charset="0"/>
                        </a:rPr>
                        <a:t>(5) Administration</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3422829586"/>
                  </a:ext>
                </a:extLst>
              </a:tr>
              <a:tr h="182880">
                <a:tc>
                  <a:txBody>
                    <a:bodyPr/>
                    <a:lstStyle/>
                    <a:p>
                      <a:pPr algn="l" fontAlgn="b"/>
                      <a:r>
                        <a:rPr lang="en-US" sz="1100" b="0" i="0" u="none" strike="noStrike">
                          <a:solidFill>
                            <a:srgbClr val="000000"/>
                          </a:solidFill>
                          <a:effectLst/>
                          <a:latin typeface="Calibri" panose="020F0502020204030204" pitchFamily="34" charset="0"/>
                        </a:rPr>
                        <a:t>Total Square Foot</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11,792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62655604"/>
                  </a:ext>
                </a:extLst>
              </a:tr>
              <a:tr h="182880">
                <a:tc>
                  <a:txBody>
                    <a:bodyPr/>
                    <a:lstStyle/>
                    <a:p>
                      <a:pPr algn="l" fontAlgn="b"/>
                      <a:r>
                        <a:rPr lang="en-US" sz="1100" b="0" i="0" u="none" strike="noStrike">
                          <a:solidFill>
                            <a:srgbClr val="000000"/>
                          </a:solidFill>
                          <a:effectLst/>
                          <a:latin typeface="Calibri" panose="020F0502020204030204" pitchFamily="34" charset="0"/>
                        </a:rPr>
                        <a:t>Annual Rental Cost</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$422,276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03054463"/>
                  </a:ext>
                </a:extLst>
              </a:tr>
              <a:tr h="190500">
                <a:tc>
                  <a:txBody>
                    <a:bodyPr/>
                    <a:lstStyle/>
                    <a:p>
                      <a:pPr algn="l" fontAlgn="b"/>
                      <a:r>
                        <a:rPr lang="en-US" sz="1100" b="0" i="0" u="none" strike="noStrike">
                          <a:solidFill>
                            <a:srgbClr val="000000"/>
                          </a:solidFill>
                          <a:effectLst/>
                          <a:latin typeface="Calibri" panose="020F0502020204030204" pitchFamily="34" charset="0"/>
                        </a:rPr>
                        <a:t>Expiration Date</a:t>
                      </a:r>
                    </a:p>
                  </a:txBody>
                  <a:tcPr marL="7620" marR="7620" marT="762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7/31/2026</a:t>
                      </a:r>
                    </a:p>
                  </a:txBody>
                  <a:tcPr marL="7620" marR="7620" marT="762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1076966"/>
                  </a:ext>
                </a:extLst>
              </a:tr>
            </a:tbl>
          </a:graphicData>
        </a:graphic>
      </p:graphicFrame>
      <p:graphicFrame>
        <p:nvGraphicFramePr>
          <p:cNvPr id="13" name="Table 12"/>
          <p:cNvGraphicFramePr>
            <a:graphicFrameLocks noGrp="1"/>
          </p:cNvGraphicFramePr>
          <p:nvPr/>
        </p:nvGraphicFramePr>
        <p:xfrm>
          <a:off x="1598937" y="5246292"/>
          <a:ext cx="2413000" cy="746760"/>
        </p:xfrm>
        <a:graphic>
          <a:graphicData uri="http://schemas.openxmlformats.org/drawingml/2006/table">
            <a:tbl>
              <a:tblPr/>
              <a:tblGrid>
                <a:gridCol w="1206500">
                  <a:extLst>
                    <a:ext uri="{9D8B030D-6E8A-4147-A177-3AD203B41FA5}">
                      <a16:colId xmlns:a16="http://schemas.microsoft.com/office/drawing/2014/main" val="2484145419"/>
                    </a:ext>
                  </a:extLst>
                </a:gridCol>
                <a:gridCol w="1206500">
                  <a:extLst>
                    <a:ext uri="{9D8B030D-6E8A-4147-A177-3AD203B41FA5}">
                      <a16:colId xmlns:a16="http://schemas.microsoft.com/office/drawing/2014/main" val="2185989924"/>
                    </a:ext>
                  </a:extLst>
                </a:gridCol>
              </a:tblGrid>
              <a:tr h="182880">
                <a:tc gridSpan="2">
                  <a:txBody>
                    <a:bodyPr/>
                    <a:lstStyle/>
                    <a:p>
                      <a:pPr algn="ctr" fontAlgn="b"/>
                      <a:r>
                        <a:rPr lang="en-US" sz="1100" b="0" i="0" u="none" strike="noStrike">
                          <a:solidFill>
                            <a:srgbClr val="000000"/>
                          </a:solidFill>
                          <a:effectLst>
                            <a:outerShdw blurRad="38100" dist="38100" dir="2700000" algn="tl">
                              <a:srgbClr val="000000">
                                <a:alpha val="43137"/>
                              </a:srgbClr>
                            </a:outerShdw>
                          </a:effectLst>
                          <a:latin typeface="Calibri" panose="020F0502020204030204" pitchFamily="34" charset="0"/>
                        </a:rPr>
                        <a:t>(6) Southeast Orange</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3277953481"/>
                  </a:ext>
                </a:extLst>
              </a:tr>
              <a:tr h="190500">
                <a:tc>
                  <a:txBody>
                    <a:bodyPr/>
                    <a:lstStyle/>
                    <a:p>
                      <a:pPr algn="l" fontAlgn="b"/>
                      <a:r>
                        <a:rPr lang="en-US" sz="1100" b="0" i="0" u="none" strike="noStrike">
                          <a:solidFill>
                            <a:srgbClr val="000000"/>
                          </a:solidFill>
                          <a:effectLst/>
                          <a:latin typeface="Calibri" panose="020F0502020204030204" pitchFamily="34" charset="0"/>
                        </a:rPr>
                        <a:t>Total</a:t>
                      </a:r>
                      <a:r>
                        <a:rPr lang="en-US" sz="1100" b="0" i="0" u="none" strike="noStrike" baseline="0">
                          <a:solidFill>
                            <a:srgbClr val="000000"/>
                          </a:solidFill>
                          <a:effectLst/>
                          <a:latin typeface="Calibri" panose="020F0502020204030204" pitchFamily="34" charset="0"/>
                        </a:rPr>
                        <a:t> </a:t>
                      </a:r>
                      <a:r>
                        <a:rPr lang="en-US" sz="1100" b="0" i="0" u="none" strike="noStrike">
                          <a:solidFill>
                            <a:srgbClr val="000000"/>
                          </a:solidFill>
                          <a:effectLst/>
                          <a:latin typeface="Calibri" panose="020F0502020204030204" pitchFamily="34" charset="0"/>
                        </a:rPr>
                        <a:t>Square Foot</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12,363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28653422"/>
                  </a:ext>
                </a:extLst>
              </a:tr>
              <a:tr h="182880">
                <a:tc>
                  <a:txBody>
                    <a:bodyPr/>
                    <a:lstStyle/>
                    <a:p>
                      <a:pPr algn="l" fontAlgn="b"/>
                      <a:r>
                        <a:rPr lang="en-US" sz="1100" b="0" i="0" u="none" strike="noStrike">
                          <a:solidFill>
                            <a:srgbClr val="000000"/>
                          </a:solidFill>
                          <a:effectLst/>
                          <a:latin typeface="Calibri" panose="020F0502020204030204" pitchFamily="34" charset="0"/>
                        </a:rPr>
                        <a:t>Annual Rental Cost</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a:t>
                      </a:r>
                      <a:r>
                        <a:rPr lang="en-US" sz="1100" b="0" i="0" u="none" strike="noStrike" baseline="0">
                          <a:solidFill>
                            <a:srgbClr val="000000"/>
                          </a:solidFill>
                          <a:effectLst/>
                          <a:latin typeface="Calibri" panose="020F0502020204030204" pitchFamily="34" charset="0"/>
                        </a:rPr>
                        <a:t>   </a:t>
                      </a:r>
                      <a:r>
                        <a:rPr lang="en-US" sz="1100" b="0" i="0" u="none" strike="noStrike">
                          <a:solidFill>
                            <a:srgbClr val="000000"/>
                          </a:solidFill>
                          <a:effectLst/>
                          <a:latin typeface="Calibri" panose="020F0502020204030204" pitchFamily="34" charset="0"/>
                        </a:rPr>
                        <a:t>                $197,808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31804353"/>
                  </a:ext>
                </a:extLst>
              </a:tr>
              <a:tr h="190500">
                <a:tc>
                  <a:txBody>
                    <a:bodyPr/>
                    <a:lstStyle/>
                    <a:p>
                      <a:pPr algn="l" fontAlgn="b"/>
                      <a:r>
                        <a:rPr lang="en-US" sz="1100" b="0" i="0" u="none" strike="noStrike">
                          <a:solidFill>
                            <a:srgbClr val="000000"/>
                          </a:solidFill>
                          <a:effectLst/>
                          <a:latin typeface="Calibri" panose="020F0502020204030204" pitchFamily="34" charset="0"/>
                        </a:rPr>
                        <a:t>Expiration Date</a:t>
                      </a:r>
                    </a:p>
                  </a:txBody>
                  <a:tcPr marL="7620" marR="7620" marT="762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chemeClr val="tx1"/>
                          </a:solidFill>
                          <a:effectLst/>
                          <a:latin typeface="Calibri" panose="020F0502020204030204" pitchFamily="34" charset="0"/>
                        </a:rPr>
                        <a:t>9/30/2024</a:t>
                      </a:r>
                    </a:p>
                  </a:txBody>
                  <a:tcPr marL="7620" marR="7620" marT="762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1894971"/>
                  </a:ext>
                </a:extLst>
              </a:tr>
            </a:tbl>
          </a:graphicData>
        </a:graphic>
      </p:graphicFrame>
      <p:graphicFrame>
        <p:nvGraphicFramePr>
          <p:cNvPr id="15" name="Table 14"/>
          <p:cNvGraphicFramePr>
            <a:graphicFrameLocks noGrp="1"/>
          </p:cNvGraphicFramePr>
          <p:nvPr/>
        </p:nvGraphicFramePr>
        <p:xfrm>
          <a:off x="1598937" y="783732"/>
          <a:ext cx="2413000" cy="731520"/>
        </p:xfrm>
        <a:graphic>
          <a:graphicData uri="http://schemas.openxmlformats.org/drawingml/2006/table">
            <a:tbl>
              <a:tblPr/>
              <a:tblGrid>
                <a:gridCol w="1206500">
                  <a:extLst>
                    <a:ext uri="{9D8B030D-6E8A-4147-A177-3AD203B41FA5}">
                      <a16:colId xmlns:a16="http://schemas.microsoft.com/office/drawing/2014/main" val="110484062"/>
                    </a:ext>
                  </a:extLst>
                </a:gridCol>
                <a:gridCol w="1206500">
                  <a:extLst>
                    <a:ext uri="{9D8B030D-6E8A-4147-A177-3AD203B41FA5}">
                      <a16:colId xmlns:a16="http://schemas.microsoft.com/office/drawing/2014/main" val="1230159991"/>
                    </a:ext>
                  </a:extLst>
                </a:gridCol>
              </a:tblGrid>
              <a:tr h="0">
                <a:tc gridSpan="2">
                  <a:txBody>
                    <a:bodyPr/>
                    <a:lstStyle/>
                    <a:p>
                      <a:pPr algn="ctr" fontAlgn="b"/>
                      <a:r>
                        <a:rPr lang="en-US" sz="1100" b="0" i="0" u="none" strike="noStrike">
                          <a:solidFill>
                            <a:srgbClr val="000000"/>
                          </a:solidFill>
                          <a:effectLst>
                            <a:outerShdw blurRad="38100" dist="38100" dir="2700000" algn="tl">
                              <a:srgbClr val="000000">
                                <a:alpha val="43137"/>
                              </a:srgbClr>
                            </a:outerShdw>
                          </a:effectLst>
                          <a:latin typeface="Calibri" panose="020F0502020204030204" pitchFamily="34" charset="0"/>
                        </a:rPr>
                        <a:t>(1) Lake (Lake Sumter SC)</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lang="en-US"/>
                    </a:p>
                  </a:txBody>
                  <a:tcPr/>
                </a:tc>
                <a:extLst>
                  <a:ext uri="{0D108BD9-81ED-4DB2-BD59-A6C34878D82A}">
                    <a16:rowId xmlns:a16="http://schemas.microsoft.com/office/drawing/2014/main" val="1786675485"/>
                  </a:ext>
                </a:extLst>
              </a:tr>
              <a:tr h="182880">
                <a:tc>
                  <a:txBody>
                    <a:bodyPr/>
                    <a:lstStyle/>
                    <a:p>
                      <a:pPr algn="l" fontAlgn="b"/>
                      <a:r>
                        <a:rPr lang="en-US" sz="1100" b="0" i="0" u="none" strike="noStrike">
                          <a:solidFill>
                            <a:srgbClr val="000000"/>
                          </a:solidFill>
                          <a:effectLst/>
                          <a:latin typeface="Calibri" panose="020F0502020204030204" pitchFamily="34" charset="0"/>
                        </a:rPr>
                        <a:t>Total Square Foot</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Calibri" panose="020F0502020204030204" pitchFamily="34" charset="0"/>
                        </a:rPr>
                        <a:t>                         11,669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576820142"/>
                  </a:ext>
                </a:extLst>
              </a:tr>
              <a:tr h="182880">
                <a:tc>
                  <a:txBody>
                    <a:bodyPr/>
                    <a:lstStyle/>
                    <a:p>
                      <a:pPr algn="l" fontAlgn="b"/>
                      <a:r>
                        <a:rPr lang="en-US" sz="1100" b="0" i="0" u="none" strike="noStrike">
                          <a:solidFill>
                            <a:srgbClr val="000000"/>
                          </a:solidFill>
                          <a:effectLst/>
                          <a:latin typeface="Calibri" panose="020F0502020204030204" pitchFamily="34" charset="0"/>
                        </a:rPr>
                        <a:t>Annual Rental Cost</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Calibri" panose="020F0502020204030204" pitchFamily="34" charset="0"/>
                        </a:rPr>
                        <a:t>                    $169,666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30342113"/>
                  </a:ext>
                </a:extLst>
              </a:tr>
              <a:tr h="190500">
                <a:tc>
                  <a:txBody>
                    <a:bodyPr/>
                    <a:lstStyle/>
                    <a:p>
                      <a:pPr algn="l" fontAlgn="b"/>
                      <a:r>
                        <a:rPr lang="en-US" sz="1100" b="0" i="0" u="none" strike="noStrike">
                          <a:solidFill>
                            <a:srgbClr val="000000"/>
                          </a:solidFill>
                          <a:effectLst/>
                          <a:latin typeface="Calibri" panose="020F0502020204030204" pitchFamily="34" charset="0"/>
                        </a:rPr>
                        <a:t>Expiration Date</a:t>
                      </a:r>
                    </a:p>
                  </a:txBody>
                  <a:tcPr marL="7620" marR="7620" marT="762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1/23/2024</a:t>
                      </a:r>
                    </a:p>
                  </a:txBody>
                  <a:tcPr marL="7620" marR="7620" marT="762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5269369"/>
                  </a:ext>
                </a:extLst>
              </a:tr>
            </a:tbl>
          </a:graphicData>
        </a:graphic>
      </p:graphicFrame>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5870" y="664596"/>
            <a:ext cx="3915617" cy="4900575"/>
          </a:xfrm>
          <a:prstGeom prst="rect">
            <a:avLst/>
          </a:prstGeom>
        </p:spPr>
      </p:pic>
      <p:grpSp>
        <p:nvGrpSpPr>
          <p:cNvPr id="21" name="Group 20"/>
          <p:cNvGrpSpPr/>
          <p:nvPr/>
        </p:nvGrpSpPr>
        <p:grpSpPr>
          <a:xfrm>
            <a:off x="8684922" y="2162509"/>
            <a:ext cx="299191" cy="256355"/>
            <a:chOff x="1295400" y="3013799"/>
            <a:chExt cx="304800" cy="262800"/>
          </a:xfrm>
        </p:grpSpPr>
        <p:sp>
          <p:nvSpPr>
            <p:cNvPr id="22" name="5-Point Star 21"/>
            <p:cNvSpPr/>
            <p:nvPr/>
          </p:nvSpPr>
          <p:spPr>
            <a:xfrm>
              <a:off x="1295400" y="3013799"/>
              <a:ext cx="304800" cy="262800"/>
            </a:xfrm>
            <a:prstGeom prst="star5">
              <a:avLst/>
            </a:prstGeom>
            <a:solidFill>
              <a:srgbClr val="00B05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371600" y="3036804"/>
              <a:ext cx="152400" cy="230832"/>
            </a:xfrm>
            <a:prstGeom prst="rect">
              <a:avLst/>
            </a:prstGeom>
            <a:noFill/>
          </p:spPr>
          <p:txBody>
            <a:bodyPr wrap="square" rtlCol="0">
              <a:spAutoFit/>
            </a:bodyPr>
            <a:lstStyle/>
            <a:p>
              <a:pPr algn="ctr"/>
              <a:r>
                <a:rPr lang="en-US" sz="900" b="1">
                  <a:solidFill>
                    <a:schemeClr val="bg1"/>
                  </a:solidFill>
                  <a:latin typeface="Arial" panose="020B0604020202020204" pitchFamily="34" charset="0"/>
                  <a:cs typeface="Arial" panose="020B0604020202020204" pitchFamily="34" charset="0"/>
                </a:rPr>
                <a:t>1</a:t>
              </a:r>
            </a:p>
          </p:txBody>
        </p:sp>
      </p:grpSp>
      <p:grpSp>
        <p:nvGrpSpPr>
          <p:cNvPr id="24" name="Group 23"/>
          <p:cNvGrpSpPr/>
          <p:nvPr/>
        </p:nvGrpSpPr>
        <p:grpSpPr>
          <a:xfrm>
            <a:off x="10129022" y="2196710"/>
            <a:ext cx="299191" cy="256355"/>
            <a:chOff x="1295400" y="3013799"/>
            <a:chExt cx="304800" cy="262800"/>
          </a:xfrm>
        </p:grpSpPr>
        <p:sp>
          <p:nvSpPr>
            <p:cNvPr id="25" name="5-Point Star 24"/>
            <p:cNvSpPr/>
            <p:nvPr/>
          </p:nvSpPr>
          <p:spPr>
            <a:xfrm>
              <a:off x="1295400" y="3013799"/>
              <a:ext cx="304800" cy="262800"/>
            </a:xfrm>
            <a:prstGeom prst="star5">
              <a:avLst/>
            </a:prstGeom>
            <a:solidFill>
              <a:srgbClr val="00B05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371600" y="3036804"/>
              <a:ext cx="152400" cy="230832"/>
            </a:xfrm>
            <a:prstGeom prst="rect">
              <a:avLst/>
            </a:prstGeom>
            <a:noFill/>
          </p:spPr>
          <p:txBody>
            <a:bodyPr wrap="square" rtlCol="0">
              <a:spAutoFit/>
            </a:bodyPr>
            <a:lstStyle/>
            <a:p>
              <a:pPr algn="ctr"/>
              <a:r>
                <a:rPr lang="en-US" sz="900" b="1">
                  <a:solidFill>
                    <a:schemeClr val="bg1"/>
                  </a:solidFill>
                  <a:latin typeface="Arial" panose="020B0604020202020204" pitchFamily="34" charset="0"/>
                  <a:cs typeface="Arial" panose="020B0604020202020204" pitchFamily="34" charset="0"/>
                </a:rPr>
                <a:t>2</a:t>
              </a:r>
            </a:p>
          </p:txBody>
        </p:sp>
      </p:grpSp>
      <p:grpSp>
        <p:nvGrpSpPr>
          <p:cNvPr id="27" name="Group 26"/>
          <p:cNvGrpSpPr/>
          <p:nvPr/>
        </p:nvGrpSpPr>
        <p:grpSpPr>
          <a:xfrm>
            <a:off x="9876821" y="3574935"/>
            <a:ext cx="299191" cy="256355"/>
            <a:chOff x="1295400" y="3013799"/>
            <a:chExt cx="304800" cy="262800"/>
          </a:xfrm>
        </p:grpSpPr>
        <p:sp>
          <p:nvSpPr>
            <p:cNvPr id="28" name="5-Point Star 27"/>
            <p:cNvSpPr/>
            <p:nvPr/>
          </p:nvSpPr>
          <p:spPr>
            <a:xfrm>
              <a:off x="1295400" y="3013799"/>
              <a:ext cx="304800" cy="262800"/>
            </a:xfrm>
            <a:prstGeom prst="star5">
              <a:avLst/>
            </a:prstGeom>
            <a:solidFill>
              <a:srgbClr val="00B05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371600" y="3036804"/>
              <a:ext cx="152400" cy="230832"/>
            </a:xfrm>
            <a:prstGeom prst="rect">
              <a:avLst/>
            </a:prstGeom>
            <a:noFill/>
          </p:spPr>
          <p:txBody>
            <a:bodyPr wrap="square" rtlCol="0">
              <a:spAutoFit/>
            </a:bodyPr>
            <a:lstStyle/>
            <a:p>
              <a:pPr algn="ctr"/>
              <a:r>
                <a:rPr lang="en-US" sz="900" b="1">
                  <a:solidFill>
                    <a:schemeClr val="bg1"/>
                  </a:solidFill>
                  <a:latin typeface="Arial" panose="020B0604020202020204" pitchFamily="34" charset="0"/>
                  <a:cs typeface="Arial" panose="020B0604020202020204" pitchFamily="34" charset="0"/>
                </a:rPr>
                <a:t>4</a:t>
              </a:r>
            </a:p>
          </p:txBody>
        </p:sp>
      </p:grpSp>
      <p:grpSp>
        <p:nvGrpSpPr>
          <p:cNvPr id="30" name="Group 29"/>
          <p:cNvGrpSpPr/>
          <p:nvPr/>
        </p:nvGrpSpPr>
        <p:grpSpPr>
          <a:xfrm>
            <a:off x="10335193" y="3076910"/>
            <a:ext cx="299191" cy="256355"/>
            <a:chOff x="1295400" y="3013799"/>
            <a:chExt cx="304800" cy="262800"/>
          </a:xfrm>
        </p:grpSpPr>
        <p:sp>
          <p:nvSpPr>
            <p:cNvPr id="31" name="5-Point Star 30"/>
            <p:cNvSpPr/>
            <p:nvPr/>
          </p:nvSpPr>
          <p:spPr>
            <a:xfrm>
              <a:off x="1295400" y="3013799"/>
              <a:ext cx="304800" cy="262800"/>
            </a:xfrm>
            <a:prstGeom prst="star5">
              <a:avLst/>
            </a:prstGeom>
            <a:solidFill>
              <a:srgbClr val="00B05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371600" y="3036804"/>
              <a:ext cx="152400" cy="230832"/>
            </a:xfrm>
            <a:prstGeom prst="rect">
              <a:avLst/>
            </a:prstGeom>
            <a:noFill/>
          </p:spPr>
          <p:txBody>
            <a:bodyPr wrap="square" rtlCol="0">
              <a:spAutoFit/>
            </a:bodyPr>
            <a:lstStyle/>
            <a:p>
              <a:pPr algn="ctr"/>
              <a:r>
                <a:rPr lang="en-US" sz="900" b="1">
                  <a:solidFill>
                    <a:schemeClr val="bg1"/>
                  </a:solidFill>
                  <a:latin typeface="Arial" panose="020B0604020202020204" pitchFamily="34" charset="0"/>
                  <a:cs typeface="Arial" panose="020B0604020202020204" pitchFamily="34" charset="0"/>
                </a:rPr>
                <a:t>6</a:t>
              </a:r>
            </a:p>
          </p:txBody>
        </p:sp>
      </p:grpSp>
      <p:grpSp>
        <p:nvGrpSpPr>
          <p:cNvPr id="35" name="Group 34"/>
          <p:cNvGrpSpPr/>
          <p:nvPr/>
        </p:nvGrpSpPr>
        <p:grpSpPr>
          <a:xfrm>
            <a:off x="9456381" y="2802286"/>
            <a:ext cx="299191" cy="256355"/>
            <a:chOff x="1295400" y="3013799"/>
            <a:chExt cx="304800" cy="262800"/>
          </a:xfrm>
        </p:grpSpPr>
        <p:sp>
          <p:nvSpPr>
            <p:cNvPr id="36" name="5-Point Star 35"/>
            <p:cNvSpPr/>
            <p:nvPr/>
          </p:nvSpPr>
          <p:spPr>
            <a:xfrm>
              <a:off x="1295400" y="3013799"/>
              <a:ext cx="304800" cy="262800"/>
            </a:xfrm>
            <a:prstGeom prst="star5">
              <a:avLst/>
            </a:prstGeom>
            <a:solidFill>
              <a:srgbClr val="00B05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371600" y="3036804"/>
              <a:ext cx="152400" cy="230832"/>
            </a:xfrm>
            <a:prstGeom prst="rect">
              <a:avLst/>
            </a:prstGeom>
            <a:noFill/>
          </p:spPr>
          <p:txBody>
            <a:bodyPr wrap="square" rtlCol="0">
              <a:spAutoFit/>
            </a:bodyPr>
            <a:lstStyle/>
            <a:p>
              <a:pPr algn="ctr"/>
              <a:r>
                <a:rPr lang="en-US" sz="900" b="1">
                  <a:solidFill>
                    <a:schemeClr val="bg1"/>
                  </a:solidFill>
                  <a:latin typeface="Arial" panose="020B0604020202020204" pitchFamily="34" charset="0"/>
                  <a:cs typeface="Arial" panose="020B0604020202020204" pitchFamily="34" charset="0"/>
                </a:rPr>
                <a:t>3</a:t>
              </a:r>
            </a:p>
          </p:txBody>
        </p:sp>
      </p:grpSp>
      <p:grpSp>
        <p:nvGrpSpPr>
          <p:cNvPr id="39" name="Group 38"/>
          <p:cNvGrpSpPr/>
          <p:nvPr/>
        </p:nvGrpSpPr>
        <p:grpSpPr>
          <a:xfrm>
            <a:off x="9689985" y="2924510"/>
            <a:ext cx="299191" cy="256355"/>
            <a:chOff x="1295400" y="3013799"/>
            <a:chExt cx="304800" cy="262800"/>
          </a:xfrm>
        </p:grpSpPr>
        <p:sp>
          <p:nvSpPr>
            <p:cNvPr id="40" name="5-Point Star 39"/>
            <p:cNvSpPr/>
            <p:nvPr/>
          </p:nvSpPr>
          <p:spPr>
            <a:xfrm>
              <a:off x="1295400" y="3013799"/>
              <a:ext cx="304800" cy="262800"/>
            </a:xfrm>
            <a:prstGeom prst="star5">
              <a:avLst/>
            </a:prstGeom>
            <a:solidFill>
              <a:srgbClr val="00B05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371600" y="3036804"/>
              <a:ext cx="152400" cy="230832"/>
            </a:xfrm>
            <a:prstGeom prst="rect">
              <a:avLst/>
            </a:prstGeom>
            <a:noFill/>
          </p:spPr>
          <p:txBody>
            <a:bodyPr wrap="square" rtlCol="0">
              <a:spAutoFit/>
            </a:bodyPr>
            <a:lstStyle/>
            <a:p>
              <a:pPr algn="ctr"/>
              <a:r>
                <a:rPr lang="en-US" sz="900" b="1">
                  <a:solidFill>
                    <a:schemeClr val="bg1"/>
                  </a:solidFill>
                  <a:latin typeface="Arial" panose="020B0604020202020204" pitchFamily="34" charset="0"/>
                  <a:cs typeface="Arial" panose="020B0604020202020204" pitchFamily="34" charset="0"/>
                </a:rPr>
                <a:t>5</a:t>
              </a:r>
            </a:p>
          </p:txBody>
        </p:sp>
      </p:grpSp>
      <p:graphicFrame>
        <p:nvGraphicFramePr>
          <p:cNvPr id="34" name="Table 33"/>
          <p:cNvGraphicFramePr>
            <a:graphicFrameLocks noGrp="1"/>
          </p:cNvGraphicFramePr>
          <p:nvPr/>
        </p:nvGraphicFramePr>
        <p:xfrm>
          <a:off x="1598937" y="2509600"/>
          <a:ext cx="2413000" cy="855559"/>
        </p:xfrm>
        <a:graphic>
          <a:graphicData uri="http://schemas.openxmlformats.org/drawingml/2006/table">
            <a:tbl>
              <a:tblPr/>
              <a:tblGrid>
                <a:gridCol w="1211269">
                  <a:extLst>
                    <a:ext uri="{9D8B030D-6E8A-4147-A177-3AD203B41FA5}">
                      <a16:colId xmlns:a16="http://schemas.microsoft.com/office/drawing/2014/main" val="713827468"/>
                    </a:ext>
                  </a:extLst>
                </a:gridCol>
                <a:gridCol w="1201731">
                  <a:extLst>
                    <a:ext uri="{9D8B030D-6E8A-4147-A177-3AD203B41FA5}">
                      <a16:colId xmlns:a16="http://schemas.microsoft.com/office/drawing/2014/main" val="3792368210"/>
                    </a:ext>
                  </a:extLst>
                </a:gridCol>
              </a:tblGrid>
              <a:tr h="291679">
                <a:tc gridSpan="2">
                  <a:txBody>
                    <a:bodyPr/>
                    <a:lstStyle/>
                    <a:p>
                      <a:pPr algn="ctr" fontAlgn="b"/>
                      <a:r>
                        <a:rPr lang="en-US" sz="1100" b="0" i="0" u="none" strike="noStrike">
                          <a:solidFill>
                            <a:srgbClr val="000000"/>
                          </a:solidFill>
                          <a:effectLst>
                            <a:outerShdw blurRad="38100" dist="38100" dir="2700000" algn="tl">
                              <a:srgbClr val="000000">
                                <a:alpha val="43137"/>
                              </a:srgbClr>
                            </a:outerShdw>
                          </a:effectLst>
                          <a:latin typeface="Calibri" panose="020F0502020204030204" pitchFamily="34" charset="0"/>
                        </a:rPr>
                        <a:t>(3) West Orange</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lang="en-US"/>
                    </a:p>
                  </a:txBody>
                  <a:tcPr/>
                </a:tc>
                <a:extLst>
                  <a:ext uri="{0D108BD9-81ED-4DB2-BD59-A6C34878D82A}">
                    <a16:rowId xmlns:a16="http://schemas.microsoft.com/office/drawing/2014/main" val="90524473"/>
                  </a:ext>
                </a:extLst>
              </a:tr>
              <a:tr h="190500">
                <a:tc>
                  <a:txBody>
                    <a:bodyPr/>
                    <a:lstStyle/>
                    <a:p>
                      <a:pPr algn="l" fontAlgn="b"/>
                      <a:r>
                        <a:rPr lang="en-US" sz="1100" b="0" i="0" u="none" strike="noStrike">
                          <a:solidFill>
                            <a:srgbClr val="000000"/>
                          </a:solidFill>
                          <a:effectLst/>
                          <a:latin typeface="Calibri" panose="020F0502020204030204" pitchFamily="34" charset="0"/>
                        </a:rPr>
                        <a:t>Total Square Foot</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Calibri" panose="020F0502020204030204" pitchFamily="34" charset="0"/>
                        </a:rPr>
                        <a:t>                        12,041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833538575"/>
                  </a:ext>
                </a:extLst>
              </a:tr>
              <a:tr h="182880">
                <a:tc>
                  <a:txBody>
                    <a:bodyPr/>
                    <a:lstStyle/>
                    <a:p>
                      <a:pPr algn="l" fontAlgn="b"/>
                      <a:r>
                        <a:rPr lang="en-US" sz="1100" b="0" i="0" u="none" strike="noStrike">
                          <a:solidFill>
                            <a:srgbClr val="000000"/>
                          </a:solidFill>
                          <a:effectLst/>
                          <a:latin typeface="Calibri" panose="020F0502020204030204" pitchFamily="34" charset="0"/>
                        </a:rPr>
                        <a:t>Annual Rental Cost</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Calibri" panose="020F0502020204030204" pitchFamily="34" charset="0"/>
                        </a:rPr>
                        <a:t> </a:t>
                      </a:r>
                      <a:r>
                        <a:rPr lang="en-US" sz="1100" b="0" i="0" u="none" strike="noStrike" baseline="0">
                          <a:solidFill>
                            <a:srgbClr val="000000"/>
                          </a:solidFill>
                          <a:effectLst/>
                          <a:latin typeface="Calibri" panose="020F0502020204030204" pitchFamily="34" charset="0"/>
                        </a:rPr>
                        <a:t>    </a:t>
                      </a:r>
                      <a:r>
                        <a:rPr lang="en-US" sz="1100" b="0" i="0" u="none" strike="noStrike">
                          <a:solidFill>
                            <a:srgbClr val="000000"/>
                          </a:solidFill>
                          <a:effectLst/>
                          <a:latin typeface="Calibri" panose="020F0502020204030204" pitchFamily="34" charset="0"/>
                        </a:rPr>
                        <a:t>               $313,846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531102976"/>
                  </a:ext>
                </a:extLst>
              </a:tr>
              <a:tr h="190500">
                <a:tc>
                  <a:txBody>
                    <a:bodyPr/>
                    <a:lstStyle/>
                    <a:p>
                      <a:pPr algn="l" fontAlgn="b"/>
                      <a:r>
                        <a:rPr lang="en-US" sz="1100" b="0" i="0" u="none" strike="noStrike">
                          <a:solidFill>
                            <a:srgbClr val="000000"/>
                          </a:solidFill>
                          <a:effectLst/>
                          <a:latin typeface="Calibri" panose="020F0502020204030204" pitchFamily="34" charset="0"/>
                        </a:rPr>
                        <a:t>Expiration Date</a:t>
                      </a:r>
                    </a:p>
                  </a:txBody>
                  <a:tcPr marL="7620" marR="7620" marT="762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07/31/2026</a:t>
                      </a:r>
                    </a:p>
                  </a:txBody>
                  <a:tcPr marL="7620" marR="7620" marT="762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962406"/>
                  </a:ext>
                </a:extLst>
              </a:tr>
            </a:tbl>
          </a:graphicData>
        </a:graphic>
      </p:graphicFrame>
      <p:graphicFrame>
        <p:nvGraphicFramePr>
          <p:cNvPr id="42" name="Table 41"/>
          <p:cNvGraphicFramePr>
            <a:graphicFrameLocks noGrp="1"/>
          </p:cNvGraphicFramePr>
          <p:nvPr/>
        </p:nvGraphicFramePr>
        <p:xfrm>
          <a:off x="1598937" y="3492763"/>
          <a:ext cx="2413000" cy="731520"/>
        </p:xfrm>
        <a:graphic>
          <a:graphicData uri="http://schemas.openxmlformats.org/drawingml/2006/table">
            <a:tbl>
              <a:tblPr/>
              <a:tblGrid>
                <a:gridCol w="1211269">
                  <a:extLst>
                    <a:ext uri="{9D8B030D-6E8A-4147-A177-3AD203B41FA5}">
                      <a16:colId xmlns:a16="http://schemas.microsoft.com/office/drawing/2014/main" val="1465751627"/>
                    </a:ext>
                  </a:extLst>
                </a:gridCol>
                <a:gridCol w="1201731">
                  <a:extLst>
                    <a:ext uri="{9D8B030D-6E8A-4147-A177-3AD203B41FA5}">
                      <a16:colId xmlns:a16="http://schemas.microsoft.com/office/drawing/2014/main" val="4179216490"/>
                    </a:ext>
                  </a:extLst>
                </a:gridCol>
              </a:tblGrid>
              <a:tr h="137576">
                <a:tc gridSpan="2">
                  <a:txBody>
                    <a:bodyPr/>
                    <a:lstStyle/>
                    <a:p>
                      <a:pPr algn="ctr" fontAlgn="b"/>
                      <a:r>
                        <a:rPr lang="en-US" sz="1100" b="0" i="0" u="none" strike="noStrike">
                          <a:solidFill>
                            <a:srgbClr val="000000"/>
                          </a:solidFill>
                          <a:effectLst>
                            <a:outerShdw blurRad="38100" dist="38100" dir="2700000" algn="tl">
                              <a:srgbClr val="000000">
                                <a:alpha val="43137"/>
                              </a:srgbClr>
                            </a:outerShdw>
                          </a:effectLst>
                          <a:latin typeface="Calibri" panose="020F0502020204030204" pitchFamily="34" charset="0"/>
                        </a:rPr>
                        <a:t>(4) Osceola</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lang="en-US"/>
                    </a:p>
                  </a:txBody>
                  <a:tcPr/>
                </a:tc>
                <a:extLst>
                  <a:ext uri="{0D108BD9-81ED-4DB2-BD59-A6C34878D82A}">
                    <a16:rowId xmlns:a16="http://schemas.microsoft.com/office/drawing/2014/main" val="2976992357"/>
                  </a:ext>
                </a:extLst>
              </a:tr>
              <a:tr h="182880">
                <a:tc>
                  <a:txBody>
                    <a:bodyPr/>
                    <a:lstStyle/>
                    <a:p>
                      <a:pPr algn="l" fontAlgn="b"/>
                      <a:r>
                        <a:rPr lang="en-US" sz="1100" b="0" i="0" u="none" strike="noStrike">
                          <a:solidFill>
                            <a:srgbClr val="000000"/>
                          </a:solidFill>
                          <a:effectLst/>
                          <a:latin typeface="Calibri" panose="020F0502020204030204" pitchFamily="34" charset="0"/>
                        </a:rPr>
                        <a:t>Total</a:t>
                      </a:r>
                      <a:r>
                        <a:rPr lang="en-US" sz="1100" b="0" i="0" u="none" strike="noStrike" baseline="0">
                          <a:solidFill>
                            <a:srgbClr val="000000"/>
                          </a:solidFill>
                          <a:effectLst/>
                          <a:latin typeface="Calibri" panose="020F0502020204030204" pitchFamily="34" charset="0"/>
                        </a:rPr>
                        <a:t> </a:t>
                      </a:r>
                      <a:r>
                        <a:rPr lang="en-US" sz="1100" b="0" i="0" u="none" strike="noStrike">
                          <a:solidFill>
                            <a:srgbClr val="000000"/>
                          </a:solidFill>
                          <a:effectLst/>
                          <a:latin typeface="Calibri" panose="020F0502020204030204" pitchFamily="34" charset="0"/>
                        </a:rPr>
                        <a:t>Square Foot</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Calibri" panose="020F0502020204030204" pitchFamily="34" charset="0"/>
                        </a:rPr>
                        <a:t>                        12,731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947476533"/>
                  </a:ext>
                </a:extLst>
              </a:tr>
              <a:tr h="182880">
                <a:tc>
                  <a:txBody>
                    <a:bodyPr/>
                    <a:lstStyle/>
                    <a:p>
                      <a:pPr algn="l" fontAlgn="b"/>
                      <a:r>
                        <a:rPr lang="en-US" sz="1100" b="0" i="0" u="none" strike="noStrike">
                          <a:solidFill>
                            <a:srgbClr val="000000"/>
                          </a:solidFill>
                          <a:effectLst/>
                          <a:latin typeface="Calibri" panose="020F0502020204030204" pitchFamily="34" charset="0"/>
                        </a:rPr>
                        <a:t>Annual Rental Cost</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Calibri" panose="020F0502020204030204" pitchFamily="34" charset="0"/>
                        </a:rPr>
                        <a:t>                    $190,965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77363672"/>
                  </a:ext>
                </a:extLst>
              </a:tr>
              <a:tr h="190500">
                <a:tc>
                  <a:txBody>
                    <a:bodyPr/>
                    <a:lstStyle/>
                    <a:p>
                      <a:pPr algn="l" fontAlgn="b"/>
                      <a:r>
                        <a:rPr lang="en-US" sz="1100" b="0" i="0" u="none" strike="noStrike">
                          <a:solidFill>
                            <a:srgbClr val="000000"/>
                          </a:solidFill>
                          <a:effectLst/>
                          <a:latin typeface="Calibri" panose="020F0502020204030204" pitchFamily="34" charset="0"/>
                        </a:rPr>
                        <a:t>Expiration Date</a:t>
                      </a:r>
                    </a:p>
                  </a:txBody>
                  <a:tcPr marL="7620" marR="7620" marT="762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12/31/2024</a:t>
                      </a:r>
                    </a:p>
                  </a:txBody>
                  <a:tcPr marL="7620" marR="7620" marT="762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0583552"/>
                  </a:ext>
                </a:extLst>
              </a:tr>
            </a:tbl>
          </a:graphicData>
        </a:graphic>
      </p:graphicFrame>
    </p:spTree>
    <p:extLst>
      <p:ext uri="{BB962C8B-B14F-4D97-AF65-F5344CB8AC3E}">
        <p14:creationId xmlns:p14="http://schemas.microsoft.com/office/powerpoint/2010/main" val="26806938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US" cap="none">
                <a:solidFill>
                  <a:srgbClr val="7B7B7B"/>
                </a:solidFill>
                <a:latin typeface="Arial" panose="020B0604020202020204" pitchFamily="34" charset="0"/>
                <a:cs typeface="Arial" panose="020B0604020202020204" pitchFamily="34" charset="0"/>
              </a:rPr>
              <a:t>G&amp;A PROFESSIONAL SERVICES  </a:t>
            </a:r>
          </a:p>
          <a:p>
            <a:endParaRPr lang="en-US"/>
          </a:p>
        </p:txBody>
      </p:sp>
      <p:sp>
        <p:nvSpPr>
          <p:cNvPr id="2"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3" name="Group 12"/>
          <p:cNvGrpSpPr/>
          <p:nvPr/>
        </p:nvGrpSpPr>
        <p:grpSpPr>
          <a:xfrm>
            <a:off x="4204196" y="1539027"/>
            <a:ext cx="8719324" cy="592710"/>
            <a:chOff x="1584959" y="2577777"/>
            <a:chExt cx="8719324" cy="592710"/>
          </a:xfrm>
        </p:grpSpPr>
        <p:sp>
          <p:nvSpPr>
            <p:cNvPr id="14" name="Rectangle 13"/>
            <p:cNvSpPr/>
            <p:nvPr/>
          </p:nvSpPr>
          <p:spPr>
            <a:xfrm>
              <a:off x="1584959" y="2724048"/>
              <a:ext cx="4511040" cy="4464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TextBox 14"/>
            <p:cNvSpPr txBox="1"/>
            <p:nvPr/>
          </p:nvSpPr>
          <p:spPr>
            <a:xfrm>
              <a:off x="5793243" y="2577777"/>
              <a:ext cx="4511040" cy="4464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670" tIns="26670" rIns="26670" bIns="26670" numCol="1" spcCol="1270" anchor="b" anchorCtr="0">
              <a:noAutofit/>
            </a:bodyPr>
            <a:lstStyle/>
            <a:p>
              <a:pPr defTabSz="622300">
                <a:lnSpc>
                  <a:spcPct val="90000"/>
                </a:lnSpc>
                <a:spcBef>
                  <a:spcPct val="0"/>
                </a:spcBef>
                <a:spcAft>
                  <a:spcPct val="35000"/>
                </a:spcAft>
              </a:pPr>
              <a:r>
                <a:rPr lang="en-US" sz="1400">
                  <a:latin typeface="Arial" panose="020B0604020202020204" pitchFamily="34" charset="0"/>
                  <a:cs typeface="Arial" panose="020B0604020202020204" pitchFamily="34" charset="0"/>
                </a:rPr>
                <a:t> </a:t>
              </a:r>
            </a:p>
          </p:txBody>
        </p:sp>
      </p:grpSp>
      <p:sp>
        <p:nvSpPr>
          <p:cNvPr id="24" name="TextBox 23"/>
          <p:cNvSpPr txBox="1"/>
          <p:nvPr/>
        </p:nvSpPr>
        <p:spPr>
          <a:xfrm>
            <a:off x="394326" y="592299"/>
            <a:ext cx="7418055" cy="507831"/>
          </a:xfrm>
          <a:prstGeom prst="rect">
            <a:avLst/>
          </a:prstGeom>
          <a:noFill/>
          <a:ln>
            <a:noFill/>
          </a:ln>
        </p:spPr>
        <p:txBody>
          <a:bodyPr wrap="square" rtlCol="0">
            <a:spAutoFit/>
          </a:bodyPr>
          <a:lstStyle/>
          <a:p>
            <a:r>
              <a:rPr lang="en-US" sz="2700" cap="small">
                <a:solidFill>
                  <a:srgbClr val="92D050"/>
                </a:solidFill>
                <a:latin typeface="Arial" panose="020B0604020202020204" pitchFamily="34" charset="0"/>
                <a:cs typeface="Arial" panose="020B0604020202020204" pitchFamily="34" charset="0"/>
              </a:rPr>
              <a:t>$450K </a:t>
            </a:r>
          </a:p>
        </p:txBody>
      </p:sp>
      <p:sp>
        <p:nvSpPr>
          <p:cNvPr id="26" name="Rectangle 25"/>
          <p:cNvSpPr/>
          <p:nvPr/>
        </p:nvSpPr>
        <p:spPr>
          <a:xfrm>
            <a:off x="2898506" y="5564271"/>
            <a:ext cx="6096000" cy="89301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28" name="Diagram 27"/>
          <p:cNvGraphicFramePr/>
          <p:nvPr>
            <p:extLst>
              <p:ext uri="{D42A27DB-BD31-4B8C-83A1-F6EECF244321}">
                <p14:modId xmlns:p14="http://schemas.microsoft.com/office/powerpoint/2010/main" val="3255145312"/>
              </p:ext>
            </p:extLst>
          </p:nvPr>
        </p:nvGraphicFramePr>
        <p:xfrm>
          <a:off x="2898506" y="133860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9" name="Group 28"/>
          <p:cNvGrpSpPr/>
          <p:nvPr/>
        </p:nvGrpSpPr>
        <p:grpSpPr>
          <a:xfrm>
            <a:off x="4483466" y="2801700"/>
            <a:ext cx="5277627" cy="1645016"/>
            <a:chOff x="818372" y="2724048"/>
            <a:chExt cx="5277627" cy="1645016"/>
          </a:xfrm>
        </p:grpSpPr>
        <p:sp>
          <p:nvSpPr>
            <p:cNvPr id="30" name="Rectangle 29"/>
            <p:cNvSpPr/>
            <p:nvPr/>
          </p:nvSpPr>
          <p:spPr>
            <a:xfrm>
              <a:off x="1584959" y="2724048"/>
              <a:ext cx="4511040" cy="4464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TextBox 30"/>
            <p:cNvSpPr txBox="1"/>
            <p:nvPr/>
          </p:nvSpPr>
          <p:spPr>
            <a:xfrm>
              <a:off x="818372" y="3922625"/>
              <a:ext cx="4511040" cy="4464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670" tIns="26670" rIns="26670" bIns="26670" numCol="1" spcCol="1270" anchor="b" anchorCtr="0">
              <a:noAutofit/>
            </a:bodyPr>
            <a:lstStyle/>
            <a:p>
              <a:pPr defTabSz="622300">
                <a:lnSpc>
                  <a:spcPct val="90000"/>
                </a:lnSpc>
                <a:spcBef>
                  <a:spcPct val="0"/>
                </a:spcBef>
                <a:spcAft>
                  <a:spcPct val="35000"/>
                </a:spcAft>
              </a:pPr>
              <a:r>
                <a:rPr lang="en-US" sz="1400">
                  <a:latin typeface="Arial" panose="020B0604020202020204" pitchFamily="34" charset="0"/>
                  <a:cs typeface="Arial" panose="020B0604020202020204" pitchFamily="34" charset="0"/>
                </a:rPr>
                <a:t> 						</a:t>
              </a:r>
              <a:r>
                <a:rPr lang="en-US" sz="1400">
                  <a:solidFill>
                    <a:srgbClr val="5F6B6D"/>
                  </a:solidFill>
                  <a:latin typeface="Arial" panose="020B0604020202020204" pitchFamily="34" charset="0"/>
                  <a:cs typeface="Arial" panose="020B0604020202020204" pitchFamily="34" charset="0"/>
                </a:rPr>
                <a:t>    $100K</a:t>
              </a:r>
            </a:p>
          </p:txBody>
        </p:sp>
      </p:grpSp>
      <p:grpSp>
        <p:nvGrpSpPr>
          <p:cNvPr id="33" name="Group 32"/>
          <p:cNvGrpSpPr/>
          <p:nvPr/>
        </p:nvGrpSpPr>
        <p:grpSpPr>
          <a:xfrm>
            <a:off x="4343924" y="1112468"/>
            <a:ext cx="4671326" cy="600926"/>
            <a:chOff x="1584959" y="2724048"/>
            <a:chExt cx="4671326" cy="600926"/>
          </a:xfrm>
        </p:grpSpPr>
        <p:sp>
          <p:nvSpPr>
            <p:cNvPr id="34" name="Rectangle 33"/>
            <p:cNvSpPr/>
            <p:nvPr/>
          </p:nvSpPr>
          <p:spPr>
            <a:xfrm>
              <a:off x="1584959" y="2724048"/>
              <a:ext cx="4511040" cy="4464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5" name="TextBox 34"/>
            <p:cNvSpPr txBox="1"/>
            <p:nvPr/>
          </p:nvSpPr>
          <p:spPr>
            <a:xfrm>
              <a:off x="1745245" y="2878535"/>
              <a:ext cx="4511040" cy="4464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670" tIns="26670" rIns="26670" bIns="26670" numCol="1" spcCol="1270" anchor="b" anchorCtr="0">
              <a:noAutofit/>
            </a:bodyPr>
            <a:lstStyle/>
            <a:p>
              <a:pPr defTabSz="622300">
                <a:lnSpc>
                  <a:spcPct val="90000"/>
                </a:lnSpc>
                <a:spcBef>
                  <a:spcPct val="0"/>
                </a:spcBef>
                <a:spcAft>
                  <a:spcPct val="35000"/>
                </a:spcAft>
              </a:pPr>
              <a:r>
                <a:rPr lang="en-US" sz="1400">
                  <a:latin typeface="Arial" panose="020B0604020202020204" pitchFamily="34" charset="0"/>
                  <a:cs typeface="Arial" panose="020B0604020202020204" pitchFamily="34" charset="0"/>
                </a:rPr>
                <a:t> 			</a:t>
              </a:r>
              <a:r>
                <a:rPr lang="en-US" sz="1400">
                  <a:solidFill>
                    <a:srgbClr val="5F6B6D"/>
                  </a:solidFill>
                  <a:latin typeface="Arial" panose="020B0604020202020204" pitchFamily="34" charset="0"/>
                  <a:cs typeface="Arial" panose="020B0604020202020204" pitchFamily="34" charset="0"/>
                </a:rPr>
                <a:t>			    $200K</a:t>
              </a:r>
            </a:p>
          </p:txBody>
        </p:sp>
      </p:grpSp>
    </p:spTree>
    <p:extLst>
      <p:ext uri="{BB962C8B-B14F-4D97-AF65-F5344CB8AC3E}">
        <p14:creationId xmlns:p14="http://schemas.microsoft.com/office/powerpoint/2010/main" val="2415051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US" cap="none">
                <a:latin typeface="Arial" panose="020B0604020202020204" pitchFamily="34" charset="0"/>
                <a:cs typeface="Arial" panose="020B0604020202020204" pitchFamily="34" charset="0"/>
              </a:rPr>
              <a:t>SUMMARY &amp; BUDGET ASSUMPTIONS</a:t>
            </a:r>
            <a:endParaRPr lang="en-US" cap="none"/>
          </a:p>
        </p:txBody>
      </p:sp>
      <p:sp>
        <p:nvSpPr>
          <p:cNvPr id="2"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791135" y="1110484"/>
            <a:ext cx="9836608" cy="4985980"/>
          </a:xfrm>
          <a:prstGeom prst="rect">
            <a:avLst/>
          </a:prstGeom>
        </p:spPr>
        <p:txBody>
          <a:bodyPr wrap="square">
            <a:spAutoFit/>
          </a:bodyPr>
          <a:lstStyle/>
          <a:p>
            <a:endParaRPr lang="en-US" sz="2000" dirty="0">
              <a:solidFill>
                <a:srgbClr val="7B7B7B"/>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7B7B7B"/>
                </a:solidFill>
                <a:latin typeface="Arial" panose="020B0604020202020204" pitchFamily="34" charset="0"/>
                <a:cs typeface="Arial" panose="020B0604020202020204" pitchFamily="34" charset="0"/>
              </a:rPr>
              <a:t>Fiscal Responsibility</a:t>
            </a:r>
          </a:p>
          <a:p>
            <a:endParaRPr lang="en-US" dirty="0">
              <a:solidFill>
                <a:srgbClr val="7B7B7B"/>
              </a:solidFill>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sz="1600" dirty="0">
                <a:solidFill>
                  <a:srgbClr val="7B7B7B"/>
                </a:solidFill>
                <a:latin typeface="Arial" panose="020B0604020202020204" pitchFamily="34" charset="0"/>
                <a:cs typeface="Arial" panose="020B0604020202020204" pitchFamily="34" charset="0"/>
              </a:rPr>
              <a:t>Total Funding Revenue $44M; Year-over-Year $2M or 4.8% increase</a:t>
            </a:r>
          </a:p>
          <a:p>
            <a:pPr lvl="2"/>
            <a:endParaRPr lang="en-US" sz="1600" dirty="0">
              <a:solidFill>
                <a:srgbClr val="7B7B7B"/>
              </a:solidFill>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sz="1600" dirty="0">
                <a:solidFill>
                  <a:srgbClr val="7B7B7B"/>
                </a:solidFill>
                <a:latin typeface="Arial" panose="020B0604020202020204" pitchFamily="34" charset="0"/>
                <a:cs typeface="Arial" panose="020B0604020202020204" pitchFamily="34" charset="0"/>
              </a:rPr>
              <a:t>81.3% Earmarked to Deliver Talent Solutions; 18.7% in General Support Cost</a:t>
            </a:r>
          </a:p>
          <a:p>
            <a:pPr marL="1200150" lvl="2" indent="-285750">
              <a:buFont typeface="Arial" panose="020B0604020202020204" pitchFamily="34" charset="0"/>
              <a:buChar char="•"/>
            </a:pPr>
            <a:endParaRPr lang="en-US" sz="1600" dirty="0">
              <a:solidFill>
                <a:srgbClr val="7B7B7B"/>
              </a:solidFill>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sz="1600" dirty="0">
                <a:solidFill>
                  <a:srgbClr val="7B7B7B"/>
                </a:solidFill>
                <a:latin typeface="Arial" panose="020B0604020202020204" pitchFamily="34" charset="0"/>
                <a:cs typeface="Arial" panose="020B0604020202020204" pitchFamily="34" charset="0"/>
              </a:rPr>
              <a:t>92.2% Is Allocated To Direct Program Cost; 7.8% in Administrative Cost</a:t>
            </a:r>
          </a:p>
          <a:p>
            <a:pPr lvl="2"/>
            <a:endParaRPr lang="en-US" sz="1600" dirty="0">
              <a:solidFill>
                <a:srgbClr val="7B7B7B"/>
              </a:solidFill>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sz="1600" dirty="0">
                <a:solidFill>
                  <a:srgbClr val="6A737B"/>
                </a:solidFill>
                <a:latin typeface="Arial" panose="020B0604020202020204" pitchFamily="34" charset="0"/>
                <a:cs typeface="Arial" panose="020B0604020202020204" pitchFamily="34" charset="0"/>
              </a:rPr>
              <a:t>The proposed budget for salaries will reflect a 4% merit increase average overall. Merit increases are awarded based upon achievement of annual performance goals.</a:t>
            </a:r>
          </a:p>
          <a:p>
            <a:pPr lvl="2"/>
            <a:endParaRPr lang="en-US" sz="1600" dirty="0">
              <a:solidFill>
                <a:srgbClr val="6A737B"/>
              </a:solidFill>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sz="1600" dirty="0">
                <a:solidFill>
                  <a:srgbClr val="7B7B7B"/>
                </a:solidFill>
                <a:latin typeface="Arial" panose="020B0604020202020204" pitchFamily="34" charset="0"/>
                <a:cs typeface="Arial" panose="020B0604020202020204" pitchFamily="34" charset="0"/>
              </a:rPr>
              <a:t>Employee health benefits reflects an increase of 2% of current cost </a:t>
            </a:r>
            <a:r>
              <a:rPr lang="en-US" sz="1600" dirty="0">
                <a:solidFill>
                  <a:srgbClr val="6A737B"/>
                </a:solidFill>
                <a:latin typeface="Arial" panose="020B0604020202020204" pitchFamily="34" charset="0"/>
                <a:cs typeface="Arial" panose="020B0604020202020204" pitchFamily="34" charset="0"/>
              </a:rPr>
              <a:t>based on market rate, with minimal impact to employee costs or plan structure for the program year</a:t>
            </a:r>
            <a:r>
              <a:rPr lang="en-US" sz="1600" dirty="0">
                <a:solidFill>
                  <a:srgbClr val="7B7B7B"/>
                </a:solidFill>
                <a:latin typeface="Arial" panose="020B0604020202020204" pitchFamily="34" charset="0"/>
                <a:cs typeface="Arial" panose="020B0604020202020204" pitchFamily="34" charset="0"/>
              </a:rPr>
              <a:t>. </a:t>
            </a:r>
          </a:p>
          <a:p>
            <a:pPr lvl="2"/>
            <a:endParaRPr lang="en-US" dirty="0">
              <a:solidFill>
                <a:srgbClr val="7B7B7B"/>
              </a:solidFill>
              <a:latin typeface="Arial" panose="020B0604020202020204" pitchFamily="34" charset="0"/>
              <a:cs typeface="Arial" panose="020B0604020202020204" pitchFamily="34" charset="0"/>
            </a:endParaRPr>
          </a:p>
          <a:p>
            <a:pPr marL="1200150" lvl="2" indent="-285750">
              <a:buFont typeface="Arial" panose="020B0604020202020204" pitchFamily="34" charset="0"/>
              <a:buChar char="•"/>
              <a:tabLst>
                <a:tab pos="741363" algn="l"/>
              </a:tabLst>
            </a:pPr>
            <a:r>
              <a:rPr lang="en-US" sz="1600" dirty="0">
                <a:solidFill>
                  <a:srgbClr val="6A737B"/>
                </a:solidFill>
                <a:latin typeface="Arial" panose="020B0604020202020204" pitchFamily="34" charset="0"/>
                <a:cs typeface="Arial" panose="020B0604020202020204" pitchFamily="34" charset="0"/>
              </a:rPr>
              <a:t>The total amount budgeted for administrative cost will be to not exceed 8%, lower than the state allowable cap of 10%. </a:t>
            </a:r>
          </a:p>
          <a:p>
            <a:endParaRPr lang="en-US" dirty="0">
              <a:solidFill>
                <a:srgbClr val="7B7B7B"/>
              </a:solidFill>
              <a:latin typeface="Arial" panose="020B0604020202020204" pitchFamily="34" charset="0"/>
              <a:cs typeface="Arial" panose="020B0604020202020204" pitchFamily="34" charset="0"/>
            </a:endParaRPr>
          </a:p>
          <a:p>
            <a:endParaRPr lang="en-US" dirty="0">
              <a:solidFill>
                <a:srgbClr val="7B7B7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68117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1E5E-F130-48D4-BB23-F08DD396FCB4}"/>
              </a:ext>
            </a:extLst>
          </p:cNvPr>
          <p:cNvSpPr>
            <a:spLocks noGrp="1"/>
          </p:cNvSpPr>
          <p:nvPr>
            <p:ph type="ctrTitle"/>
          </p:nvPr>
        </p:nvSpPr>
        <p:spPr>
          <a:xfrm>
            <a:off x="0" y="1388853"/>
            <a:ext cx="12192000" cy="2307854"/>
          </a:xfrm>
        </p:spPr>
        <p:txBody>
          <a:bodyPr>
            <a:noAutofit/>
          </a:bodyPr>
          <a:lstStyle/>
          <a:p>
            <a:r>
              <a:rPr lang="en-US" sz="540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474023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nvGraphicFramePr>
        <p:xfrm>
          <a:off x="2595880" y="803119"/>
          <a:ext cx="8555596" cy="534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p:cNvSpPr>
            <a:spLocks noGrp="1"/>
          </p:cNvSpPr>
          <p:nvPr>
            <p:ph type="body" sz="quarter" idx="14"/>
          </p:nvPr>
        </p:nvSpPr>
        <p:spPr/>
        <p:txBody>
          <a:bodyPr/>
          <a:lstStyle/>
          <a:p>
            <a:r>
              <a:rPr lang="en-US"/>
              <a:t>Revenue sources - $44M</a:t>
            </a:r>
          </a:p>
        </p:txBody>
      </p:sp>
      <p:graphicFrame>
        <p:nvGraphicFramePr>
          <p:cNvPr id="10" name="Chart 9"/>
          <p:cNvGraphicFramePr>
            <a:graphicFrameLocks/>
          </p:cNvGraphicFramePr>
          <p:nvPr>
            <p:extLst>
              <p:ext uri="{D42A27DB-BD31-4B8C-83A1-F6EECF244321}">
                <p14:modId xmlns:p14="http://schemas.microsoft.com/office/powerpoint/2010/main" val="3159240692"/>
              </p:ext>
            </p:extLst>
          </p:nvPr>
        </p:nvGraphicFramePr>
        <p:xfrm>
          <a:off x="-905443" y="733787"/>
          <a:ext cx="10006396" cy="5478366"/>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368300" y="5854826"/>
            <a:ext cx="6143028" cy="553998"/>
          </a:xfrm>
          <a:prstGeom prst="rect">
            <a:avLst/>
          </a:prstGeom>
          <a:noFill/>
        </p:spPr>
        <p:txBody>
          <a:bodyPr wrap="none" rtlCol="0">
            <a:spAutoFit/>
          </a:bodyPr>
          <a:lstStyle/>
          <a:p>
            <a:pPr marL="171450" indent="-171450">
              <a:buFont typeface="Arial" panose="020B0604020202020204" pitchFamily="34" charset="0"/>
              <a:buChar char="•"/>
            </a:pPr>
            <a:r>
              <a:rPr lang="en-US" sz="1000" i="1">
                <a:solidFill>
                  <a:srgbClr val="7B7B7B"/>
                </a:solidFill>
              </a:rPr>
              <a:t>Workforce Innovation Opportunity Act (WIOA)</a:t>
            </a:r>
          </a:p>
          <a:p>
            <a:pPr marL="171450" indent="-171450">
              <a:buFont typeface="Arial" panose="020B0604020202020204" pitchFamily="34" charset="0"/>
              <a:buChar char="•"/>
            </a:pPr>
            <a:r>
              <a:rPr lang="en-US" sz="1000" i="1">
                <a:solidFill>
                  <a:srgbClr val="7B7B7B"/>
                </a:solidFill>
              </a:rPr>
              <a:t>Includes WIOA Grant Funding</a:t>
            </a:r>
          </a:p>
          <a:p>
            <a:pPr marL="171450" indent="-171450">
              <a:buFont typeface="Arial" panose="020B0604020202020204" pitchFamily="34" charset="0"/>
              <a:buChar char="•"/>
            </a:pPr>
            <a:r>
              <a:rPr lang="en-US" sz="1000" i="1">
                <a:solidFill>
                  <a:srgbClr val="7B7B7B"/>
                </a:solidFill>
              </a:rPr>
              <a:t>The balances represent revenue projections for one fiscal year.  Note, several grants have multi-year allocations.</a:t>
            </a:r>
          </a:p>
        </p:txBody>
      </p:sp>
      <p:graphicFrame>
        <p:nvGraphicFramePr>
          <p:cNvPr id="2" name="Table 1">
            <a:extLst>
              <a:ext uri="{FF2B5EF4-FFF2-40B4-BE49-F238E27FC236}">
                <a16:creationId xmlns:a16="http://schemas.microsoft.com/office/drawing/2014/main" id="{A64F5DBC-E43C-4F98-5E0E-AD8E0D83331E}"/>
              </a:ext>
            </a:extLst>
          </p:cNvPr>
          <p:cNvGraphicFramePr>
            <a:graphicFrameLocks noGrp="1"/>
          </p:cNvGraphicFramePr>
          <p:nvPr>
            <p:extLst>
              <p:ext uri="{D42A27DB-BD31-4B8C-83A1-F6EECF244321}">
                <p14:modId xmlns:p14="http://schemas.microsoft.com/office/powerpoint/2010/main" val="1622695283"/>
              </p:ext>
            </p:extLst>
          </p:nvPr>
        </p:nvGraphicFramePr>
        <p:xfrm>
          <a:off x="8519896" y="1191389"/>
          <a:ext cx="3278403" cy="3338668"/>
        </p:xfrm>
        <a:graphic>
          <a:graphicData uri="http://schemas.openxmlformats.org/drawingml/2006/table">
            <a:tbl>
              <a:tblPr/>
              <a:tblGrid>
                <a:gridCol w="2044777">
                  <a:extLst>
                    <a:ext uri="{9D8B030D-6E8A-4147-A177-3AD203B41FA5}">
                      <a16:colId xmlns:a16="http://schemas.microsoft.com/office/drawing/2014/main" val="52546454"/>
                    </a:ext>
                  </a:extLst>
                </a:gridCol>
                <a:gridCol w="1233626">
                  <a:extLst>
                    <a:ext uri="{9D8B030D-6E8A-4147-A177-3AD203B41FA5}">
                      <a16:colId xmlns:a16="http://schemas.microsoft.com/office/drawing/2014/main" val="455155368"/>
                    </a:ext>
                  </a:extLst>
                </a:gridCol>
              </a:tblGrid>
              <a:tr h="443868">
                <a:tc>
                  <a:txBody>
                    <a:bodyPr/>
                    <a:lstStyle/>
                    <a:p>
                      <a:pPr algn="l" rtl="0" fontAlgn="b"/>
                      <a:r>
                        <a:rPr lang="en-US" sz="1400" b="1" i="0" u="sng" strike="noStrike">
                          <a:solidFill>
                            <a:srgbClr val="000000"/>
                          </a:solidFill>
                          <a:effectLst/>
                          <a:latin typeface="Calibri" panose="020F0502020204030204" pitchFamily="34" charset="0"/>
                        </a:rPr>
                        <a:t>DEO ALLOCATIONS</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800" b="0" i="0" u="none" strike="noStrike">
                          <a:solidFill>
                            <a:srgbClr val="000000"/>
                          </a:solidFill>
                          <a:effectLs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458545570"/>
                  </a:ext>
                </a:extLst>
              </a:tr>
              <a:tr h="289480">
                <a:tc>
                  <a:txBody>
                    <a:bodyPr/>
                    <a:lstStyle/>
                    <a:p>
                      <a:pPr algn="l" rtl="0" fontAlgn="b"/>
                      <a:r>
                        <a:rPr lang="en-US" sz="1000" b="0" i="0" u="none" strike="noStrike">
                          <a:solidFill>
                            <a:srgbClr val="000000"/>
                          </a:solidFill>
                          <a:effectLst/>
                          <a:latin typeface="Calibri" panose="020F0502020204030204" pitchFamily="34" charset="0"/>
                        </a:rPr>
                        <a:t>WIOA Adult</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b"/>
                      <a:r>
                        <a:rPr lang="en-US" sz="1100" b="0" i="0" u="none" strike="noStrike">
                          <a:solidFill>
                            <a:srgbClr val="000000"/>
                          </a:solidFill>
                          <a:effectLst/>
                          <a:latin typeface="Calibri" panose="020F0502020204030204" pitchFamily="34" charset="0"/>
                        </a:rPr>
                        <a:t>$5,125,162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631639256"/>
                  </a:ext>
                </a:extLst>
              </a:tr>
              <a:tr h="289480">
                <a:tc>
                  <a:txBody>
                    <a:bodyPr/>
                    <a:lstStyle/>
                    <a:p>
                      <a:pPr algn="l" rtl="0" fontAlgn="b"/>
                      <a:r>
                        <a:rPr lang="en-US" sz="1000" b="0" i="0" u="none" strike="noStrike">
                          <a:solidFill>
                            <a:srgbClr val="000000"/>
                          </a:solidFill>
                          <a:effectLst/>
                          <a:latin typeface="Calibri" panose="020F0502020204030204" pitchFamily="34" charset="0"/>
                        </a:rPr>
                        <a:t>WIOA Youth</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b"/>
                      <a:r>
                        <a:rPr lang="en-US" sz="1100" b="0" i="0" u="none" strike="noStrike">
                          <a:solidFill>
                            <a:srgbClr val="000000"/>
                          </a:solidFill>
                          <a:effectLst/>
                          <a:latin typeface="Calibri" panose="020F0502020204030204" pitchFamily="34" charset="0"/>
                        </a:rPr>
                        <a:t>$5,096,801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4441311"/>
                  </a:ext>
                </a:extLst>
              </a:tr>
              <a:tr h="289480">
                <a:tc>
                  <a:txBody>
                    <a:bodyPr/>
                    <a:lstStyle/>
                    <a:p>
                      <a:pPr algn="l" rtl="0" fontAlgn="b"/>
                      <a:r>
                        <a:rPr lang="en-US" sz="1000" b="0" i="0" u="none" strike="noStrike">
                          <a:solidFill>
                            <a:srgbClr val="000000"/>
                          </a:solidFill>
                          <a:effectLst/>
                          <a:latin typeface="Calibri" panose="020F0502020204030204" pitchFamily="34" charset="0"/>
                        </a:rPr>
                        <a:t>WIOA Dislocated</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b"/>
                      <a:r>
                        <a:rPr lang="en-US" sz="1100" b="0" i="0" u="none" strike="noStrike">
                          <a:solidFill>
                            <a:srgbClr val="000000"/>
                          </a:solidFill>
                          <a:effectLst/>
                          <a:latin typeface="Calibri" panose="020F0502020204030204" pitchFamily="34" charset="0"/>
                        </a:rPr>
                        <a:t>$4,975,316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917908833"/>
                  </a:ext>
                </a:extLst>
              </a:tr>
              <a:tr h="289480">
                <a:tc>
                  <a:txBody>
                    <a:bodyPr/>
                    <a:lstStyle/>
                    <a:p>
                      <a:pPr algn="l" rtl="0" fontAlgn="b"/>
                      <a:r>
                        <a:rPr lang="en-US" sz="1000" b="0" i="0" u="none" strike="noStrike">
                          <a:solidFill>
                            <a:srgbClr val="000000"/>
                          </a:solidFill>
                          <a:effectLst/>
                          <a:latin typeface="Calibri" panose="020F0502020204030204" pitchFamily="34" charset="0"/>
                        </a:rPr>
                        <a:t>Wagner Peyser</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b"/>
                      <a:r>
                        <a:rPr lang="en-US" sz="1100" b="0" i="0" u="none" strike="noStrike">
                          <a:solidFill>
                            <a:srgbClr val="000000"/>
                          </a:solidFill>
                          <a:effectLst/>
                          <a:latin typeface="Calibri" panose="020F0502020204030204" pitchFamily="34" charset="0"/>
                        </a:rPr>
                        <a:t>$2,405,542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136905910"/>
                  </a:ext>
                </a:extLst>
              </a:tr>
              <a:tr h="289480">
                <a:tc>
                  <a:txBody>
                    <a:bodyPr/>
                    <a:lstStyle/>
                    <a:p>
                      <a:pPr algn="l" rtl="0" fontAlgn="b"/>
                      <a:r>
                        <a:rPr lang="en-US" sz="1000" b="0" i="0" u="none" strike="noStrike">
                          <a:solidFill>
                            <a:srgbClr val="000000"/>
                          </a:solidFill>
                          <a:effectLst/>
                          <a:latin typeface="Calibri" panose="020F0502020204030204" pitchFamily="34" charset="0"/>
                        </a:rPr>
                        <a:t>Welfare Transition</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b"/>
                      <a:r>
                        <a:rPr lang="en-US" sz="1100" b="0" i="0" u="none" strike="noStrike">
                          <a:solidFill>
                            <a:srgbClr val="000000"/>
                          </a:solidFill>
                          <a:effectLst/>
                          <a:latin typeface="Calibri" panose="020F0502020204030204" pitchFamily="34" charset="0"/>
                        </a:rPr>
                        <a:t>$7,789,115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258356351"/>
                  </a:ext>
                </a:extLst>
              </a:tr>
              <a:tr h="289480">
                <a:tc>
                  <a:txBody>
                    <a:bodyPr/>
                    <a:lstStyle/>
                    <a:p>
                      <a:pPr algn="l" rtl="0" fontAlgn="b"/>
                      <a:r>
                        <a:rPr lang="en-US" sz="1000" b="0" i="0" u="none" strike="noStrike">
                          <a:solidFill>
                            <a:srgbClr val="000000"/>
                          </a:solidFill>
                          <a:effectLst/>
                          <a:latin typeface="Calibri" panose="020F0502020204030204" pitchFamily="34" charset="0"/>
                        </a:rPr>
                        <a:t>SNAP</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b"/>
                      <a:r>
                        <a:rPr lang="en-US" sz="1100" b="0" i="0" u="none" strike="noStrike">
                          <a:solidFill>
                            <a:srgbClr val="000000"/>
                          </a:solidFill>
                          <a:effectLst/>
                          <a:latin typeface="Calibri" panose="020F0502020204030204" pitchFamily="34" charset="0"/>
                        </a:rPr>
                        <a:t>$610,000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598126018"/>
                  </a:ext>
                </a:extLst>
              </a:tr>
              <a:tr h="289480">
                <a:tc>
                  <a:txBody>
                    <a:bodyPr/>
                    <a:lstStyle/>
                    <a:p>
                      <a:pPr algn="l" rtl="0" fontAlgn="b"/>
                      <a:r>
                        <a:rPr lang="en-US" sz="1000" b="0" i="0" u="none" strike="noStrike">
                          <a:solidFill>
                            <a:srgbClr val="000000"/>
                          </a:solidFill>
                          <a:effectLst/>
                          <a:latin typeface="Calibri" panose="020F0502020204030204" pitchFamily="34" charset="0"/>
                        </a:rPr>
                        <a:t>VETS</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b"/>
                      <a:r>
                        <a:rPr lang="en-US" sz="1100" b="0" i="0" u="none" strike="noStrike">
                          <a:solidFill>
                            <a:srgbClr val="000000"/>
                          </a:solidFill>
                          <a:effectLst/>
                          <a:latin typeface="Calibri" panose="020F0502020204030204" pitchFamily="34" charset="0"/>
                        </a:rPr>
                        <a:t>$252,315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467199153"/>
                  </a:ext>
                </a:extLst>
              </a:tr>
              <a:tr h="289480">
                <a:tc>
                  <a:txBody>
                    <a:bodyPr/>
                    <a:lstStyle/>
                    <a:p>
                      <a:pPr algn="l" rtl="0" fontAlgn="b"/>
                      <a:r>
                        <a:rPr lang="en-US" sz="1000" b="0" i="0" u="none" strike="noStrike">
                          <a:solidFill>
                            <a:srgbClr val="000000"/>
                          </a:solidFill>
                          <a:effectLst/>
                          <a:latin typeface="Calibri" panose="020F0502020204030204" pitchFamily="34" charset="0"/>
                        </a:rPr>
                        <a:t>Re-employment Assistance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b"/>
                      <a:r>
                        <a:rPr lang="en-US" sz="1100" b="0" i="0" u="none" strike="noStrike">
                          <a:solidFill>
                            <a:srgbClr val="000000"/>
                          </a:solidFill>
                          <a:effectLst/>
                          <a:latin typeface="Calibri" panose="020F0502020204030204" pitchFamily="34" charset="0"/>
                        </a:rPr>
                        <a:t>$771,930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854220059"/>
                  </a:ext>
                </a:extLst>
              </a:tr>
              <a:tr h="289480">
                <a:tc>
                  <a:txBody>
                    <a:bodyPr/>
                    <a:lstStyle/>
                    <a:p>
                      <a:pPr algn="l" rtl="0" fontAlgn="b"/>
                      <a:r>
                        <a:rPr lang="en-US" sz="1000" b="0" i="0" u="none" strike="noStrike">
                          <a:solidFill>
                            <a:srgbClr val="000000"/>
                          </a:solidFill>
                          <a:effectLst/>
                          <a:latin typeface="Calibri" panose="020F0502020204030204" pitchFamily="34" charset="0"/>
                        </a:rPr>
                        <a:t>Other</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b"/>
                      <a:r>
                        <a:rPr lang="en-US" sz="1100" b="0" i="0" u="none" strike="noStrike">
                          <a:solidFill>
                            <a:srgbClr val="000000"/>
                          </a:solidFill>
                          <a:effectLst/>
                          <a:latin typeface="Calibri" panose="020F0502020204030204" pitchFamily="34" charset="0"/>
                        </a:rPr>
                        <a:t>$1,067,732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48377255"/>
                  </a:ext>
                </a:extLst>
              </a:tr>
              <a:tr h="289480">
                <a:tc>
                  <a:txBody>
                    <a:bodyPr/>
                    <a:lstStyle/>
                    <a:p>
                      <a:pPr algn="l" rtl="0" fontAlgn="b"/>
                      <a:r>
                        <a:rPr lang="en-US" sz="1000" b="1" i="0" u="none" strike="noStrike">
                          <a:solidFill>
                            <a:srgbClr val="000000"/>
                          </a:solidFill>
                          <a:effectLst/>
                          <a:latin typeface="Calibri" panose="020F0502020204030204" pitchFamily="34" charset="0"/>
                        </a:rPr>
                        <a:t>Total DEO Allocations</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b"/>
                      <a:r>
                        <a:rPr lang="en-US" sz="1100" b="1" i="0" u="none" strike="noStrike">
                          <a:solidFill>
                            <a:srgbClr val="000000"/>
                          </a:solidFill>
                          <a:effectLst/>
                          <a:latin typeface="Calibri" panose="020F0502020204030204" pitchFamily="34" charset="0"/>
                        </a:rPr>
                        <a:t>$28,093,914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262209494"/>
                  </a:ext>
                </a:extLst>
              </a:tr>
            </a:tbl>
          </a:graphicData>
        </a:graphic>
      </p:graphicFrame>
    </p:spTree>
    <p:extLst>
      <p:ext uri="{BB962C8B-B14F-4D97-AF65-F5344CB8AC3E}">
        <p14:creationId xmlns:p14="http://schemas.microsoft.com/office/powerpoint/2010/main" val="466519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US"/>
              <a:t>CSCF Budget Allocation: Full Year 2022 – 2023</a:t>
            </a:r>
          </a:p>
        </p:txBody>
      </p:sp>
      <p:sp>
        <p:nvSpPr>
          <p:cNvPr id="2"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ight Brace 12"/>
          <p:cNvSpPr/>
          <p:nvPr/>
        </p:nvSpPr>
        <p:spPr>
          <a:xfrm>
            <a:off x="7969380" y="4129821"/>
            <a:ext cx="321927" cy="1854949"/>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b="1">
              <a:latin typeface="Arial" panose="020B0604020202020204" pitchFamily="34" charset="0"/>
              <a:cs typeface="Arial" panose="020B0604020202020204" pitchFamily="34" charset="0"/>
            </a:endParaRPr>
          </a:p>
        </p:txBody>
      </p:sp>
      <p:sp>
        <p:nvSpPr>
          <p:cNvPr id="15" name="Right Brace 14"/>
          <p:cNvSpPr/>
          <p:nvPr/>
        </p:nvSpPr>
        <p:spPr>
          <a:xfrm>
            <a:off x="7937139" y="1481138"/>
            <a:ext cx="354168" cy="2150460"/>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b="1">
              <a:latin typeface="Arial" panose="020B0604020202020204" pitchFamily="34" charset="0"/>
              <a:cs typeface="Arial" panose="020B0604020202020204" pitchFamily="34" charset="0"/>
            </a:endParaRPr>
          </a:p>
        </p:txBody>
      </p:sp>
      <p:sp>
        <p:nvSpPr>
          <p:cNvPr id="11" name="TextBox 10"/>
          <p:cNvSpPr txBox="1"/>
          <p:nvPr/>
        </p:nvSpPr>
        <p:spPr>
          <a:xfrm>
            <a:off x="368300" y="672353"/>
            <a:ext cx="6788864" cy="507831"/>
          </a:xfrm>
          <a:prstGeom prst="rect">
            <a:avLst/>
          </a:prstGeom>
          <a:noFill/>
          <a:ln>
            <a:noFill/>
          </a:ln>
        </p:spPr>
        <p:txBody>
          <a:bodyPr wrap="square" rtlCol="0">
            <a:spAutoFit/>
          </a:bodyPr>
          <a:lstStyle/>
          <a:p>
            <a:r>
              <a:rPr lang="en-US" sz="2700" b="1" cap="small">
                <a:solidFill>
                  <a:srgbClr val="92D050"/>
                </a:solidFill>
                <a:latin typeface="Helvetica" panose="020B0604020202020204" pitchFamily="34" charset="0"/>
                <a:cs typeface="Helvetica" panose="020B0604020202020204" pitchFamily="34" charset="0"/>
              </a:rPr>
              <a:t>$44M</a:t>
            </a:r>
          </a:p>
        </p:txBody>
      </p:sp>
      <p:graphicFrame>
        <p:nvGraphicFramePr>
          <p:cNvPr id="9" name="Table 8"/>
          <p:cNvGraphicFramePr>
            <a:graphicFrameLocks noGrp="1"/>
          </p:cNvGraphicFramePr>
          <p:nvPr>
            <p:extLst>
              <p:ext uri="{D42A27DB-BD31-4B8C-83A1-F6EECF244321}">
                <p14:modId xmlns:p14="http://schemas.microsoft.com/office/powerpoint/2010/main" val="3591026348"/>
              </p:ext>
            </p:extLst>
          </p:nvPr>
        </p:nvGraphicFramePr>
        <p:xfrm>
          <a:off x="8633351" y="2337522"/>
          <a:ext cx="2937492" cy="2884525"/>
        </p:xfrm>
        <a:graphic>
          <a:graphicData uri="http://schemas.openxmlformats.org/drawingml/2006/table">
            <a:tbl>
              <a:tblPr/>
              <a:tblGrid>
                <a:gridCol w="1591142">
                  <a:extLst>
                    <a:ext uri="{9D8B030D-6E8A-4147-A177-3AD203B41FA5}">
                      <a16:colId xmlns:a16="http://schemas.microsoft.com/office/drawing/2014/main" val="3368259691"/>
                    </a:ext>
                  </a:extLst>
                </a:gridCol>
                <a:gridCol w="1346350">
                  <a:extLst>
                    <a:ext uri="{9D8B030D-6E8A-4147-A177-3AD203B41FA5}">
                      <a16:colId xmlns:a16="http://schemas.microsoft.com/office/drawing/2014/main" val="2690631394"/>
                    </a:ext>
                  </a:extLst>
                </a:gridCol>
              </a:tblGrid>
              <a:tr h="224885">
                <a:tc gridSpan="2">
                  <a:txBody>
                    <a:bodyPr/>
                    <a:lstStyle/>
                    <a:p>
                      <a:pPr algn="ctr" fontAlgn="b"/>
                      <a:r>
                        <a:rPr lang="en-US" sz="1000" b="1" i="0" u="none" strike="noStrike">
                          <a:solidFill>
                            <a:srgbClr val="000000"/>
                          </a:solidFill>
                          <a:effectLst/>
                          <a:latin typeface="Arial" panose="020B0604020202020204" pitchFamily="34" charset="0"/>
                        </a:rPr>
                        <a:t>TALENT &amp; RECRUITMENT SOLUTIONS </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287487241"/>
                  </a:ext>
                </a:extLst>
              </a:tr>
              <a:tr h="224885">
                <a:tc>
                  <a:txBody>
                    <a:bodyPr/>
                    <a:lstStyle/>
                    <a:p>
                      <a:pPr algn="l" fontAlgn="b"/>
                      <a:r>
                        <a:rPr lang="en-US" sz="1000" b="1" i="0" u="none" strike="noStrike">
                          <a:solidFill>
                            <a:srgbClr val="000000"/>
                          </a:solidFill>
                          <a:effectLst/>
                          <a:latin typeface="Arial" panose="020B0604020202020204" pitchFamily="34" charset="0"/>
                        </a:rPr>
                        <a:t> $                 35,784,931</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Arial" panose="020B0604020202020204" pitchFamily="34" charset="0"/>
                        </a:rPr>
                        <a:t>81.3%</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3388774"/>
                  </a:ext>
                </a:extLst>
              </a:tr>
              <a:tr h="224885">
                <a:tc>
                  <a:txBody>
                    <a:bodyPr/>
                    <a:lstStyle/>
                    <a:p>
                      <a:pPr algn="l" fontAlgn="b"/>
                      <a:endParaRPr lang="en-US" sz="1000" b="0" i="0" u="none" strike="noStrike">
                        <a:solidFill>
                          <a:srgbClr val="000000"/>
                        </a:solidFill>
                        <a:effectLst/>
                        <a:latin typeface="Arial" panose="020B0604020202020204" pitchFamily="34" charset="0"/>
                      </a:endParaRPr>
                    </a:p>
                  </a:txBody>
                  <a:tcPr marL="4763" marR="4763" marT="476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4763" marR="4763" marT="4763"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0002716"/>
                  </a:ext>
                </a:extLst>
              </a:tr>
              <a:tr h="224885">
                <a:tc>
                  <a:txBody>
                    <a:bodyPr/>
                    <a:lstStyle/>
                    <a:p>
                      <a:pPr algn="l"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extLst>
                  <a:ext uri="{0D108BD9-81ED-4DB2-BD59-A6C34878D82A}">
                    <a16:rowId xmlns:a16="http://schemas.microsoft.com/office/drawing/2014/main" val="2741042691"/>
                  </a:ext>
                </a:extLst>
              </a:tr>
              <a:tr h="224885">
                <a:tc>
                  <a:txBody>
                    <a:bodyPr/>
                    <a:lstStyle/>
                    <a:p>
                      <a:pPr algn="l" fontAlgn="b"/>
                      <a:endParaRPr lang="en-US" sz="11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extLst>
                  <a:ext uri="{0D108BD9-81ED-4DB2-BD59-A6C34878D82A}">
                    <a16:rowId xmlns:a16="http://schemas.microsoft.com/office/drawing/2014/main" val="3920854729"/>
                  </a:ext>
                </a:extLst>
              </a:tr>
              <a:tr h="224885">
                <a:tc>
                  <a:txBody>
                    <a:bodyPr/>
                    <a:lstStyle/>
                    <a:p>
                      <a:pPr algn="l"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extLst>
                  <a:ext uri="{0D108BD9-81ED-4DB2-BD59-A6C34878D82A}">
                    <a16:rowId xmlns:a16="http://schemas.microsoft.com/office/drawing/2014/main" val="2084570744"/>
                  </a:ext>
                </a:extLst>
              </a:tr>
              <a:tr h="224885">
                <a:tc>
                  <a:txBody>
                    <a:bodyPr/>
                    <a:lstStyle/>
                    <a:p>
                      <a:pPr algn="l" fontAlgn="b"/>
                      <a:endParaRPr lang="en-US" sz="11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extLst>
                  <a:ext uri="{0D108BD9-81ED-4DB2-BD59-A6C34878D82A}">
                    <a16:rowId xmlns:a16="http://schemas.microsoft.com/office/drawing/2014/main" val="4208966294"/>
                  </a:ext>
                </a:extLst>
              </a:tr>
              <a:tr h="224885">
                <a:tc>
                  <a:txBody>
                    <a:bodyPr/>
                    <a:lstStyle/>
                    <a:p>
                      <a:pPr algn="l" fontAlgn="b"/>
                      <a:endParaRPr lang="en-US" sz="1000" b="0" i="0" u="none" strike="noStrike">
                        <a:solidFill>
                          <a:srgbClr val="000000"/>
                        </a:solidFill>
                        <a:effectLst/>
                        <a:latin typeface="Arial" panose="020B0604020202020204" pitchFamily="34" charset="0"/>
                      </a:endParaRPr>
                    </a:p>
                  </a:txBody>
                  <a:tcPr marL="4763" marR="4763" marT="4763"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4763" marR="4763" marT="4763" marB="0" anchor="b">
                    <a:lnL>
                      <a:noFill/>
                    </a:lnL>
                    <a:lnR>
                      <a:noFill/>
                    </a:lnR>
                    <a:lnT>
                      <a:noFill/>
                    </a:lnT>
                    <a:lnB>
                      <a:noFill/>
                    </a:lnB>
                  </a:tcPr>
                </a:tc>
                <a:extLst>
                  <a:ext uri="{0D108BD9-81ED-4DB2-BD59-A6C34878D82A}">
                    <a16:rowId xmlns:a16="http://schemas.microsoft.com/office/drawing/2014/main" val="3548565120"/>
                  </a:ext>
                </a:extLst>
              </a:tr>
              <a:tr h="213641">
                <a:tc>
                  <a:txBody>
                    <a:bodyPr/>
                    <a:lstStyle/>
                    <a:p>
                      <a:pPr algn="l" fontAlgn="b"/>
                      <a:endParaRPr lang="en-US" sz="1000" b="0" i="0" u="none" strike="noStrike">
                        <a:solidFill>
                          <a:srgbClr val="000000"/>
                        </a:solidFill>
                        <a:effectLst/>
                        <a:latin typeface="Arial" panose="020B0604020202020204" pitchFamily="34" charset="0"/>
                      </a:endParaRPr>
                    </a:p>
                  </a:txBody>
                  <a:tcPr marL="4763" marR="4763" marT="4763"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4763" marR="4763" marT="4763" marB="0" anchor="b">
                    <a:lnL>
                      <a:noFill/>
                    </a:lnL>
                    <a:lnR>
                      <a:noFill/>
                    </a:lnR>
                    <a:lnT>
                      <a:noFill/>
                    </a:lnT>
                    <a:lnB>
                      <a:noFill/>
                    </a:lnB>
                  </a:tcPr>
                </a:tc>
                <a:extLst>
                  <a:ext uri="{0D108BD9-81ED-4DB2-BD59-A6C34878D82A}">
                    <a16:rowId xmlns:a16="http://schemas.microsoft.com/office/drawing/2014/main" val="3808381409"/>
                  </a:ext>
                </a:extLst>
              </a:tr>
              <a:tr h="213641">
                <a:tc>
                  <a:txBody>
                    <a:bodyPr/>
                    <a:lstStyle/>
                    <a:p>
                      <a:pPr algn="l" fontAlgn="b"/>
                      <a:endParaRPr lang="en-US" sz="1000" b="0" i="0" u="none" strike="noStrike">
                        <a:solidFill>
                          <a:srgbClr val="000000"/>
                        </a:solidFill>
                        <a:effectLst/>
                        <a:latin typeface="Arial" panose="020B0604020202020204" pitchFamily="34" charset="0"/>
                      </a:endParaRPr>
                    </a:p>
                  </a:txBody>
                  <a:tcPr marL="4763" marR="4763" marT="4763"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4763" marR="4763" marT="4763" marB="0" anchor="b">
                    <a:lnL>
                      <a:noFill/>
                    </a:lnL>
                    <a:lnR>
                      <a:noFill/>
                    </a:lnR>
                    <a:lnT>
                      <a:noFill/>
                    </a:lnT>
                    <a:lnB>
                      <a:noFill/>
                    </a:lnB>
                  </a:tcPr>
                </a:tc>
                <a:extLst>
                  <a:ext uri="{0D108BD9-81ED-4DB2-BD59-A6C34878D82A}">
                    <a16:rowId xmlns:a16="http://schemas.microsoft.com/office/drawing/2014/main" val="3664386580"/>
                  </a:ext>
                </a:extLst>
              </a:tr>
              <a:tr h="219637">
                <a:tc>
                  <a:txBody>
                    <a:bodyPr/>
                    <a:lstStyle/>
                    <a:p>
                      <a:pPr algn="l" fontAlgn="b"/>
                      <a:endParaRPr lang="en-US" sz="1000" b="0" i="0" u="none" strike="noStrike">
                        <a:solidFill>
                          <a:srgbClr val="000000"/>
                        </a:solidFill>
                        <a:effectLst/>
                        <a:latin typeface="Arial" panose="020B0604020202020204" pitchFamily="34" charset="0"/>
                      </a:endParaRPr>
                    </a:p>
                  </a:txBody>
                  <a:tcPr marL="4763" marR="4763" marT="476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4763" marR="4763" marT="4763"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2789648"/>
                  </a:ext>
                </a:extLst>
              </a:tr>
              <a:tr h="213641">
                <a:tc gridSpan="2">
                  <a:txBody>
                    <a:bodyPr/>
                    <a:lstStyle/>
                    <a:p>
                      <a:pPr algn="ctr" fontAlgn="b"/>
                      <a:r>
                        <a:rPr lang="en-US" sz="1000" b="1" i="0" u="none" strike="noStrike" dirty="0">
                          <a:solidFill>
                            <a:srgbClr val="000000"/>
                          </a:solidFill>
                          <a:effectLst/>
                          <a:latin typeface="Arial" panose="020B0604020202020204" pitchFamily="34" charset="0"/>
                        </a:rPr>
                        <a:t>GENERAL SUPPORT COST</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678257197"/>
                  </a:ext>
                </a:extLst>
              </a:tr>
              <a:tr h="224885">
                <a:tc>
                  <a:txBody>
                    <a:bodyPr/>
                    <a:lstStyle/>
                    <a:p>
                      <a:pPr algn="l" fontAlgn="b"/>
                      <a:r>
                        <a:rPr lang="en-US" sz="1000" b="1" i="0" u="none" strike="noStrike">
                          <a:solidFill>
                            <a:srgbClr val="000000"/>
                          </a:solidFill>
                          <a:effectLst/>
                          <a:latin typeface="Arial" panose="020B0604020202020204" pitchFamily="34" charset="0"/>
                        </a:rPr>
                        <a:t> $                  8,215,069 </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Arial" panose="020B0604020202020204" pitchFamily="34" charset="0"/>
                        </a:rPr>
                        <a:t>18.7%</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6116712"/>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024850677"/>
              </p:ext>
            </p:extLst>
          </p:nvPr>
        </p:nvGraphicFramePr>
        <p:xfrm>
          <a:off x="567885" y="926268"/>
          <a:ext cx="7299666" cy="5544009"/>
        </p:xfrm>
        <a:graphic>
          <a:graphicData uri="http://schemas.openxmlformats.org/drawingml/2006/table">
            <a:tbl>
              <a:tblPr/>
              <a:tblGrid>
                <a:gridCol w="3493508">
                  <a:extLst>
                    <a:ext uri="{9D8B030D-6E8A-4147-A177-3AD203B41FA5}">
                      <a16:colId xmlns:a16="http://schemas.microsoft.com/office/drawing/2014/main" val="921327371"/>
                    </a:ext>
                  </a:extLst>
                </a:gridCol>
                <a:gridCol w="380617">
                  <a:extLst>
                    <a:ext uri="{9D8B030D-6E8A-4147-A177-3AD203B41FA5}">
                      <a16:colId xmlns:a16="http://schemas.microsoft.com/office/drawing/2014/main" val="856182598"/>
                    </a:ext>
                  </a:extLst>
                </a:gridCol>
                <a:gridCol w="1753551">
                  <a:extLst>
                    <a:ext uri="{9D8B030D-6E8A-4147-A177-3AD203B41FA5}">
                      <a16:colId xmlns:a16="http://schemas.microsoft.com/office/drawing/2014/main" val="74311460"/>
                    </a:ext>
                  </a:extLst>
                </a:gridCol>
                <a:gridCol w="285462">
                  <a:extLst>
                    <a:ext uri="{9D8B030D-6E8A-4147-A177-3AD203B41FA5}">
                      <a16:colId xmlns:a16="http://schemas.microsoft.com/office/drawing/2014/main" val="4026780633"/>
                    </a:ext>
                  </a:extLst>
                </a:gridCol>
                <a:gridCol w="203901">
                  <a:extLst>
                    <a:ext uri="{9D8B030D-6E8A-4147-A177-3AD203B41FA5}">
                      <a16:colId xmlns:a16="http://schemas.microsoft.com/office/drawing/2014/main" val="3845338805"/>
                    </a:ext>
                  </a:extLst>
                </a:gridCol>
                <a:gridCol w="1182627">
                  <a:extLst>
                    <a:ext uri="{9D8B030D-6E8A-4147-A177-3AD203B41FA5}">
                      <a16:colId xmlns:a16="http://schemas.microsoft.com/office/drawing/2014/main" val="3076797072"/>
                    </a:ext>
                  </a:extLst>
                </a:gridCol>
              </a:tblGrid>
              <a:tr h="558637">
                <a:tc>
                  <a:txBody>
                    <a:bodyPr/>
                    <a:lstStyle/>
                    <a:p>
                      <a:pPr algn="l" fontAlgn="b"/>
                      <a:r>
                        <a:rPr lang="en-US" sz="1400" b="1" i="0" u="none" strike="noStrike">
                          <a:solidFill>
                            <a:srgbClr val="FF0000"/>
                          </a:solidFill>
                          <a:effectLst/>
                          <a:latin typeface="Arial" panose="020B0604020202020204" pitchFamily="34" charset="0"/>
                        </a:rPr>
                        <a:t>Budget Allocations</a:t>
                      </a: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400" b="1" i="0" u="none" strike="noStrike">
                        <a:solidFill>
                          <a:srgbClr val="FF0000"/>
                        </a:solidFill>
                        <a:effectLst/>
                        <a:latin typeface="Arial" panose="020B0604020202020204" pitchFamily="34" charset="0"/>
                      </a:endParaRP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FF0000"/>
                          </a:solidFill>
                          <a:effectLst/>
                          <a:latin typeface="Arial" panose="020B0604020202020204" pitchFamily="34" charset="0"/>
                        </a:rPr>
                        <a:t> Budget</a:t>
                      </a: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300" b="1" i="0" u="none" strike="noStrike">
                        <a:solidFill>
                          <a:srgbClr val="000000"/>
                        </a:solidFill>
                        <a:effectLst/>
                        <a:latin typeface="Arial" panose="020B0604020202020204" pitchFamily="34" charset="0"/>
                      </a:endParaRP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3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FF0000"/>
                          </a:solidFill>
                          <a:effectLst/>
                          <a:latin typeface="Arial" panose="020B0604020202020204" pitchFamily="34" charset="0"/>
                        </a:rPr>
                        <a:t>% of Expenditure</a:t>
                      </a: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3402864"/>
                  </a:ext>
                </a:extLst>
              </a:tr>
              <a:tr h="219073">
                <a:tc>
                  <a:txBody>
                    <a:bodyPr/>
                    <a:lstStyle/>
                    <a:p>
                      <a:pPr algn="l" fontAlgn="b"/>
                      <a:r>
                        <a:rPr lang="en-US" sz="900" b="1" i="0" u="none" strike="noStrike">
                          <a:solidFill>
                            <a:srgbClr val="000000"/>
                          </a:solidFill>
                          <a:effectLst/>
                          <a:latin typeface="Arial" panose="020B0604020202020204" pitchFamily="34" charset="0"/>
                        </a:rPr>
                        <a:t> Talent and Recruitment Solutions </a:t>
                      </a:r>
                    </a:p>
                  </a:txBody>
                  <a:tcPr marL="4299" marR="4299" marT="429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a:solidFill>
                            <a:srgbClr val="FF0000"/>
                          </a:solidFill>
                          <a:effectLst/>
                          <a:latin typeface="Arial" panose="020B0604020202020204" pitchFamily="34" charset="0"/>
                        </a:rPr>
                        <a:t> </a:t>
                      </a:r>
                    </a:p>
                  </a:txBody>
                  <a:tcPr marL="4299" marR="4299" marT="429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Arial" panose="020B0604020202020204" pitchFamily="34" charset="0"/>
                        </a:rPr>
                        <a:t> </a:t>
                      </a:r>
                    </a:p>
                  </a:txBody>
                  <a:tcPr marL="4299" marR="4299" marT="429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solidFill>
                            <a:srgbClr val="000000"/>
                          </a:solidFill>
                          <a:effectLst/>
                          <a:latin typeface="Arial" panose="020B0604020202020204" pitchFamily="34" charset="0"/>
                        </a:rPr>
                        <a:t> </a:t>
                      </a:r>
                    </a:p>
                  </a:txBody>
                  <a:tcPr marL="4299" marR="4299" marT="429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solidFill>
                            <a:srgbClr val="000000"/>
                          </a:solidFill>
                          <a:effectLst/>
                          <a:latin typeface="Arial" panose="020B0604020202020204" pitchFamily="34" charset="0"/>
                        </a:rPr>
                        <a:t> </a:t>
                      </a:r>
                    </a:p>
                  </a:txBody>
                  <a:tcPr marL="4299" marR="4299" marT="429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solidFill>
                            <a:srgbClr val="FF0000"/>
                          </a:solidFill>
                          <a:effectLst/>
                          <a:latin typeface="Arial" panose="020B0604020202020204" pitchFamily="34" charset="0"/>
                        </a:rPr>
                        <a:t> </a:t>
                      </a:r>
                    </a:p>
                  </a:txBody>
                  <a:tcPr marL="4299" marR="4299" marT="429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05194556"/>
                  </a:ext>
                </a:extLst>
              </a:tr>
              <a:tr h="219073">
                <a:tc>
                  <a:txBody>
                    <a:bodyPr/>
                    <a:lstStyle/>
                    <a:p>
                      <a:pPr algn="l" fontAlgn="b"/>
                      <a:r>
                        <a:rPr lang="en-US" sz="900" b="1" i="0" u="none" strike="noStrike">
                          <a:solidFill>
                            <a:srgbClr val="000000"/>
                          </a:solidFill>
                          <a:effectLst/>
                          <a:latin typeface="Arial" panose="020B0604020202020204" pitchFamily="34" charset="0"/>
                        </a:rPr>
                        <a:t> </a:t>
                      </a:r>
                    </a:p>
                  </a:txBody>
                  <a:tcPr marL="4299" marR="4299" marT="429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a:solidFill>
                          <a:srgbClr val="FF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ctr" fontAlgn="b"/>
                      <a:endParaRPr lang="en-US" sz="900" b="1"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ctr" fontAlgn="b"/>
                      <a:r>
                        <a:rPr lang="en-US" sz="900" b="1" i="0" u="none" strike="noStrike">
                          <a:solidFill>
                            <a:srgbClr val="FF0000"/>
                          </a:solidFill>
                          <a:effectLst/>
                          <a:latin typeface="Arial" panose="020B0604020202020204" pitchFamily="34" charset="0"/>
                        </a:rPr>
                        <a:t> </a:t>
                      </a:r>
                    </a:p>
                  </a:txBody>
                  <a:tcPr marL="4299" marR="4299" marT="429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50264089"/>
                  </a:ext>
                </a:extLst>
              </a:tr>
              <a:tr h="219073">
                <a:tc>
                  <a:txBody>
                    <a:bodyPr/>
                    <a:lstStyle/>
                    <a:p>
                      <a:pPr algn="l" fontAlgn="b"/>
                      <a:r>
                        <a:rPr lang="en-US" sz="900" b="0" i="0" u="none" strike="noStrike">
                          <a:solidFill>
                            <a:srgbClr val="000000"/>
                          </a:solidFill>
                          <a:effectLst/>
                          <a:latin typeface="Arial" panose="020B0604020202020204" pitchFamily="34" charset="0"/>
                        </a:rPr>
                        <a:t> Career Consultants </a:t>
                      </a:r>
                    </a:p>
                  </a:txBody>
                  <a:tcPr marL="4299" marR="4299" marT="429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a:solidFill>
                          <a:srgbClr val="FF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l" fontAlgn="b"/>
                      <a:r>
                        <a:rPr lang="en-US" sz="900" b="0" i="0" u="none" strike="noStrike" dirty="0">
                          <a:solidFill>
                            <a:srgbClr val="000000"/>
                          </a:solidFill>
                          <a:effectLst/>
                          <a:latin typeface="Arial" panose="020B0604020202020204" pitchFamily="34" charset="0"/>
                        </a:rPr>
                        <a:t>                       12,638,828 </a:t>
                      </a:r>
                    </a:p>
                  </a:txBody>
                  <a:tcPr marL="4299" marR="4299" marT="4299" marB="0" anchor="b">
                    <a:lnL>
                      <a:noFill/>
                    </a:lnL>
                    <a:lnR>
                      <a:noFill/>
                    </a:lnR>
                    <a:lnT>
                      <a:noFill/>
                    </a:lnT>
                    <a:lnB>
                      <a:noFill/>
                    </a:lnB>
                  </a:tcPr>
                </a:tc>
                <a:tc>
                  <a:txBody>
                    <a:bodyPr/>
                    <a:lstStyle/>
                    <a:p>
                      <a:pPr algn="ctr" fontAlgn="b"/>
                      <a:endParaRPr lang="en-US" sz="900" b="1"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r" fontAlgn="b"/>
                      <a:r>
                        <a:rPr lang="en-US" sz="900" b="1" i="0" u="none" strike="noStrike">
                          <a:solidFill>
                            <a:srgbClr val="000000"/>
                          </a:solidFill>
                          <a:effectLst/>
                          <a:latin typeface="Arial" panose="020B0604020202020204" pitchFamily="34" charset="0"/>
                        </a:rPr>
                        <a:t>28.7%</a:t>
                      </a:r>
                    </a:p>
                  </a:txBody>
                  <a:tcPr marL="4299" marR="4299" marT="429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90272815"/>
                  </a:ext>
                </a:extLst>
              </a:tr>
              <a:tr h="219073">
                <a:tc>
                  <a:txBody>
                    <a:bodyPr/>
                    <a:lstStyle/>
                    <a:p>
                      <a:pPr algn="l" fontAlgn="b"/>
                      <a:r>
                        <a:rPr lang="en-US" sz="900" b="0" i="0" u="none" strike="noStrike">
                          <a:solidFill>
                            <a:srgbClr val="000000"/>
                          </a:solidFill>
                          <a:effectLst/>
                          <a:latin typeface="Arial" panose="020B0604020202020204" pitchFamily="34" charset="0"/>
                        </a:rPr>
                        <a:t> Business Consultants </a:t>
                      </a:r>
                    </a:p>
                  </a:txBody>
                  <a:tcPr marL="4299" marR="4299" marT="429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a:solidFill>
                          <a:srgbClr val="FF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2,161,103</a:t>
                      </a:r>
                    </a:p>
                  </a:txBody>
                  <a:tcPr marL="4299" marR="4299" marT="4299" marB="0" anchor="b">
                    <a:lnL>
                      <a:noFill/>
                    </a:lnL>
                    <a:lnR>
                      <a:noFill/>
                    </a:lnR>
                    <a:lnT>
                      <a:noFill/>
                    </a:lnT>
                    <a:lnB>
                      <a:noFill/>
                    </a:lnB>
                  </a:tcPr>
                </a:tc>
                <a:tc>
                  <a:txBody>
                    <a:bodyPr/>
                    <a:lstStyle/>
                    <a:p>
                      <a:pPr algn="ctr" fontAlgn="b"/>
                      <a:endParaRPr lang="en-US" sz="900" b="1"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r" fontAlgn="b"/>
                      <a:r>
                        <a:rPr lang="en-US" sz="900" b="1" i="0" u="none" strike="noStrike">
                          <a:solidFill>
                            <a:srgbClr val="000000"/>
                          </a:solidFill>
                          <a:effectLst/>
                          <a:latin typeface="Arial" panose="020B0604020202020204" pitchFamily="34" charset="0"/>
                        </a:rPr>
                        <a:t>4.9%</a:t>
                      </a:r>
                    </a:p>
                  </a:txBody>
                  <a:tcPr marL="4299" marR="4299" marT="429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44204335"/>
                  </a:ext>
                </a:extLst>
              </a:tr>
              <a:tr h="219073">
                <a:tc>
                  <a:txBody>
                    <a:bodyPr/>
                    <a:lstStyle/>
                    <a:p>
                      <a:pPr algn="l" fontAlgn="b"/>
                      <a:r>
                        <a:rPr lang="en-US" sz="900" b="0" i="0" u="none" strike="noStrike">
                          <a:solidFill>
                            <a:srgbClr val="000000"/>
                          </a:solidFill>
                          <a:effectLst/>
                          <a:latin typeface="Arial" panose="020B0604020202020204" pitchFamily="34" charset="0"/>
                        </a:rPr>
                        <a:t> Temporary Staffing  (Supporting Summer Youth)</a:t>
                      </a:r>
                    </a:p>
                  </a:txBody>
                  <a:tcPr marL="4299" marR="4299" marT="429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a:solidFill>
                          <a:srgbClr val="FF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500,000 </a:t>
                      </a:r>
                    </a:p>
                  </a:txBody>
                  <a:tcPr marL="4299" marR="4299" marT="4299" marB="0" anchor="b">
                    <a:lnL>
                      <a:noFill/>
                    </a:lnL>
                    <a:lnR>
                      <a:noFill/>
                    </a:lnR>
                    <a:lnT>
                      <a:noFill/>
                    </a:lnT>
                    <a:lnB>
                      <a:noFill/>
                    </a:lnB>
                  </a:tcPr>
                </a:tc>
                <a:tc>
                  <a:txBody>
                    <a:bodyPr/>
                    <a:lstStyle/>
                    <a:p>
                      <a:pPr algn="ctr" fontAlgn="b"/>
                      <a:endParaRPr lang="en-US" sz="900" b="1"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r" fontAlgn="b"/>
                      <a:r>
                        <a:rPr lang="en-US" sz="900" b="1" i="0" u="none" strike="noStrike">
                          <a:solidFill>
                            <a:srgbClr val="000000"/>
                          </a:solidFill>
                          <a:effectLst/>
                          <a:latin typeface="Arial" panose="020B0604020202020204" pitchFamily="34" charset="0"/>
                        </a:rPr>
                        <a:t>1.1%</a:t>
                      </a:r>
                    </a:p>
                  </a:txBody>
                  <a:tcPr marL="4299" marR="4299" marT="429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07953749"/>
                  </a:ext>
                </a:extLst>
              </a:tr>
              <a:tr h="219073">
                <a:tc>
                  <a:txBody>
                    <a:bodyPr/>
                    <a:lstStyle/>
                    <a:p>
                      <a:pPr algn="l" fontAlgn="b"/>
                      <a:r>
                        <a:rPr lang="en-US" sz="900" b="0" i="0" u="none" strike="noStrike">
                          <a:solidFill>
                            <a:srgbClr val="000000"/>
                          </a:solidFill>
                          <a:effectLst/>
                          <a:latin typeface="Arial" panose="020B0604020202020204" pitchFamily="34" charset="0"/>
                        </a:rPr>
                        <a:t> Training Investment </a:t>
                      </a:r>
                    </a:p>
                  </a:txBody>
                  <a:tcPr marL="4299" marR="4299" marT="429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a:solidFill>
                          <a:srgbClr val="FF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14,000,000 </a:t>
                      </a:r>
                    </a:p>
                  </a:txBody>
                  <a:tcPr marL="4299" marR="4299" marT="4299" marB="0" anchor="b">
                    <a:lnL>
                      <a:noFill/>
                    </a:lnL>
                    <a:lnR>
                      <a:noFill/>
                    </a:lnR>
                    <a:lnT>
                      <a:noFill/>
                    </a:lnT>
                    <a:lnB>
                      <a:noFill/>
                    </a:lnB>
                  </a:tcPr>
                </a:tc>
                <a:tc>
                  <a:txBody>
                    <a:bodyPr/>
                    <a:lstStyle/>
                    <a:p>
                      <a:pPr algn="ctr" fontAlgn="b"/>
                      <a:endParaRPr lang="en-US" sz="900" b="1"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r" fontAlgn="b"/>
                      <a:r>
                        <a:rPr lang="en-US" sz="900" b="1" i="0" u="none" strike="noStrike">
                          <a:solidFill>
                            <a:srgbClr val="000000"/>
                          </a:solidFill>
                          <a:effectLst/>
                          <a:latin typeface="Arial" panose="020B0604020202020204" pitchFamily="34" charset="0"/>
                        </a:rPr>
                        <a:t>31.8%</a:t>
                      </a:r>
                    </a:p>
                  </a:txBody>
                  <a:tcPr marL="4299" marR="4299" marT="429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04025368"/>
                  </a:ext>
                </a:extLst>
              </a:tr>
              <a:tr h="219073">
                <a:tc>
                  <a:txBody>
                    <a:bodyPr/>
                    <a:lstStyle/>
                    <a:p>
                      <a:pPr algn="l" fontAlgn="b"/>
                      <a:r>
                        <a:rPr lang="en-US" sz="900" b="0" i="0" u="none" strike="noStrike">
                          <a:solidFill>
                            <a:srgbClr val="000000"/>
                          </a:solidFill>
                          <a:effectLst/>
                          <a:latin typeface="Arial" panose="020B0604020202020204" pitchFamily="34" charset="0"/>
                        </a:rPr>
                        <a:t> Career Seekers Support &amp; Incentives </a:t>
                      </a:r>
                    </a:p>
                  </a:txBody>
                  <a:tcPr marL="4299" marR="4299" marT="429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a:solidFill>
                          <a:srgbClr val="FF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1,200,000 </a:t>
                      </a:r>
                    </a:p>
                  </a:txBody>
                  <a:tcPr marL="4299" marR="4299" marT="4299" marB="0" anchor="b">
                    <a:lnL>
                      <a:noFill/>
                    </a:lnL>
                    <a:lnR>
                      <a:noFill/>
                    </a:lnR>
                    <a:lnT>
                      <a:noFill/>
                    </a:lnT>
                    <a:lnB>
                      <a:noFill/>
                    </a:lnB>
                  </a:tcPr>
                </a:tc>
                <a:tc>
                  <a:txBody>
                    <a:bodyPr/>
                    <a:lstStyle/>
                    <a:p>
                      <a:pPr algn="ctr" fontAlgn="b"/>
                      <a:endParaRPr lang="en-US" sz="900" b="1"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r" fontAlgn="b"/>
                      <a:r>
                        <a:rPr lang="en-US" sz="900" b="1" i="0" u="none" strike="noStrike">
                          <a:solidFill>
                            <a:srgbClr val="000000"/>
                          </a:solidFill>
                          <a:effectLst/>
                          <a:latin typeface="Arial" panose="020B0604020202020204" pitchFamily="34" charset="0"/>
                        </a:rPr>
                        <a:t>2.7%</a:t>
                      </a:r>
                    </a:p>
                  </a:txBody>
                  <a:tcPr marL="4299" marR="4299" marT="429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93564747"/>
                  </a:ext>
                </a:extLst>
              </a:tr>
              <a:tr h="219073">
                <a:tc>
                  <a:txBody>
                    <a:bodyPr/>
                    <a:lstStyle/>
                    <a:p>
                      <a:pPr algn="l" fontAlgn="b"/>
                      <a:r>
                        <a:rPr lang="en-US" sz="900" b="0" i="0" u="none" strike="noStrike">
                          <a:solidFill>
                            <a:srgbClr val="000000"/>
                          </a:solidFill>
                          <a:effectLst/>
                          <a:latin typeface="Arial" panose="020B0604020202020204" pitchFamily="34" charset="0"/>
                        </a:rPr>
                        <a:t> Contracted Services </a:t>
                      </a:r>
                    </a:p>
                  </a:txBody>
                  <a:tcPr marL="4299" marR="4299" marT="429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a:solidFill>
                          <a:srgbClr val="FF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2,885,000 </a:t>
                      </a:r>
                    </a:p>
                  </a:txBody>
                  <a:tcPr marL="4299" marR="4299" marT="4299" marB="0" anchor="b">
                    <a:lnL>
                      <a:noFill/>
                    </a:lnL>
                    <a:lnR>
                      <a:noFill/>
                    </a:lnR>
                    <a:lnT>
                      <a:noFill/>
                    </a:lnT>
                    <a:lnB>
                      <a:noFill/>
                    </a:lnB>
                  </a:tcPr>
                </a:tc>
                <a:tc>
                  <a:txBody>
                    <a:bodyPr/>
                    <a:lstStyle/>
                    <a:p>
                      <a:pPr algn="ctr" fontAlgn="b"/>
                      <a:endParaRPr lang="en-US" sz="900" b="1"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r" fontAlgn="b"/>
                      <a:r>
                        <a:rPr lang="en-US" sz="900" b="1" i="0" u="none" strike="noStrike">
                          <a:solidFill>
                            <a:srgbClr val="000000"/>
                          </a:solidFill>
                          <a:effectLst/>
                          <a:latin typeface="Arial" panose="020B0604020202020204" pitchFamily="34" charset="0"/>
                        </a:rPr>
                        <a:t>6.6%</a:t>
                      </a:r>
                    </a:p>
                  </a:txBody>
                  <a:tcPr marL="4299" marR="4299" marT="429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96859564"/>
                  </a:ext>
                </a:extLst>
              </a:tr>
              <a:tr h="219073">
                <a:tc>
                  <a:txBody>
                    <a:bodyPr/>
                    <a:lstStyle/>
                    <a:p>
                      <a:pPr algn="l" fontAlgn="b"/>
                      <a:r>
                        <a:rPr lang="en-US" sz="900" b="0" i="0" u="none" strike="noStrike">
                          <a:solidFill>
                            <a:srgbClr val="000000"/>
                          </a:solidFill>
                          <a:effectLst/>
                          <a:latin typeface="Arial" panose="020B0604020202020204" pitchFamily="34" charset="0"/>
                        </a:rPr>
                        <a:t> Facilities, Maintenance &amp; Related Cost </a:t>
                      </a:r>
                    </a:p>
                  </a:txBody>
                  <a:tcPr marL="4299" marR="4299" marT="4299"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1" i="0" u="none" strike="noStrike">
                        <a:solidFill>
                          <a:srgbClr val="FF0000"/>
                        </a:solidFill>
                        <a:effectLst/>
                        <a:latin typeface="Arial" panose="020B0604020202020204" pitchFamily="34" charset="0"/>
                      </a:endParaRP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2,400,000 </a:t>
                      </a: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900" b="1" i="0" u="none" strike="noStrike">
                        <a:solidFill>
                          <a:srgbClr val="000000"/>
                        </a:solidFill>
                        <a:effectLst/>
                        <a:latin typeface="Arial" panose="020B0604020202020204" pitchFamily="34" charset="0"/>
                      </a:endParaRP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Arial" panose="020B0604020202020204" pitchFamily="34" charset="0"/>
                        </a:rPr>
                        <a:t>5.5%</a:t>
                      </a:r>
                    </a:p>
                  </a:txBody>
                  <a:tcPr marL="4299" marR="4299" marT="429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1568589"/>
                  </a:ext>
                </a:extLst>
              </a:tr>
              <a:tr h="219073">
                <a:tc>
                  <a:txBody>
                    <a:bodyPr/>
                    <a:lstStyle/>
                    <a:p>
                      <a:pPr algn="l" fontAlgn="b"/>
                      <a:r>
                        <a:rPr lang="en-US" sz="900" b="1" i="0" u="none" strike="noStrike">
                          <a:solidFill>
                            <a:srgbClr val="000000"/>
                          </a:solidFill>
                          <a:effectLst/>
                          <a:latin typeface="Arial" panose="020B0604020202020204" pitchFamily="34" charset="0"/>
                        </a:rPr>
                        <a:t> Total Talent and Recruitment Solutions </a:t>
                      </a:r>
                    </a:p>
                  </a:txBody>
                  <a:tcPr marL="4299" marR="4299" marT="429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FF0000"/>
                          </a:solidFill>
                          <a:effectLst/>
                          <a:latin typeface="Arial" panose="020B0604020202020204" pitchFamily="34" charset="0"/>
                        </a:rPr>
                        <a:t> </a:t>
                      </a:r>
                    </a:p>
                  </a:txBody>
                  <a:tcPr marL="4299" marR="4299" marT="42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effectLst/>
                          <a:latin typeface="Arial" panose="020B0604020202020204" pitchFamily="34" charset="0"/>
                        </a:rPr>
                        <a:t> $                    35,784,931 </a:t>
                      </a:r>
                    </a:p>
                  </a:txBody>
                  <a:tcPr marL="4299" marR="4299" marT="42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 </a:t>
                      </a:r>
                    </a:p>
                  </a:txBody>
                  <a:tcPr marL="4299" marR="4299" marT="42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 </a:t>
                      </a:r>
                    </a:p>
                  </a:txBody>
                  <a:tcPr marL="4299" marR="4299" marT="42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Arial" panose="020B0604020202020204" pitchFamily="34" charset="0"/>
                        </a:rPr>
                        <a:t>81.3%</a:t>
                      </a:r>
                    </a:p>
                  </a:txBody>
                  <a:tcPr marL="4299" marR="4299" marT="429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2830746"/>
                  </a:ext>
                </a:extLst>
              </a:tr>
              <a:tr h="219073">
                <a:tc>
                  <a:txBody>
                    <a:bodyPr/>
                    <a:lstStyle/>
                    <a:p>
                      <a:pPr algn="l"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a:solidFill>
                          <a:srgbClr val="FF0000"/>
                        </a:solidFill>
                        <a:effectLst/>
                        <a:latin typeface="Arial" panose="020B0604020202020204" pitchFamily="34" charset="0"/>
                      </a:endParaRPr>
                    </a:p>
                  </a:txBody>
                  <a:tcPr marL="4299" marR="4299" marT="429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900" b="1" i="0" u="none" strike="noStrike">
                        <a:solidFill>
                          <a:srgbClr val="000000"/>
                        </a:solidFill>
                        <a:effectLst/>
                        <a:latin typeface="Arial" panose="020B0604020202020204" pitchFamily="34" charset="0"/>
                      </a:endParaRPr>
                    </a:p>
                  </a:txBody>
                  <a:tcPr marL="4299" marR="4299" marT="429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900" b="1" i="0" u="none" strike="noStrike">
                        <a:solidFill>
                          <a:srgbClr val="FF0000"/>
                        </a:solidFill>
                        <a:effectLst/>
                        <a:latin typeface="Arial" panose="020B0604020202020204" pitchFamily="34" charset="0"/>
                      </a:endParaRPr>
                    </a:p>
                  </a:txBody>
                  <a:tcPr marL="4299" marR="4299" marT="4299"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26410430"/>
                  </a:ext>
                </a:extLst>
              </a:tr>
              <a:tr h="219073">
                <a:tc>
                  <a:txBody>
                    <a:bodyPr/>
                    <a:lstStyle/>
                    <a:p>
                      <a:pPr algn="l" fontAlgn="b"/>
                      <a:endParaRPr lang="en-US" sz="900" b="1" i="0" u="none" strike="noStrike">
                        <a:solidFill>
                          <a:srgbClr val="000000"/>
                        </a:solidFill>
                        <a:effectLst/>
                        <a:latin typeface="Arial" panose="020B0604020202020204" pitchFamily="34" charset="0"/>
                      </a:endParaRP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1" i="0" u="none" strike="noStrike">
                        <a:solidFill>
                          <a:srgbClr val="000000"/>
                        </a:solidFill>
                        <a:effectLst/>
                        <a:latin typeface="Arial" panose="020B0604020202020204" pitchFamily="34" charset="0"/>
                      </a:endParaRP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900" b="1" i="0" u="none" strike="noStrike">
                        <a:solidFill>
                          <a:srgbClr val="000000"/>
                        </a:solidFill>
                        <a:effectLst/>
                        <a:latin typeface="Arial" panose="020B0604020202020204" pitchFamily="34" charset="0"/>
                      </a:endParaRP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900" b="1" i="0" u="none" strike="noStrike">
                        <a:solidFill>
                          <a:srgbClr val="000000"/>
                        </a:solidFill>
                        <a:effectLst/>
                        <a:latin typeface="Arial" panose="020B0604020202020204" pitchFamily="34" charset="0"/>
                      </a:endParaRP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6953164"/>
                  </a:ext>
                </a:extLst>
              </a:tr>
              <a:tr h="208120">
                <a:tc>
                  <a:txBody>
                    <a:bodyPr/>
                    <a:lstStyle/>
                    <a:p>
                      <a:pPr algn="l" fontAlgn="b"/>
                      <a:r>
                        <a:rPr lang="en-US" sz="900" b="1" i="0" u="none" strike="noStrike" dirty="0">
                          <a:solidFill>
                            <a:srgbClr val="000000"/>
                          </a:solidFill>
                          <a:effectLst/>
                          <a:latin typeface="Arial" panose="020B0604020202020204" pitchFamily="34" charset="0"/>
                        </a:rPr>
                        <a:t> General Support Cost </a:t>
                      </a:r>
                    </a:p>
                  </a:txBody>
                  <a:tcPr marL="4299" marR="4299" marT="429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a:solidFill>
                            <a:srgbClr val="000000"/>
                          </a:solidFill>
                          <a:effectLst/>
                          <a:latin typeface="Arial" panose="020B0604020202020204" pitchFamily="34" charset="0"/>
                        </a:rPr>
                        <a:t> </a:t>
                      </a:r>
                    </a:p>
                  </a:txBody>
                  <a:tcPr marL="4299" marR="4299" marT="429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Arial" panose="020B0604020202020204" pitchFamily="34" charset="0"/>
                        </a:rPr>
                        <a:t> </a:t>
                      </a:r>
                    </a:p>
                  </a:txBody>
                  <a:tcPr marL="4299" marR="4299" marT="429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Arial" panose="020B0604020202020204" pitchFamily="34" charset="0"/>
                        </a:rPr>
                        <a:t> </a:t>
                      </a:r>
                    </a:p>
                  </a:txBody>
                  <a:tcPr marL="4299" marR="4299" marT="429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Arial" panose="020B0604020202020204" pitchFamily="34" charset="0"/>
                        </a:rPr>
                        <a:t> </a:t>
                      </a:r>
                    </a:p>
                  </a:txBody>
                  <a:tcPr marL="4299" marR="4299" marT="429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Arial" panose="020B0604020202020204" pitchFamily="34" charset="0"/>
                        </a:rPr>
                        <a:t> </a:t>
                      </a:r>
                    </a:p>
                  </a:txBody>
                  <a:tcPr marL="4299" marR="4299" marT="429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09293073"/>
                  </a:ext>
                </a:extLst>
              </a:tr>
              <a:tr h="208120">
                <a:tc>
                  <a:txBody>
                    <a:bodyPr/>
                    <a:lstStyle/>
                    <a:p>
                      <a:pPr algn="l" fontAlgn="b"/>
                      <a:r>
                        <a:rPr lang="en-US" sz="900" b="1" i="0" u="none" strike="noStrike">
                          <a:solidFill>
                            <a:srgbClr val="000000"/>
                          </a:solidFill>
                          <a:effectLst/>
                          <a:latin typeface="Arial" panose="020B0604020202020204" pitchFamily="34" charset="0"/>
                        </a:rPr>
                        <a:t> </a:t>
                      </a:r>
                    </a:p>
                  </a:txBody>
                  <a:tcPr marL="4299" marR="4299" marT="429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a:t>
                      </a:r>
                    </a:p>
                  </a:txBody>
                  <a:tcPr marL="4299" marR="4299" marT="429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82440003"/>
                  </a:ext>
                </a:extLst>
              </a:tr>
              <a:tr h="213961">
                <a:tc>
                  <a:txBody>
                    <a:bodyPr/>
                    <a:lstStyle/>
                    <a:p>
                      <a:pPr algn="l" fontAlgn="b"/>
                      <a:r>
                        <a:rPr lang="en-US" sz="900" b="0" i="0" u="none" strike="noStrike">
                          <a:solidFill>
                            <a:srgbClr val="000000"/>
                          </a:solidFill>
                          <a:effectLst/>
                          <a:latin typeface="Arial" panose="020B0604020202020204" pitchFamily="34" charset="0"/>
                        </a:rPr>
                        <a:t>Staff Supporting Operations</a:t>
                      </a:r>
                    </a:p>
                  </a:txBody>
                  <a:tcPr marL="4299" marR="4299" marT="429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4,743,113 </a:t>
                      </a:r>
                    </a:p>
                  </a:txBody>
                  <a:tcPr marL="4299" marR="4299" marT="4299"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r" fontAlgn="b"/>
                      <a:r>
                        <a:rPr lang="en-US" sz="900" b="1" i="0" u="none" strike="noStrike">
                          <a:solidFill>
                            <a:srgbClr val="000000"/>
                          </a:solidFill>
                          <a:effectLst/>
                          <a:latin typeface="Arial" panose="020B0604020202020204" pitchFamily="34" charset="0"/>
                        </a:rPr>
                        <a:t>10.8%</a:t>
                      </a:r>
                    </a:p>
                  </a:txBody>
                  <a:tcPr marL="4299" marR="4299" marT="429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01702167"/>
                  </a:ext>
                </a:extLst>
              </a:tr>
              <a:tr h="208120">
                <a:tc>
                  <a:txBody>
                    <a:bodyPr/>
                    <a:lstStyle/>
                    <a:p>
                      <a:pPr algn="l" fontAlgn="b"/>
                      <a:r>
                        <a:rPr lang="en-US" sz="900" b="0" i="0" u="none" strike="noStrike">
                          <a:solidFill>
                            <a:srgbClr val="000000"/>
                          </a:solidFill>
                          <a:effectLst/>
                          <a:latin typeface="Arial" panose="020B0604020202020204" pitchFamily="34" charset="0"/>
                        </a:rPr>
                        <a:t>Strategic Communications</a:t>
                      </a:r>
                    </a:p>
                  </a:txBody>
                  <a:tcPr marL="4299" marR="4299" marT="429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4299" marR="4299" marT="4299" marB="0" anchor="ctr">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800,000 </a:t>
                      </a:r>
                    </a:p>
                  </a:txBody>
                  <a:tcPr marL="4299" marR="4299" marT="4299"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r" fontAlgn="b"/>
                      <a:r>
                        <a:rPr lang="en-US" sz="900" b="1" i="0" u="none" strike="noStrike">
                          <a:solidFill>
                            <a:srgbClr val="000000"/>
                          </a:solidFill>
                          <a:effectLst/>
                          <a:latin typeface="Arial" panose="020B0604020202020204" pitchFamily="34" charset="0"/>
                        </a:rPr>
                        <a:t>1.8%</a:t>
                      </a:r>
                    </a:p>
                  </a:txBody>
                  <a:tcPr marL="4299" marR="4299" marT="429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23713999"/>
                  </a:ext>
                </a:extLst>
              </a:tr>
              <a:tr h="219073">
                <a:tc>
                  <a:txBody>
                    <a:bodyPr/>
                    <a:lstStyle/>
                    <a:p>
                      <a:pPr algn="l" fontAlgn="b"/>
                      <a:r>
                        <a:rPr lang="en-US" sz="900" b="0" i="0" u="none" strike="noStrike" dirty="0">
                          <a:solidFill>
                            <a:srgbClr val="000000"/>
                          </a:solidFill>
                          <a:effectLst/>
                          <a:latin typeface="Arial" panose="020B0604020202020204" pitchFamily="34" charset="0"/>
                        </a:rPr>
                        <a:t>Staff Development (</a:t>
                      </a:r>
                      <a:r>
                        <a:rPr lang="en-US" sz="900" b="0" i="0" u="none" strike="noStrike" dirty="0" err="1">
                          <a:solidFill>
                            <a:srgbClr val="000000"/>
                          </a:solidFill>
                          <a:effectLst/>
                          <a:latin typeface="Arial" panose="020B0604020202020204" pitchFamily="34" charset="0"/>
                        </a:rPr>
                        <a:t>CareerSourcers</a:t>
                      </a:r>
                      <a:r>
                        <a:rPr lang="en-US" sz="900" b="0" i="0" u="none" strike="noStrike" dirty="0">
                          <a:solidFill>
                            <a:srgbClr val="000000"/>
                          </a:solidFill>
                          <a:effectLst/>
                          <a:latin typeface="Arial" panose="020B0604020202020204" pitchFamily="34" charset="0"/>
                        </a:rPr>
                        <a:t>)</a:t>
                      </a:r>
                    </a:p>
                  </a:txBody>
                  <a:tcPr marL="4299" marR="4299" marT="429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en-US" sz="900" b="0" i="0" u="none" strike="noStrike">
                        <a:solidFill>
                          <a:srgbClr val="000000"/>
                        </a:solidFill>
                        <a:effectLst/>
                        <a:latin typeface="Arial" panose="020B0604020202020204" pitchFamily="34" charset="0"/>
                      </a:endParaRPr>
                    </a:p>
                  </a:txBody>
                  <a:tcPr marL="4299" marR="4299" marT="4299" marB="0">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445,000 </a:t>
                      </a:r>
                    </a:p>
                  </a:txBody>
                  <a:tcPr marL="4299" marR="4299" marT="4299"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r" fontAlgn="b"/>
                      <a:r>
                        <a:rPr lang="en-US" sz="900" b="1" i="0" u="none" strike="noStrike">
                          <a:solidFill>
                            <a:srgbClr val="000000"/>
                          </a:solidFill>
                          <a:effectLst/>
                          <a:latin typeface="Arial" panose="020B0604020202020204" pitchFamily="34" charset="0"/>
                        </a:rPr>
                        <a:t>1.0%</a:t>
                      </a:r>
                    </a:p>
                  </a:txBody>
                  <a:tcPr marL="4299" marR="4299" marT="429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63933657"/>
                  </a:ext>
                </a:extLst>
              </a:tr>
              <a:tr h="219073">
                <a:tc>
                  <a:txBody>
                    <a:bodyPr/>
                    <a:lstStyle/>
                    <a:p>
                      <a:pPr algn="l" fontAlgn="b"/>
                      <a:r>
                        <a:rPr lang="en-US" sz="900" b="0" i="0" u="none" strike="noStrike">
                          <a:solidFill>
                            <a:srgbClr val="000000"/>
                          </a:solidFill>
                          <a:effectLst/>
                          <a:latin typeface="Arial" panose="020B0604020202020204" pitchFamily="34" charset="0"/>
                        </a:rPr>
                        <a:t>IT Cost/Network Expenses</a:t>
                      </a:r>
                    </a:p>
                  </a:txBody>
                  <a:tcPr marL="4299" marR="4299" marT="429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en-US" sz="900" b="0" i="0" u="none" strike="noStrike">
                        <a:solidFill>
                          <a:srgbClr val="000000"/>
                        </a:solidFill>
                        <a:effectLst/>
                        <a:latin typeface="Arial" panose="020B0604020202020204" pitchFamily="34" charset="0"/>
                      </a:endParaRPr>
                    </a:p>
                  </a:txBody>
                  <a:tcPr marL="4299" marR="4299" marT="4299" marB="0">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1,452,000 </a:t>
                      </a:r>
                    </a:p>
                  </a:txBody>
                  <a:tcPr marL="4299" marR="4299" marT="4299"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r" fontAlgn="b"/>
                      <a:r>
                        <a:rPr lang="en-US" sz="900" b="1" i="0" u="none" strike="noStrike">
                          <a:solidFill>
                            <a:srgbClr val="000000"/>
                          </a:solidFill>
                          <a:effectLst/>
                          <a:latin typeface="Arial" panose="020B0604020202020204" pitchFamily="34" charset="0"/>
                        </a:rPr>
                        <a:t>3.3%</a:t>
                      </a:r>
                    </a:p>
                  </a:txBody>
                  <a:tcPr marL="4299" marR="4299" marT="429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44925771"/>
                  </a:ext>
                </a:extLst>
              </a:tr>
              <a:tr h="219073">
                <a:tc>
                  <a:txBody>
                    <a:bodyPr/>
                    <a:lstStyle/>
                    <a:p>
                      <a:pPr algn="l" fontAlgn="b"/>
                      <a:r>
                        <a:rPr lang="en-US" sz="900" b="0" i="0" u="none" strike="noStrike">
                          <a:solidFill>
                            <a:srgbClr val="000000"/>
                          </a:solidFill>
                          <a:effectLst/>
                          <a:latin typeface="Arial" panose="020B0604020202020204" pitchFamily="34" charset="0"/>
                        </a:rPr>
                        <a:t>Facilities, Maintenance &amp; Related Cost</a:t>
                      </a:r>
                    </a:p>
                  </a:txBody>
                  <a:tcPr marL="4299" marR="4299" marT="429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325,000 </a:t>
                      </a:r>
                    </a:p>
                  </a:txBody>
                  <a:tcPr marL="4299" marR="4299" marT="4299"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r" fontAlgn="b"/>
                      <a:r>
                        <a:rPr lang="en-US" sz="900" b="1" i="0" u="none" strike="noStrike">
                          <a:solidFill>
                            <a:srgbClr val="000000"/>
                          </a:solidFill>
                          <a:effectLst/>
                          <a:latin typeface="Arial" panose="020B0604020202020204" pitchFamily="34" charset="0"/>
                        </a:rPr>
                        <a:t>0.7%</a:t>
                      </a:r>
                    </a:p>
                  </a:txBody>
                  <a:tcPr marL="4299" marR="4299" marT="429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35654233"/>
                  </a:ext>
                </a:extLst>
              </a:tr>
              <a:tr h="219073">
                <a:tc>
                  <a:txBody>
                    <a:bodyPr/>
                    <a:lstStyle/>
                    <a:p>
                      <a:pPr algn="l" fontAlgn="b"/>
                      <a:r>
                        <a:rPr lang="en-US" sz="900" b="0" i="0" u="none" strike="noStrike">
                          <a:solidFill>
                            <a:srgbClr val="000000"/>
                          </a:solidFill>
                          <a:effectLst/>
                          <a:latin typeface="Arial" panose="020B0604020202020204" pitchFamily="34" charset="0"/>
                        </a:rPr>
                        <a:t>G&amp;A Professional Services </a:t>
                      </a:r>
                    </a:p>
                  </a:txBody>
                  <a:tcPr marL="4299" marR="4299" marT="429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a:solidFill>
                          <a:srgbClr val="FF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450,000 </a:t>
                      </a:r>
                    </a:p>
                  </a:txBody>
                  <a:tcPr marL="4299" marR="4299" marT="4299" marB="0" anchor="b">
                    <a:lnL>
                      <a:noFill/>
                    </a:lnL>
                    <a:lnR>
                      <a:noFill/>
                    </a:lnR>
                    <a:lnT>
                      <a:noFill/>
                    </a:lnT>
                    <a:lnB>
                      <a:noFill/>
                    </a:lnB>
                  </a:tcPr>
                </a:tc>
                <a:tc>
                  <a:txBody>
                    <a:bodyPr/>
                    <a:lstStyle/>
                    <a:p>
                      <a:pPr algn="ctr" fontAlgn="b"/>
                      <a:endParaRPr lang="en-US" sz="900" b="1"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r" fontAlgn="b"/>
                      <a:r>
                        <a:rPr lang="en-US" sz="900" b="1" i="0" u="none" strike="noStrike">
                          <a:solidFill>
                            <a:srgbClr val="000000"/>
                          </a:solidFill>
                          <a:effectLst/>
                          <a:latin typeface="Arial" panose="020B0604020202020204" pitchFamily="34" charset="0"/>
                        </a:rPr>
                        <a:t>1.0%</a:t>
                      </a:r>
                    </a:p>
                  </a:txBody>
                  <a:tcPr marL="4299" marR="4299" marT="429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83613343"/>
                  </a:ext>
                </a:extLst>
              </a:tr>
              <a:tr h="213961">
                <a:tc>
                  <a:txBody>
                    <a:bodyPr/>
                    <a:lstStyle/>
                    <a:p>
                      <a:pPr algn="l" fontAlgn="b"/>
                      <a:r>
                        <a:rPr lang="en-US" sz="900" b="1" i="0" u="none" strike="noStrike" dirty="0">
                          <a:solidFill>
                            <a:srgbClr val="000000"/>
                          </a:solidFill>
                          <a:effectLst/>
                          <a:latin typeface="Arial" panose="020B0604020202020204" pitchFamily="34" charset="0"/>
                        </a:rPr>
                        <a:t> Total General Support Cost </a:t>
                      </a:r>
                    </a:p>
                  </a:txBody>
                  <a:tcPr marL="4299" marR="4299" marT="4299"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panose="020B0604020202020204" pitchFamily="34" charset="0"/>
                        </a:rPr>
                        <a:t> $                      8,215,069 </a:t>
                      </a: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Arial" panose="020B0604020202020204" pitchFamily="34" charset="0"/>
                        </a:rPr>
                        <a:t>18.7%</a:t>
                      </a:r>
                    </a:p>
                  </a:txBody>
                  <a:tcPr marL="4299" marR="4299" marT="429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4620935"/>
                  </a:ext>
                </a:extLst>
              </a:tr>
              <a:tr h="213961">
                <a:tc>
                  <a:txBody>
                    <a:bodyPr/>
                    <a:lstStyle/>
                    <a:p>
                      <a:pPr algn="l" fontAlgn="b"/>
                      <a:r>
                        <a:rPr lang="en-US" sz="900" b="0" i="0" u="none" strike="noStrike">
                          <a:solidFill>
                            <a:srgbClr val="000000"/>
                          </a:solidFill>
                          <a:effectLst/>
                          <a:latin typeface="Arial" panose="020B0604020202020204" pitchFamily="34" charset="0"/>
                        </a:rPr>
                        <a:t> </a:t>
                      </a:r>
                    </a:p>
                  </a:txBody>
                  <a:tcPr marL="4299" marR="4299" marT="429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4299" marR="4299" marT="42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4299" marR="4299" marT="42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4299" marR="4299" marT="42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4299" marR="4299" marT="42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panose="020B0604020202020204" pitchFamily="34" charset="0"/>
                        </a:rPr>
                        <a:t> </a:t>
                      </a:r>
                    </a:p>
                  </a:txBody>
                  <a:tcPr marL="4299" marR="4299" marT="429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4021780"/>
                  </a:ext>
                </a:extLst>
              </a:tr>
              <a:tr h="213961">
                <a:tc>
                  <a:txBody>
                    <a:bodyPr/>
                    <a:lstStyle/>
                    <a:p>
                      <a:pPr algn="l" fontAlgn="b"/>
                      <a:r>
                        <a:rPr lang="en-US" sz="900" b="1" i="0" u="none" strike="noStrike">
                          <a:solidFill>
                            <a:srgbClr val="000000"/>
                          </a:solidFill>
                          <a:effectLst/>
                          <a:latin typeface="Arial" panose="020B0604020202020204" pitchFamily="34" charset="0"/>
                        </a:rPr>
                        <a:t>TOTAL EXPENDITURES</a:t>
                      </a:r>
                    </a:p>
                  </a:txBody>
                  <a:tcPr marL="4299" marR="4299" marT="429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Arial" panose="020B0604020202020204" pitchFamily="34" charset="0"/>
                        </a:rPr>
                        <a:t> </a:t>
                      </a:r>
                    </a:p>
                  </a:txBody>
                  <a:tcPr marL="4299" marR="4299" marT="429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panose="020B0604020202020204" pitchFamily="34" charset="0"/>
                        </a:rPr>
                        <a:t> $                    44,000,000 </a:t>
                      </a:r>
                    </a:p>
                  </a:txBody>
                  <a:tcPr marL="4299" marR="4299" marT="42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panose="020B0604020202020204" pitchFamily="34" charset="0"/>
                        </a:rPr>
                        <a:t> </a:t>
                      </a:r>
                    </a:p>
                  </a:txBody>
                  <a:tcPr marL="4299" marR="4299" marT="42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panose="020B0604020202020204" pitchFamily="34" charset="0"/>
                        </a:rPr>
                        <a:t> </a:t>
                      </a:r>
                    </a:p>
                  </a:txBody>
                  <a:tcPr marL="4299" marR="4299" marT="42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Arial" panose="020B0604020202020204" pitchFamily="34" charset="0"/>
                        </a:rPr>
                        <a:t>100.0%</a:t>
                      </a:r>
                    </a:p>
                  </a:txBody>
                  <a:tcPr marL="4299" marR="4299" marT="429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6752049"/>
                  </a:ext>
                </a:extLst>
              </a:tr>
            </a:tbl>
          </a:graphicData>
        </a:graphic>
      </p:graphicFrame>
    </p:spTree>
    <p:extLst>
      <p:ext uri="{BB962C8B-B14F-4D97-AF65-F5344CB8AC3E}">
        <p14:creationId xmlns:p14="http://schemas.microsoft.com/office/powerpoint/2010/main" val="1553039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US"/>
              <a:t>CSCF Budget Allocation: year-over-year comparison</a:t>
            </a:r>
          </a:p>
        </p:txBody>
      </p:sp>
      <p:sp>
        <p:nvSpPr>
          <p:cNvPr id="2"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464864720"/>
              </p:ext>
            </p:extLst>
          </p:nvPr>
        </p:nvGraphicFramePr>
        <p:xfrm>
          <a:off x="947732" y="966928"/>
          <a:ext cx="9043556" cy="4918656"/>
        </p:xfrm>
        <a:graphic>
          <a:graphicData uri="http://schemas.openxmlformats.org/drawingml/2006/table">
            <a:tbl>
              <a:tblPr/>
              <a:tblGrid>
                <a:gridCol w="3434264">
                  <a:extLst>
                    <a:ext uri="{9D8B030D-6E8A-4147-A177-3AD203B41FA5}">
                      <a16:colId xmlns:a16="http://schemas.microsoft.com/office/drawing/2014/main" val="3798598577"/>
                    </a:ext>
                  </a:extLst>
                </a:gridCol>
                <a:gridCol w="457902">
                  <a:extLst>
                    <a:ext uri="{9D8B030D-6E8A-4147-A177-3AD203B41FA5}">
                      <a16:colId xmlns:a16="http://schemas.microsoft.com/office/drawing/2014/main" val="1219063777"/>
                    </a:ext>
                  </a:extLst>
                </a:gridCol>
                <a:gridCol w="1717130">
                  <a:extLst>
                    <a:ext uri="{9D8B030D-6E8A-4147-A177-3AD203B41FA5}">
                      <a16:colId xmlns:a16="http://schemas.microsoft.com/office/drawing/2014/main" val="2890767668"/>
                    </a:ext>
                  </a:extLst>
                </a:gridCol>
                <a:gridCol w="1717130">
                  <a:extLst>
                    <a:ext uri="{9D8B030D-6E8A-4147-A177-3AD203B41FA5}">
                      <a16:colId xmlns:a16="http://schemas.microsoft.com/office/drawing/2014/main" val="3332389537"/>
                    </a:ext>
                  </a:extLst>
                </a:gridCol>
                <a:gridCol w="1717130">
                  <a:extLst>
                    <a:ext uri="{9D8B030D-6E8A-4147-A177-3AD203B41FA5}">
                      <a16:colId xmlns:a16="http://schemas.microsoft.com/office/drawing/2014/main" val="1335270652"/>
                    </a:ext>
                  </a:extLst>
                </a:gridCol>
              </a:tblGrid>
              <a:tr h="495624">
                <a:tc>
                  <a:txBody>
                    <a:bodyPr/>
                    <a:lstStyle/>
                    <a:p>
                      <a:pPr algn="l" fontAlgn="b"/>
                      <a:r>
                        <a:rPr lang="en-US" sz="1400" b="1" i="0" u="none" strike="noStrike">
                          <a:solidFill>
                            <a:srgbClr val="FF0000"/>
                          </a:solidFill>
                          <a:effectLst/>
                          <a:latin typeface="Arial" panose="020B0604020202020204" pitchFamily="34" charset="0"/>
                        </a:rPr>
                        <a:t>Budget Allocations</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400" b="1" i="0" u="none" strike="noStrike">
                        <a:solidFill>
                          <a:srgbClr val="FF0000"/>
                        </a:solidFill>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FF0000"/>
                          </a:solidFill>
                          <a:effectLst/>
                          <a:latin typeface="Arial" panose="020B0604020202020204" pitchFamily="34" charset="0"/>
                        </a:rPr>
                        <a:t>FY 2022/23</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FF0000"/>
                          </a:solidFill>
                          <a:effectLst/>
                          <a:latin typeface="Arial" panose="020B0604020202020204" pitchFamily="34" charset="0"/>
                        </a:rPr>
                        <a:t>FY2021/22</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FF0000"/>
                          </a:solidFill>
                          <a:effectLst/>
                          <a:latin typeface="Arial" panose="020B0604020202020204" pitchFamily="34" charset="0"/>
                        </a:rPr>
                        <a:t>DIFFERENCE</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4713516"/>
                  </a:ext>
                </a:extLst>
              </a:tr>
              <a:tr h="194362">
                <a:tc>
                  <a:txBody>
                    <a:bodyPr/>
                    <a:lstStyle/>
                    <a:p>
                      <a:pPr algn="l" fontAlgn="b"/>
                      <a:r>
                        <a:rPr lang="en-US" sz="900" b="1" i="0" u="none" strike="noStrike">
                          <a:solidFill>
                            <a:srgbClr val="000000"/>
                          </a:solidFill>
                          <a:effectLst/>
                          <a:latin typeface="Arial" panose="020B0604020202020204" pitchFamily="34" charset="0"/>
                        </a:rPr>
                        <a:t> Talent and Recruitment Solutions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a:solidFill>
                            <a:srgbClr val="FF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solidFill>
                            <a:srgbClr val="000000"/>
                          </a:solidFill>
                          <a:effectLst/>
                          <a:latin typeface="Arial" panose="020B0604020202020204" pitchFamily="34" charset="0"/>
                        </a:rPr>
                        <a:t> A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solidFill>
                            <a:srgbClr val="000000"/>
                          </a:solidFill>
                          <a:effectLst/>
                          <a:latin typeface="Arial" panose="020B0604020202020204" pitchFamily="34" charset="0"/>
                        </a:rPr>
                        <a:t> B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solidFill>
                            <a:srgbClr val="000000"/>
                          </a:solidFill>
                          <a:effectLst/>
                          <a:latin typeface="Arial" panose="020B0604020202020204" pitchFamily="34" charset="0"/>
                        </a:rPr>
                        <a:t> A - B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3274365"/>
                  </a:ext>
                </a:extLst>
              </a:tr>
              <a:tr h="194362">
                <a:tc>
                  <a:txBody>
                    <a:bodyPr/>
                    <a:lstStyle/>
                    <a:p>
                      <a:pPr algn="l" fontAlgn="b"/>
                      <a:r>
                        <a:rPr lang="en-US" sz="900" b="1"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a:solidFill>
                          <a:srgbClr val="FF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86297692"/>
                  </a:ext>
                </a:extLst>
              </a:tr>
              <a:tr h="194362">
                <a:tc>
                  <a:txBody>
                    <a:bodyPr/>
                    <a:lstStyle/>
                    <a:p>
                      <a:pPr algn="l" fontAlgn="b"/>
                      <a:r>
                        <a:rPr lang="en-US" sz="900" b="0" i="0" u="none" strike="noStrike">
                          <a:solidFill>
                            <a:srgbClr val="000000"/>
                          </a:solidFill>
                          <a:effectLst/>
                          <a:latin typeface="Arial" panose="020B0604020202020204" pitchFamily="34" charset="0"/>
                        </a:rPr>
                        <a:t> Career Consultants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a:solidFill>
                          <a:srgbClr val="FF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12,638,828 </a:t>
                      </a:r>
                    </a:p>
                  </a:txBody>
                  <a:tcPr marL="4299" marR="4299" marT="4299"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10,500,581 </a:t>
                      </a: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2,138,247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12808448"/>
                  </a:ext>
                </a:extLst>
              </a:tr>
              <a:tr h="194362">
                <a:tc>
                  <a:txBody>
                    <a:bodyPr/>
                    <a:lstStyle/>
                    <a:p>
                      <a:pPr algn="l" fontAlgn="b"/>
                      <a:r>
                        <a:rPr lang="en-US" sz="900" b="0" i="0" u="none" strike="noStrike">
                          <a:solidFill>
                            <a:srgbClr val="000000"/>
                          </a:solidFill>
                          <a:effectLst/>
                          <a:latin typeface="Arial" panose="020B0604020202020204" pitchFamily="34" charset="0"/>
                        </a:rPr>
                        <a:t> Business Consultants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a:solidFill>
                          <a:srgbClr val="FF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2,161,103</a:t>
                      </a:r>
                    </a:p>
                  </a:txBody>
                  <a:tcPr marL="4299" marR="4299" marT="4299"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2,013,774 </a:t>
                      </a: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147,329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5316453"/>
                  </a:ext>
                </a:extLst>
              </a:tr>
              <a:tr h="194362">
                <a:tc>
                  <a:txBody>
                    <a:bodyPr/>
                    <a:lstStyle/>
                    <a:p>
                      <a:pPr algn="l" fontAlgn="b"/>
                      <a:r>
                        <a:rPr lang="en-US" sz="900" b="0" i="0" u="none" strike="noStrike">
                          <a:solidFill>
                            <a:srgbClr val="000000"/>
                          </a:solidFill>
                          <a:effectLst/>
                          <a:latin typeface="Arial" panose="020B0604020202020204" pitchFamily="34" charset="0"/>
                        </a:rPr>
                        <a:t> Temporary Staffing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a:solidFill>
                          <a:srgbClr val="FF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500,000 </a:t>
                      </a:r>
                    </a:p>
                  </a:txBody>
                  <a:tcPr marL="4299" marR="4299" marT="4299"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500,000 </a:t>
                      </a: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58582105"/>
                  </a:ext>
                </a:extLst>
              </a:tr>
              <a:tr h="194362">
                <a:tc>
                  <a:txBody>
                    <a:bodyPr/>
                    <a:lstStyle/>
                    <a:p>
                      <a:pPr algn="l" fontAlgn="b"/>
                      <a:r>
                        <a:rPr lang="en-US" sz="900" b="0" i="0" u="none" strike="noStrike">
                          <a:solidFill>
                            <a:srgbClr val="000000"/>
                          </a:solidFill>
                          <a:effectLst/>
                          <a:latin typeface="Arial" panose="020B0604020202020204" pitchFamily="34" charset="0"/>
                        </a:rPr>
                        <a:t> Training Investment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a:solidFill>
                          <a:srgbClr val="FF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14,000,000 </a:t>
                      </a:r>
                    </a:p>
                  </a:txBody>
                  <a:tcPr marL="4299" marR="4299" marT="4299"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17,000,000 </a:t>
                      </a: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(3,000,000)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22542726"/>
                  </a:ext>
                </a:extLst>
              </a:tr>
              <a:tr h="194362">
                <a:tc>
                  <a:txBody>
                    <a:bodyPr/>
                    <a:lstStyle/>
                    <a:p>
                      <a:pPr algn="l" fontAlgn="b"/>
                      <a:r>
                        <a:rPr lang="en-US" sz="900" b="0" i="0" u="none" strike="noStrike">
                          <a:solidFill>
                            <a:srgbClr val="000000"/>
                          </a:solidFill>
                          <a:effectLst/>
                          <a:latin typeface="Arial" panose="020B0604020202020204" pitchFamily="34" charset="0"/>
                        </a:rPr>
                        <a:t> Career Seekers Support &amp; Incentives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a:solidFill>
                          <a:srgbClr val="FF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1,200,000 </a:t>
                      </a:r>
                    </a:p>
                  </a:txBody>
                  <a:tcPr marL="4299" marR="4299" marT="4299"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1,200,000 </a:t>
                      </a: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05886763"/>
                  </a:ext>
                </a:extLst>
              </a:tr>
              <a:tr h="194362">
                <a:tc>
                  <a:txBody>
                    <a:bodyPr/>
                    <a:lstStyle/>
                    <a:p>
                      <a:pPr algn="l" fontAlgn="b"/>
                      <a:r>
                        <a:rPr lang="en-US" sz="900" b="0" i="0" u="none" strike="noStrike">
                          <a:solidFill>
                            <a:srgbClr val="000000"/>
                          </a:solidFill>
                          <a:effectLst/>
                          <a:latin typeface="Arial" panose="020B0604020202020204" pitchFamily="34" charset="0"/>
                        </a:rPr>
                        <a:t> Contracted Services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a:solidFill>
                          <a:srgbClr val="FF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2,885,000 </a:t>
                      </a:r>
                    </a:p>
                  </a:txBody>
                  <a:tcPr marL="4299" marR="4299" marT="4299"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365,000 </a:t>
                      </a: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2,520,000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67891028"/>
                  </a:ext>
                </a:extLst>
              </a:tr>
              <a:tr h="194362">
                <a:tc>
                  <a:txBody>
                    <a:bodyPr/>
                    <a:lstStyle/>
                    <a:p>
                      <a:pPr algn="l" fontAlgn="b"/>
                      <a:r>
                        <a:rPr lang="en-US" sz="900" b="0" i="0" u="none" strike="noStrike">
                          <a:solidFill>
                            <a:srgbClr val="000000"/>
                          </a:solidFill>
                          <a:effectLst/>
                          <a:latin typeface="Arial" panose="020B0604020202020204" pitchFamily="34" charset="0"/>
                        </a:rPr>
                        <a:t> Facilities, Maintenance &amp; Related Cost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1" i="0" u="none" strike="noStrike">
                        <a:solidFill>
                          <a:srgbClr val="FF0000"/>
                        </a:solidFill>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2,400,000 </a:t>
                      </a: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2,784,354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(384,354)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3864896"/>
                  </a:ext>
                </a:extLst>
              </a:tr>
              <a:tr h="194362">
                <a:tc>
                  <a:txBody>
                    <a:bodyPr/>
                    <a:lstStyle/>
                    <a:p>
                      <a:pPr algn="l" fontAlgn="b"/>
                      <a:r>
                        <a:rPr lang="en-US" sz="900" b="1" i="0" u="none" strike="noStrike">
                          <a:solidFill>
                            <a:srgbClr val="000000"/>
                          </a:solidFill>
                          <a:effectLst/>
                          <a:latin typeface="Arial" panose="020B0604020202020204" pitchFamily="34" charset="0"/>
                        </a:rPr>
                        <a:t> Total Talent and Recruitment Solutions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FF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panose="020B0604020202020204" pitchFamily="34" charset="0"/>
                        </a:rPr>
                        <a:t> $                    35,629,931 </a:t>
                      </a:r>
                    </a:p>
                  </a:txBody>
                  <a:tcPr marL="4299" marR="4299" marT="42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panose="020B0604020202020204" pitchFamily="34" charset="0"/>
                        </a:rPr>
                        <a:t> $             34,363,709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panose="020B0604020202020204" pitchFamily="34" charset="0"/>
                        </a:rPr>
                        <a:t> $              9,510,715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5532294"/>
                  </a:ext>
                </a:extLst>
              </a:tr>
              <a:tr h="194362">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a:solidFill>
                          <a:srgbClr val="FF0000"/>
                        </a:solidFill>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20295526"/>
                  </a:ext>
                </a:extLst>
              </a:tr>
              <a:tr h="194362">
                <a:tc>
                  <a:txBody>
                    <a:bodyPr/>
                    <a:lstStyle/>
                    <a:p>
                      <a:pPr algn="l" fontAlgn="b"/>
                      <a:endParaRPr lang="en-US" sz="900" b="1" i="0" u="none" strike="noStrike">
                        <a:solidFill>
                          <a:srgbClr val="000000"/>
                        </a:solidFill>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1" i="0" u="none" strike="noStrike">
                        <a:solidFill>
                          <a:srgbClr val="000000"/>
                        </a:solidFill>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900" b="1" i="0" u="none" strike="noStrike">
                        <a:solidFill>
                          <a:srgbClr val="000000"/>
                        </a:solidFill>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900" b="1" i="0" u="none" strike="noStrike">
                        <a:solidFill>
                          <a:srgbClr val="000000"/>
                        </a:solidFill>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900" b="1" i="0" u="none" strike="noStrike">
                        <a:solidFill>
                          <a:srgbClr val="000000"/>
                        </a:solidFill>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0820873"/>
                  </a:ext>
                </a:extLst>
              </a:tr>
              <a:tr h="184644">
                <a:tc>
                  <a:txBody>
                    <a:bodyPr/>
                    <a:lstStyle/>
                    <a:p>
                      <a:pPr algn="l" fontAlgn="b"/>
                      <a:r>
                        <a:rPr lang="en-US" sz="900" b="1" i="0" u="none" strike="noStrike" dirty="0">
                          <a:solidFill>
                            <a:srgbClr val="000000"/>
                          </a:solidFill>
                          <a:effectLst/>
                          <a:latin typeface="Arial" panose="020B0604020202020204" pitchFamily="34" charset="0"/>
                        </a:rPr>
                        <a:t> General Support Cost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45242091"/>
                  </a:ext>
                </a:extLst>
              </a:tr>
              <a:tr h="184644">
                <a:tc>
                  <a:txBody>
                    <a:bodyPr/>
                    <a:lstStyle/>
                    <a:p>
                      <a:pPr algn="l" fontAlgn="b"/>
                      <a:r>
                        <a:rPr lang="en-US" sz="900" b="1"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39777297"/>
                  </a:ext>
                </a:extLst>
              </a:tr>
              <a:tr h="189827">
                <a:tc>
                  <a:txBody>
                    <a:bodyPr/>
                    <a:lstStyle/>
                    <a:p>
                      <a:pPr algn="l" fontAlgn="b"/>
                      <a:r>
                        <a:rPr lang="en-US" sz="900" b="0" i="0" u="none" strike="noStrike">
                          <a:solidFill>
                            <a:srgbClr val="000000"/>
                          </a:solidFill>
                          <a:effectLst/>
                          <a:latin typeface="Arial" panose="020B0604020202020204" pitchFamily="34" charset="0"/>
                        </a:rPr>
                        <a:t>Staff Supporting Operations</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4,743,113 </a:t>
                      </a:r>
                    </a:p>
                  </a:txBody>
                  <a:tcPr marL="4299" marR="4299" marT="4299"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4,200,918 </a:t>
                      </a: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542,151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44004816"/>
                  </a:ext>
                </a:extLst>
              </a:tr>
              <a:tr h="184644">
                <a:tc>
                  <a:txBody>
                    <a:bodyPr/>
                    <a:lstStyle/>
                    <a:p>
                      <a:pPr algn="l" fontAlgn="b"/>
                      <a:r>
                        <a:rPr lang="en-US" sz="900" b="0" i="0" u="none" strike="noStrike">
                          <a:solidFill>
                            <a:srgbClr val="000000"/>
                          </a:solidFill>
                          <a:effectLst/>
                          <a:latin typeface="Arial" panose="020B0604020202020204" pitchFamily="34" charset="0"/>
                        </a:rPr>
                        <a:t>Strategic Communications</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US" sz="9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800,000 </a:t>
                      </a:r>
                    </a:p>
                  </a:txBody>
                  <a:tcPr marL="4299" marR="4299" marT="4299"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500,000 </a:t>
                      </a: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300,000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71410954"/>
                  </a:ext>
                </a:extLst>
              </a:tr>
              <a:tr h="194362">
                <a:tc>
                  <a:txBody>
                    <a:bodyPr/>
                    <a:lstStyle/>
                    <a:p>
                      <a:pPr algn="l" fontAlgn="b"/>
                      <a:r>
                        <a:rPr lang="en-US" sz="900" b="0" i="0" u="none" strike="noStrike" dirty="0">
                          <a:solidFill>
                            <a:srgbClr val="000000"/>
                          </a:solidFill>
                          <a:effectLst/>
                          <a:latin typeface="Arial" panose="020B0604020202020204" pitchFamily="34" charset="0"/>
                        </a:rPr>
                        <a:t>Staff Development (</a:t>
                      </a:r>
                      <a:r>
                        <a:rPr lang="en-US" sz="900" b="0" i="0" u="none" strike="noStrike" dirty="0" err="1">
                          <a:solidFill>
                            <a:srgbClr val="000000"/>
                          </a:solidFill>
                          <a:effectLst/>
                          <a:latin typeface="Arial" panose="020B0604020202020204" pitchFamily="34" charset="0"/>
                        </a:rPr>
                        <a:t>CareerSourcers</a:t>
                      </a:r>
                      <a:r>
                        <a:rPr lang="en-US" sz="900" b="0" i="0" u="none" strike="noStrike" dirty="0">
                          <a:solidFill>
                            <a:srgbClr val="000000"/>
                          </a:solidFill>
                          <a:effectLst/>
                          <a:latin typeface="Arial" panose="020B0604020202020204" pitchFamily="34" charset="0"/>
                        </a:rPr>
                        <a:t>)</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en-US" sz="900" b="0" i="0" u="none" strike="noStrike">
                        <a:solidFill>
                          <a:srgbClr val="000000"/>
                        </a:solidFill>
                        <a:effectLst/>
                        <a:latin typeface="Arial" panose="020B0604020202020204" pitchFamily="34" charset="0"/>
                      </a:endParaRPr>
                    </a:p>
                  </a:txBody>
                  <a:tcPr marL="0" marR="0" marT="0" marB="0">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445,000 </a:t>
                      </a:r>
                    </a:p>
                  </a:txBody>
                  <a:tcPr marL="4299" marR="4299" marT="4299"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405,000 </a:t>
                      </a: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40,000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82039558"/>
                  </a:ext>
                </a:extLst>
              </a:tr>
              <a:tr h="194362">
                <a:tc>
                  <a:txBody>
                    <a:bodyPr/>
                    <a:lstStyle/>
                    <a:p>
                      <a:pPr algn="l" fontAlgn="b"/>
                      <a:r>
                        <a:rPr lang="en-US" sz="900" b="0" i="0" u="none" strike="noStrike">
                          <a:solidFill>
                            <a:srgbClr val="000000"/>
                          </a:solidFill>
                          <a:effectLst/>
                          <a:latin typeface="Arial" panose="020B0604020202020204" pitchFamily="34" charset="0"/>
                        </a:rPr>
                        <a:t>IT Cost/Network Expenses</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en-US" sz="900" b="0" i="0" u="none" strike="noStrike">
                        <a:solidFill>
                          <a:srgbClr val="000000"/>
                        </a:solidFill>
                        <a:effectLst/>
                        <a:latin typeface="Arial" panose="020B0604020202020204" pitchFamily="34" charset="0"/>
                      </a:endParaRPr>
                    </a:p>
                  </a:txBody>
                  <a:tcPr marL="0" marR="0" marT="0" marB="0">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1,452,000 </a:t>
                      </a:r>
                    </a:p>
                  </a:txBody>
                  <a:tcPr marL="4299" marR="4299" marT="4299"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1,587,000 </a:t>
                      </a: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(135,000)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64819497"/>
                  </a:ext>
                </a:extLst>
              </a:tr>
              <a:tr h="194362">
                <a:tc>
                  <a:txBody>
                    <a:bodyPr/>
                    <a:lstStyle/>
                    <a:p>
                      <a:pPr algn="l" fontAlgn="b"/>
                      <a:r>
                        <a:rPr lang="en-US" sz="900" b="0" i="0" u="none" strike="noStrike">
                          <a:solidFill>
                            <a:srgbClr val="000000"/>
                          </a:solidFill>
                          <a:effectLst/>
                          <a:latin typeface="Arial" panose="020B0604020202020204" pitchFamily="34" charset="0"/>
                        </a:rPr>
                        <a:t>Facilities, Maintenance &amp; Related Cost</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325,000 </a:t>
                      </a:r>
                    </a:p>
                  </a:txBody>
                  <a:tcPr marL="4299" marR="4299" marT="4299"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493,373 </a:t>
                      </a: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(168,373)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90190910"/>
                  </a:ext>
                </a:extLst>
              </a:tr>
              <a:tr h="194362">
                <a:tc>
                  <a:txBody>
                    <a:bodyPr/>
                    <a:lstStyle/>
                    <a:p>
                      <a:pPr algn="l" fontAlgn="b"/>
                      <a:r>
                        <a:rPr lang="en-US" sz="900" b="0" i="0" u="none" strike="noStrike">
                          <a:solidFill>
                            <a:srgbClr val="000000"/>
                          </a:solidFill>
                          <a:effectLst/>
                          <a:latin typeface="Arial" panose="020B0604020202020204" pitchFamily="34" charset="0"/>
                        </a:rPr>
                        <a:t> G&amp;A Professional Services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a:solidFill>
                          <a:srgbClr val="FF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450,000 </a:t>
                      </a:r>
                    </a:p>
                  </a:txBody>
                  <a:tcPr marL="4299" marR="4299" marT="4299"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450,000 </a:t>
                      </a: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16180023"/>
                  </a:ext>
                </a:extLst>
              </a:tr>
              <a:tr h="189827">
                <a:tc>
                  <a:txBody>
                    <a:bodyPr/>
                    <a:lstStyle/>
                    <a:p>
                      <a:pPr algn="l" fontAlgn="b"/>
                      <a:r>
                        <a:rPr lang="en-US" sz="900" b="1" i="0" u="none" strike="noStrike" dirty="0">
                          <a:solidFill>
                            <a:srgbClr val="000000"/>
                          </a:solidFill>
                          <a:effectLst/>
                          <a:latin typeface="Arial" panose="020B0604020202020204" pitchFamily="34" charset="0"/>
                        </a:rPr>
                        <a:t> Total General Support Cost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panose="020B0604020202020204" pitchFamily="34" charset="0"/>
                        </a:rPr>
                        <a:t> $                      8,215,069 </a:t>
                      </a: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panose="020B0604020202020204" pitchFamily="34" charset="0"/>
                        </a:rPr>
                        <a:t> $              7,636,291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panose="020B0604020202020204" pitchFamily="34" charset="0"/>
                        </a:rPr>
                        <a:t> $                 989,285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0418617"/>
                  </a:ext>
                </a:extLst>
              </a:tr>
              <a:tr h="189827">
                <a:tc>
                  <a:txBody>
                    <a:bodyPr/>
                    <a:lstStyle/>
                    <a:p>
                      <a:pPr algn="l" fontAlgn="b"/>
                      <a:r>
                        <a:rPr lang="en-US" sz="9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9743098"/>
                  </a:ext>
                </a:extLst>
              </a:tr>
              <a:tr h="189827">
                <a:tc>
                  <a:txBody>
                    <a:bodyPr/>
                    <a:lstStyle/>
                    <a:p>
                      <a:pPr algn="l" fontAlgn="b"/>
                      <a:r>
                        <a:rPr lang="en-US" sz="900" b="1" i="0" u="none" strike="noStrike">
                          <a:solidFill>
                            <a:srgbClr val="000000"/>
                          </a:solidFill>
                          <a:effectLst/>
                          <a:latin typeface="Arial" panose="020B0604020202020204" pitchFamily="34" charset="0"/>
                        </a:rPr>
                        <a:t>TOTAL EXPENDITURES</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panose="020B0604020202020204" pitchFamily="34" charset="0"/>
                        </a:rPr>
                        <a:t> $                     44,000,000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panose="020B0604020202020204" pitchFamily="34" charset="0"/>
                        </a:rPr>
                        <a:t> $             42,000,000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effectLst/>
                          <a:latin typeface="Arial" panose="020B0604020202020204" pitchFamily="34" charset="0"/>
                        </a:rPr>
                        <a:t> $             2,000,000</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3761651"/>
                  </a:ext>
                </a:extLst>
              </a:tr>
            </a:tbl>
          </a:graphicData>
        </a:graphic>
      </p:graphicFrame>
    </p:spTree>
    <p:extLst>
      <p:ext uri="{BB962C8B-B14F-4D97-AF65-F5344CB8AC3E}">
        <p14:creationId xmlns:p14="http://schemas.microsoft.com/office/powerpoint/2010/main" val="2617108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US" dirty="0"/>
              <a:t>CSCF Budget Allocation: DIRECT PROGRAM VS. ADMIN COST</a:t>
            </a:r>
          </a:p>
        </p:txBody>
      </p:sp>
      <p:sp>
        <p:nvSpPr>
          <p:cNvPr id="2"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ight Brace 12"/>
          <p:cNvSpPr/>
          <p:nvPr/>
        </p:nvSpPr>
        <p:spPr>
          <a:xfrm>
            <a:off x="8002183" y="4449387"/>
            <a:ext cx="354168" cy="1614529"/>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b="1">
              <a:latin typeface="Arial" panose="020B0604020202020204" pitchFamily="34" charset="0"/>
              <a:cs typeface="Arial" panose="020B0604020202020204" pitchFamily="34" charset="0"/>
            </a:endParaRPr>
          </a:p>
        </p:txBody>
      </p:sp>
      <p:sp>
        <p:nvSpPr>
          <p:cNvPr id="15" name="Right Brace 14"/>
          <p:cNvSpPr/>
          <p:nvPr/>
        </p:nvSpPr>
        <p:spPr>
          <a:xfrm>
            <a:off x="7937139" y="1481137"/>
            <a:ext cx="354168" cy="2308809"/>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b="1">
              <a:latin typeface="Arial" panose="020B0604020202020204" pitchFamily="34" charset="0"/>
              <a:cs typeface="Arial" panose="020B0604020202020204" pitchFamily="34" charset="0"/>
            </a:endParaRPr>
          </a:p>
        </p:txBody>
      </p:sp>
      <p:sp>
        <p:nvSpPr>
          <p:cNvPr id="11" name="TextBox 10"/>
          <p:cNvSpPr txBox="1"/>
          <p:nvPr/>
        </p:nvSpPr>
        <p:spPr>
          <a:xfrm>
            <a:off x="368300" y="672353"/>
            <a:ext cx="6788864" cy="507831"/>
          </a:xfrm>
          <a:prstGeom prst="rect">
            <a:avLst/>
          </a:prstGeom>
          <a:noFill/>
          <a:ln>
            <a:noFill/>
          </a:ln>
        </p:spPr>
        <p:txBody>
          <a:bodyPr wrap="square" rtlCol="0">
            <a:spAutoFit/>
          </a:bodyPr>
          <a:lstStyle/>
          <a:p>
            <a:r>
              <a:rPr lang="en-US" sz="2700" b="1" cap="small">
                <a:solidFill>
                  <a:srgbClr val="92D050"/>
                </a:solidFill>
                <a:latin typeface="Helvetica" panose="020B0604020202020204" pitchFamily="34" charset="0"/>
                <a:cs typeface="Helvetica" panose="020B0604020202020204" pitchFamily="34" charset="0"/>
              </a:rPr>
              <a:t>$44M</a:t>
            </a:r>
          </a:p>
        </p:txBody>
      </p:sp>
      <p:graphicFrame>
        <p:nvGraphicFramePr>
          <p:cNvPr id="9" name="Table 8"/>
          <p:cNvGraphicFramePr>
            <a:graphicFrameLocks noGrp="1"/>
          </p:cNvGraphicFramePr>
          <p:nvPr>
            <p:extLst>
              <p:ext uri="{D42A27DB-BD31-4B8C-83A1-F6EECF244321}">
                <p14:modId xmlns:p14="http://schemas.microsoft.com/office/powerpoint/2010/main" val="805155043"/>
              </p:ext>
            </p:extLst>
          </p:nvPr>
        </p:nvGraphicFramePr>
        <p:xfrm>
          <a:off x="8573194" y="2517995"/>
          <a:ext cx="2937492" cy="2884525"/>
        </p:xfrm>
        <a:graphic>
          <a:graphicData uri="http://schemas.openxmlformats.org/drawingml/2006/table">
            <a:tbl>
              <a:tblPr/>
              <a:tblGrid>
                <a:gridCol w="1591142">
                  <a:extLst>
                    <a:ext uri="{9D8B030D-6E8A-4147-A177-3AD203B41FA5}">
                      <a16:colId xmlns:a16="http://schemas.microsoft.com/office/drawing/2014/main" val="3368259691"/>
                    </a:ext>
                  </a:extLst>
                </a:gridCol>
                <a:gridCol w="1346350">
                  <a:extLst>
                    <a:ext uri="{9D8B030D-6E8A-4147-A177-3AD203B41FA5}">
                      <a16:colId xmlns:a16="http://schemas.microsoft.com/office/drawing/2014/main" val="2690631394"/>
                    </a:ext>
                  </a:extLst>
                </a:gridCol>
              </a:tblGrid>
              <a:tr h="224885">
                <a:tc gridSpan="2">
                  <a:txBody>
                    <a:bodyPr/>
                    <a:lstStyle/>
                    <a:p>
                      <a:pPr algn="ctr" fontAlgn="b"/>
                      <a:r>
                        <a:rPr lang="en-US" sz="1000" b="1" i="0" u="none" strike="noStrike">
                          <a:solidFill>
                            <a:srgbClr val="000000"/>
                          </a:solidFill>
                          <a:effectLst/>
                          <a:latin typeface="Arial" panose="020B0604020202020204" pitchFamily="34" charset="0"/>
                        </a:rPr>
                        <a:t>TALENT &amp; RECRUITMENT SOLUTIONS </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287487241"/>
                  </a:ext>
                </a:extLst>
              </a:tr>
              <a:tr h="224885">
                <a:tc>
                  <a:txBody>
                    <a:bodyPr/>
                    <a:lstStyle/>
                    <a:p>
                      <a:pPr algn="l" fontAlgn="b"/>
                      <a:r>
                        <a:rPr lang="en-US" sz="1000" b="1" i="0" u="none" strike="noStrike" dirty="0">
                          <a:solidFill>
                            <a:srgbClr val="000000"/>
                          </a:solidFill>
                          <a:effectLst/>
                          <a:latin typeface="Arial" panose="020B0604020202020204" pitchFamily="34" charset="0"/>
                        </a:rPr>
                        <a:t> $                 40,555,509</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Arial" panose="020B0604020202020204" pitchFamily="34" charset="0"/>
                        </a:rPr>
                        <a:t>92.2%</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3388774"/>
                  </a:ext>
                </a:extLst>
              </a:tr>
              <a:tr h="224885">
                <a:tc>
                  <a:txBody>
                    <a:bodyPr/>
                    <a:lstStyle/>
                    <a:p>
                      <a:pPr algn="l" fontAlgn="b"/>
                      <a:endParaRPr lang="en-US" sz="1000" b="0" i="0" u="none" strike="noStrike">
                        <a:solidFill>
                          <a:srgbClr val="000000"/>
                        </a:solidFill>
                        <a:effectLst/>
                        <a:latin typeface="Arial" panose="020B0604020202020204" pitchFamily="34" charset="0"/>
                      </a:endParaRPr>
                    </a:p>
                  </a:txBody>
                  <a:tcPr marL="4763" marR="4763" marT="476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4763" marR="4763" marT="4763"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0002716"/>
                  </a:ext>
                </a:extLst>
              </a:tr>
              <a:tr h="224885">
                <a:tc>
                  <a:txBody>
                    <a:bodyPr/>
                    <a:lstStyle/>
                    <a:p>
                      <a:pPr algn="l"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extLst>
                  <a:ext uri="{0D108BD9-81ED-4DB2-BD59-A6C34878D82A}">
                    <a16:rowId xmlns:a16="http://schemas.microsoft.com/office/drawing/2014/main" val="2741042691"/>
                  </a:ext>
                </a:extLst>
              </a:tr>
              <a:tr h="224885">
                <a:tc>
                  <a:txBody>
                    <a:bodyPr/>
                    <a:lstStyle/>
                    <a:p>
                      <a:pPr algn="l" fontAlgn="b"/>
                      <a:endParaRPr lang="en-US" sz="11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extLst>
                  <a:ext uri="{0D108BD9-81ED-4DB2-BD59-A6C34878D82A}">
                    <a16:rowId xmlns:a16="http://schemas.microsoft.com/office/drawing/2014/main" val="3920854729"/>
                  </a:ext>
                </a:extLst>
              </a:tr>
              <a:tr h="224885">
                <a:tc>
                  <a:txBody>
                    <a:bodyPr/>
                    <a:lstStyle/>
                    <a:p>
                      <a:pPr algn="l"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extLst>
                  <a:ext uri="{0D108BD9-81ED-4DB2-BD59-A6C34878D82A}">
                    <a16:rowId xmlns:a16="http://schemas.microsoft.com/office/drawing/2014/main" val="2084570744"/>
                  </a:ext>
                </a:extLst>
              </a:tr>
              <a:tr h="224885">
                <a:tc>
                  <a:txBody>
                    <a:bodyPr/>
                    <a:lstStyle/>
                    <a:p>
                      <a:pPr algn="l" fontAlgn="b"/>
                      <a:endParaRPr lang="en-US" sz="11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extLst>
                  <a:ext uri="{0D108BD9-81ED-4DB2-BD59-A6C34878D82A}">
                    <a16:rowId xmlns:a16="http://schemas.microsoft.com/office/drawing/2014/main" val="4208966294"/>
                  </a:ext>
                </a:extLst>
              </a:tr>
              <a:tr h="224885">
                <a:tc>
                  <a:txBody>
                    <a:bodyPr/>
                    <a:lstStyle/>
                    <a:p>
                      <a:pPr algn="l" fontAlgn="b"/>
                      <a:endParaRPr lang="en-US" sz="1000" b="0" i="0" u="none" strike="noStrike" dirty="0">
                        <a:solidFill>
                          <a:srgbClr val="000000"/>
                        </a:solidFill>
                        <a:effectLst/>
                        <a:latin typeface="Arial" panose="020B0604020202020204" pitchFamily="34" charset="0"/>
                      </a:endParaRPr>
                    </a:p>
                  </a:txBody>
                  <a:tcPr marL="4763" marR="4763" marT="4763"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4763" marR="4763" marT="4763" marB="0" anchor="b">
                    <a:lnL>
                      <a:noFill/>
                    </a:lnL>
                    <a:lnR>
                      <a:noFill/>
                    </a:lnR>
                    <a:lnT>
                      <a:noFill/>
                    </a:lnT>
                    <a:lnB>
                      <a:noFill/>
                    </a:lnB>
                  </a:tcPr>
                </a:tc>
                <a:extLst>
                  <a:ext uri="{0D108BD9-81ED-4DB2-BD59-A6C34878D82A}">
                    <a16:rowId xmlns:a16="http://schemas.microsoft.com/office/drawing/2014/main" val="3548565120"/>
                  </a:ext>
                </a:extLst>
              </a:tr>
              <a:tr h="213641">
                <a:tc>
                  <a:txBody>
                    <a:bodyPr/>
                    <a:lstStyle/>
                    <a:p>
                      <a:pPr algn="l" fontAlgn="b"/>
                      <a:endParaRPr lang="en-US" sz="1000" b="0" i="0" u="none" strike="noStrike">
                        <a:solidFill>
                          <a:srgbClr val="000000"/>
                        </a:solidFill>
                        <a:effectLst/>
                        <a:latin typeface="Arial" panose="020B0604020202020204" pitchFamily="34" charset="0"/>
                      </a:endParaRPr>
                    </a:p>
                  </a:txBody>
                  <a:tcPr marL="4763" marR="4763" marT="4763"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4763" marR="4763" marT="4763" marB="0" anchor="b">
                    <a:lnL>
                      <a:noFill/>
                    </a:lnL>
                    <a:lnR>
                      <a:noFill/>
                    </a:lnR>
                    <a:lnT>
                      <a:noFill/>
                    </a:lnT>
                    <a:lnB>
                      <a:noFill/>
                    </a:lnB>
                  </a:tcPr>
                </a:tc>
                <a:extLst>
                  <a:ext uri="{0D108BD9-81ED-4DB2-BD59-A6C34878D82A}">
                    <a16:rowId xmlns:a16="http://schemas.microsoft.com/office/drawing/2014/main" val="3808381409"/>
                  </a:ext>
                </a:extLst>
              </a:tr>
              <a:tr h="213641">
                <a:tc>
                  <a:txBody>
                    <a:bodyPr/>
                    <a:lstStyle/>
                    <a:p>
                      <a:pPr algn="l" fontAlgn="b"/>
                      <a:endParaRPr lang="en-US" sz="1000" b="0" i="0" u="none" strike="noStrike">
                        <a:solidFill>
                          <a:srgbClr val="000000"/>
                        </a:solidFill>
                        <a:effectLst/>
                        <a:latin typeface="Arial" panose="020B0604020202020204" pitchFamily="34" charset="0"/>
                      </a:endParaRPr>
                    </a:p>
                  </a:txBody>
                  <a:tcPr marL="4763" marR="4763" marT="4763"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4763" marR="4763" marT="4763" marB="0" anchor="b">
                    <a:lnL>
                      <a:noFill/>
                    </a:lnL>
                    <a:lnR>
                      <a:noFill/>
                    </a:lnR>
                    <a:lnT>
                      <a:noFill/>
                    </a:lnT>
                    <a:lnB>
                      <a:noFill/>
                    </a:lnB>
                  </a:tcPr>
                </a:tc>
                <a:extLst>
                  <a:ext uri="{0D108BD9-81ED-4DB2-BD59-A6C34878D82A}">
                    <a16:rowId xmlns:a16="http://schemas.microsoft.com/office/drawing/2014/main" val="3664386580"/>
                  </a:ext>
                </a:extLst>
              </a:tr>
              <a:tr h="219637">
                <a:tc>
                  <a:txBody>
                    <a:bodyPr/>
                    <a:lstStyle/>
                    <a:p>
                      <a:pPr algn="l" fontAlgn="b"/>
                      <a:endParaRPr lang="en-US" sz="1000" b="0" i="0" u="none" strike="noStrike">
                        <a:solidFill>
                          <a:srgbClr val="000000"/>
                        </a:solidFill>
                        <a:effectLst/>
                        <a:latin typeface="Arial" panose="020B0604020202020204" pitchFamily="34" charset="0"/>
                      </a:endParaRPr>
                    </a:p>
                  </a:txBody>
                  <a:tcPr marL="4763" marR="4763" marT="476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4763" marR="4763" marT="4763"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2789648"/>
                  </a:ext>
                </a:extLst>
              </a:tr>
              <a:tr h="213641">
                <a:tc gridSpan="2">
                  <a:txBody>
                    <a:bodyPr/>
                    <a:lstStyle/>
                    <a:p>
                      <a:pPr algn="ctr" fontAlgn="b"/>
                      <a:r>
                        <a:rPr lang="en-US" sz="1000" b="1" i="0" u="none" strike="noStrike" dirty="0">
                          <a:solidFill>
                            <a:srgbClr val="000000"/>
                          </a:solidFill>
                          <a:effectLst/>
                          <a:latin typeface="Arial" panose="020B0604020202020204" pitchFamily="34" charset="0"/>
                        </a:rPr>
                        <a:t>ADMINISTRATIVE COST</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678257197"/>
                  </a:ext>
                </a:extLst>
              </a:tr>
              <a:tr h="224885">
                <a:tc>
                  <a:txBody>
                    <a:bodyPr/>
                    <a:lstStyle/>
                    <a:p>
                      <a:pPr algn="l" fontAlgn="b"/>
                      <a:r>
                        <a:rPr lang="en-US" sz="1000" b="1" i="0" u="none" strike="noStrike" dirty="0">
                          <a:solidFill>
                            <a:srgbClr val="000000"/>
                          </a:solidFill>
                          <a:effectLst/>
                          <a:latin typeface="Arial" panose="020B0604020202020204" pitchFamily="34" charset="0"/>
                        </a:rPr>
                        <a:t> $                  3,444,491 </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Arial" panose="020B0604020202020204" pitchFamily="34" charset="0"/>
                        </a:rPr>
                        <a:t>7.8%</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6116712"/>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021379327"/>
              </p:ext>
            </p:extLst>
          </p:nvPr>
        </p:nvGraphicFramePr>
        <p:xfrm>
          <a:off x="572787" y="834172"/>
          <a:ext cx="7364352" cy="5674919"/>
        </p:xfrm>
        <a:graphic>
          <a:graphicData uri="http://schemas.openxmlformats.org/drawingml/2006/table">
            <a:tbl>
              <a:tblPr/>
              <a:tblGrid>
                <a:gridCol w="3524465">
                  <a:extLst>
                    <a:ext uri="{9D8B030D-6E8A-4147-A177-3AD203B41FA5}">
                      <a16:colId xmlns:a16="http://schemas.microsoft.com/office/drawing/2014/main" val="921327371"/>
                    </a:ext>
                  </a:extLst>
                </a:gridCol>
                <a:gridCol w="383990">
                  <a:extLst>
                    <a:ext uri="{9D8B030D-6E8A-4147-A177-3AD203B41FA5}">
                      <a16:colId xmlns:a16="http://schemas.microsoft.com/office/drawing/2014/main" val="856182598"/>
                    </a:ext>
                  </a:extLst>
                </a:gridCol>
                <a:gridCol w="1769090">
                  <a:extLst>
                    <a:ext uri="{9D8B030D-6E8A-4147-A177-3AD203B41FA5}">
                      <a16:colId xmlns:a16="http://schemas.microsoft.com/office/drawing/2014/main" val="74311460"/>
                    </a:ext>
                  </a:extLst>
                </a:gridCol>
                <a:gridCol w="287992">
                  <a:extLst>
                    <a:ext uri="{9D8B030D-6E8A-4147-A177-3AD203B41FA5}">
                      <a16:colId xmlns:a16="http://schemas.microsoft.com/office/drawing/2014/main" val="4026780633"/>
                    </a:ext>
                  </a:extLst>
                </a:gridCol>
                <a:gridCol w="205708">
                  <a:extLst>
                    <a:ext uri="{9D8B030D-6E8A-4147-A177-3AD203B41FA5}">
                      <a16:colId xmlns:a16="http://schemas.microsoft.com/office/drawing/2014/main" val="3845338805"/>
                    </a:ext>
                  </a:extLst>
                </a:gridCol>
                <a:gridCol w="1193107">
                  <a:extLst>
                    <a:ext uri="{9D8B030D-6E8A-4147-A177-3AD203B41FA5}">
                      <a16:colId xmlns:a16="http://schemas.microsoft.com/office/drawing/2014/main" val="3076797072"/>
                    </a:ext>
                  </a:extLst>
                </a:gridCol>
              </a:tblGrid>
              <a:tr h="528977">
                <a:tc>
                  <a:txBody>
                    <a:bodyPr/>
                    <a:lstStyle/>
                    <a:p>
                      <a:pPr algn="l" fontAlgn="b"/>
                      <a:r>
                        <a:rPr lang="en-US" sz="1400" b="1" i="0" u="none" strike="noStrike">
                          <a:solidFill>
                            <a:srgbClr val="FF0000"/>
                          </a:solidFill>
                          <a:effectLst/>
                          <a:latin typeface="Arial" panose="020B0604020202020204" pitchFamily="34" charset="0"/>
                        </a:rPr>
                        <a:t>Budget Allocations</a:t>
                      </a: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400" b="1" i="0" u="none" strike="noStrike">
                        <a:solidFill>
                          <a:srgbClr val="FF0000"/>
                        </a:solidFill>
                        <a:effectLst/>
                        <a:latin typeface="Arial" panose="020B0604020202020204" pitchFamily="34" charset="0"/>
                      </a:endParaRP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FF0000"/>
                          </a:solidFill>
                          <a:effectLst/>
                          <a:latin typeface="Arial" panose="020B0604020202020204" pitchFamily="34" charset="0"/>
                        </a:rPr>
                        <a:t> Budget</a:t>
                      </a: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300" b="1" i="0" u="none" strike="noStrike">
                        <a:solidFill>
                          <a:srgbClr val="000000"/>
                        </a:solidFill>
                        <a:effectLst/>
                        <a:latin typeface="Arial" panose="020B0604020202020204" pitchFamily="34" charset="0"/>
                      </a:endParaRP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3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FF0000"/>
                          </a:solidFill>
                          <a:effectLst/>
                          <a:latin typeface="Arial" panose="020B0604020202020204" pitchFamily="34" charset="0"/>
                        </a:rPr>
                        <a:t>% of Expenditure</a:t>
                      </a: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3402864"/>
                  </a:ext>
                </a:extLst>
              </a:tr>
              <a:tr h="207442">
                <a:tc>
                  <a:txBody>
                    <a:bodyPr/>
                    <a:lstStyle/>
                    <a:p>
                      <a:pPr algn="l" fontAlgn="b"/>
                      <a:r>
                        <a:rPr lang="en-US" sz="900" b="1" i="0" u="none" strike="noStrike">
                          <a:solidFill>
                            <a:srgbClr val="000000"/>
                          </a:solidFill>
                          <a:effectLst/>
                          <a:latin typeface="Arial" panose="020B0604020202020204" pitchFamily="34" charset="0"/>
                        </a:rPr>
                        <a:t> Talent and Recruitment Solutions </a:t>
                      </a:r>
                    </a:p>
                  </a:txBody>
                  <a:tcPr marL="4299" marR="4299" marT="429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a:solidFill>
                            <a:srgbClr val="FF0000"/>
                          </a:solidFill>
                          <a:effectLst/>
                          <a:latin typeface="Arial" panose="020B0604020202020204" pitchFamily="34" charset="0"/>
                        </a:rPr>
                        <a:t> </a:t>
                      </a:r>
                    </a:p>
                  </a:txBody>
                  <a:tcPr marL="4299" marR="4299" marT="429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Arial" panose="020B0604020202020204" pitchFamily="34" charset="0"/>
                        </a:rPr>
                        <a:t> </a:t>
                      </a:r>
                    </a:p>
                  </a:txBody>
                  <a:tcPr marL="4299" marR="4299" marT="429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solidFill>
                            <a:srgbClr val="000000"/>
                          </a:solidFill>
                          <a:effectLst/>
                          <a:latin typeface="Arial" panose="020B0604020202020204" pitchFamily="34" charset="0"/>
                        </a:rPr>
                        <a:t> </a:t>
                      </a:r>
                    </a:p>
                  </a:txBody>
                  <a:tcPr marL="4299" marR="4299" marT="429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solidFill>
                            <a:srgbClr val="000000"/>
                          </a:solidFill>
                          <a:effectLst/>
                          <a:latin typeface="Arial" panose="020B0604020202020204" pitchFamily="34" charset="0"/>
                        </a:rPr>
                        <a:t> </a:t>
                      </a:r>
                    </a:p>
                  </a:txBody>
                  <a:tcPr marL="4299" marR="4299" marT="429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solidFill>
                            <a:srgbClr val="FF0000"/>
                          </a:solidFill>
                          <a:effectLst/>
                          <a:latin typeface="Arial" panose="020B0604020202020204" pitchFamily="34" charset="0"/>
                        </a:rPr>
                        <a:t> </a:t>
                      </a:r>
                    </a:p>
                  </a:txBody>
                  <a:tcPr marL="4299" marR="4299" marT="429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05194556"/>
                  </a:ext>
                </a:extLst>
              </a:tr>
              <a:tr h="207442">
                <a:tc>
                  <a:txBody>
                    <a:bodyPr/>
                    <a:lstStyle/>
                    <a:p>
                      <a:pPr algn="l" fontAlgn="b"/>
                      <a:r>
                        <a:rPr lang="en-US" sz="900" b="1" i="0" u="none" strike="noStrike">
                          <a:solidFill>
                            <a:srgbClr val="000000"/>
                          </a:solidFill>
                          <a:effectLst/>
                          <a:latin typeface="Arial" panose="020B0604020202020204" pitchFamily="34" charset="0"/>
                        </a:rPr>
                        <a:t> </a:t>
                      </a:r>
                    </a:p>
                  </a:txBody>
                  <a:tcPr marL="4299" marR="4299" marT="429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a:solidFill>
                          <a:srgbClr val="FF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ctr" fontAlgn="b"/>
                      <a:endParaRPr lang="en-US" sz="900" b="1"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ctr" fontAlgn="b"/>
                      <a:r>
                        <a:rPr lang="en-US" sz="900" b="1" i="0" u="none" strike="noStrike">
                          <a:solidFill>
                            <a:srgbClr val="FF0000"/>
                          </a:solidFill>
                          <a:effectLst/>
                          <a:latin typeface="Arial" panose="020B0604020202020204" pitchFamily="34" charset="0"/>
                        </a:rPr>
                        <a:t> </a:t>
                      </a:r>
                    </a:p>
                  </a:txBody>
                  <a:tcPr marL="4299" marR="4299" marT="429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50264089"/>
                  </a:ext>
                </a:extLst>
              </a:tr>
              <a:tr h="207442">
                <a:tc>
                  <a:txBody>
                    <a:bodyPr/>
                    <a:lstStyle/>
                    <a:p>
                      <a:pPr algn="l" fontAlgn="b"/>
                      <a:r>
                        <a:rPr lang="en-US" sz="900" b="0" i="0" u="none" strike="noStrike">
                          <a:solidFill>
                            <a:srgbClr val="000000"/>
                          </a:solidFill>
                          <a:effectLst/>
                          <a:latin typeface="Arial" panose="020B0604020202020204" pitchFamily="34" charset="0"/>
                        </a:rPr>
                        <a:t> Career Consultants </a:t>
                      </a:r>
                    </a:p>
                  </a:txBody>
                  <a:tcPr marL="4299" marR="4299" marT="429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a:solidFill>
                          <a:srgbClr val="FF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l" fontAlgn="b"/>
                      <a:r>
                        <a:rPr lang="en-US" sz="900" b="0" i="0" u="none" strike="noStrike" dirty="0">
                          <a:solidFill>
                            <a:srgbClr val="000000"/>
                          </a:solidFill>
                          <a:effectLst/>
                          <a:latin typeface="Arial" panose="020B0604020202020204" pitchFamily="34" charset="0"/>
                        </a:rPr>
                        <a:t>                       14,991,106 </a:t>
                      </a:r>
                    </a:p>
                  </a:txBody>
                  <a:tcPr marL="4299" marR="4299" marT="4299" marB="0" anchor="b">
                    <a:lnL>
                      <a:noFill/>
                    </a:lnL>
                    <a:lnR>
                      <a:noFill/>
                    </a:lnR>
                    <a:lnT>
                      <a:noFill/>
                    </a:lnT>
                    <a:lnB>
                      <a:noFill/>
                    </a:lnB>
                  </a:tcPr>
                </a:tc>
                <a:tc>
                  <a:txBody>
                    <a:bodyPr/>
                    <a:lstStyle/>
                    <a:p>
                      <a:pPr algn="ctr" fontAlgn="b"/>
                      <a:endParaRPr lang="en-US" sz="900" b="1"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r" fontAlgn="b"/>
                      <a:r>
                        <a:rPr lang="en-US" sz="900" b="1" i="0" u="none" strike="noStrike" dirty="0">
                          <a:solidFill>
                            <a:srgbClr val="000000"/>
                          </a:solidFill>
                          <a:effectLst/>
                          <a:latin typeface="Arial" panose="020B0604020202020204" pitchFamily="34" charset="0"/>
                        </a:rPr>
                        <a:t>34.1%</a:t>
                      </a:r>
                    </a:p>
                  </a:txBody>
                  <a:tcPr marL="4299" marR="4299" marT="429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90272815"/>
                  </a:ext>
                </a:extLst>
              </a:tr>
              <a:tr h="207442">
                <a:tc>
                  <a:txBody>
                    <a:bodyPr/>
                    <a:lstStyle/>
                    <a:p>
                      <a:pPr algn="l" fontAlgn="b"/>
                      <a:r>
                        <a:rPr lang="en-US" sz="900" b="0" i="0" u="none" strike="noStrike">
                          <a:solidFill>
                            <a:srgbClr val="000000"/>
                          </a:solidFill>
                          <a:effectLst/>
                          <a:latin typeface="Arial" panose="020B0604020202020204" pitchFamily="34" charset="0"/>
                        </a:rPr>
                        <a:t> Business Consultants </a:t>
                      </a:r>
                    </a:p>
                  </a:txBody>
                  <a:tcPr marL="4299" marR="4299" marT="429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a:solidFill>
                          <a:srgbClr val="FF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l" fontAlgn="b"/>
                      <a:r>
                        <a:rPr lang="en-US" sz="900" b="0" i="0" u="none" strike="noStrike" dirty="0">
                          <a:solidFill>
                            <a:srgbClr val="000000"/>
                          </a:solidFill>
                          <a:effectLst/>
                          <a:latin typeface="Arial" panose="020B0604020202020204" pitchFamily="34" charset="0"/>
                        </a:rPr>
                        <a:t>                         2,161,103</a:t>
                      </a:r>
                    </a:p>
                  </a:txBody>
                  <a:tcPr marL="4299" marR="4299" marT="4299" marB="0" anchor="b">
                    <a:lnL>
                      <a:noFill/>
                    </a:lnL>
                    <a:lnR>
                      <a:noFill/>
                    </a:lnR>
                    <a:lnT>
                      <a:noFill/>
                    </a:lnT>
                    <a:lnB>
                      <a:noFill/>
                    </a:lnB>
                  </a:tcPr>
                </a:tc>
                <a:tc>
                  <a:txBody>
                    <a:bodyPr/>
                    <a:lstStyle/>
                    <a:p>
                      <a:pPr algn="ctr" fontAlgn="b"/>
                      <a:endParaRPr lang="en-US" sz="900" b="1"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r" fontAlgn="b"/>
                      <a:r>
                        <a:rPr lang="en-US" sz="900" b="1" i="0" u="none" strike="noStrike" dirty="0">
                          <a:solidFill>
                            <a:srgbClr val="000000"/>
                          </a:solidFill>
                          <a:effectLst/>
                          <a:latin typeface="Arial" panose="020B0604020202020204" pitchFamily="34" charset="0"/>
                        </a:rPr>
                        <a:t>4.9%</a:t>
                      </a:r>
                    </a:p>
                  </a:txBody>
                  <a:tcPr marL="4299" marR="4299" marT="429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44204335"/>
                  </a:ext>
                </a:extLst>
              </a:tr>
              <a:tr h="207442">
                <a:tc>
                  <a:txBody>
                    <a:bodyPr/>
                    <a:lstStyle/>
                    <a:p>
                      <a:pPr algn="l" fontAlgn="b"/>
                      <a:r>
                        <a:rPr lang="en-US" sz="900" b="0" i="0" u="none" strike="noStrike">
                          <a:solidFill>
                            <a:srgbClr val="000000"/>
                          </a:solidFill>
                          <a:effectLst/>
                          <a:latin typeface="Arial" panose="020B0604020202020204" pitchFamily="34" charset="0"/>
                        </a:rPr>
                        <a:t> Temporary Staffing  (Supporting Summer Youth)</a:t>
                      </a:r>
                    </a:p>
                  </a:txBody>
                  <a:tcPr marL="4299" marR="4299" marT="429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a:solidFill>
                          <a:srgbClr val="FF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l" fontAlgn="b"/>
                      <a:r>
                        <a:rPr lang="en-US" sz="900" b="0" i="0" u="none" strike="noStrike" dirty="0">
                          <a:solidFill>
                            <a:srgbClr val="000000"/>
                          </a:solidFill>
                          <a:effectLst/>
                          <a:latin typeface="Arial" panose="020B0604020202020204" pitchFamily="34" charset="0"/>
                        </a:rPr>
                        <a:t>                            500,000 </a:t>
                      </a:r>
                    </a:p>
                  </a:txBody>
                  <a:tcPr marL="4299" marR="4299" marT="4299" marB="0" anchor="b">
                    <a:lnL>
                      <a:noFill/>
                    </a:lnL>
                    <a:lnR>
                      <a:noFill/>
                    </a:lnR>
                    <a:lnT>
                      <a:noFill/>
                    </a:lnT>
                    <a:lnB>
                      <a:noFill/>
                    </a:lnB>
                  </a:tcPr>
                </a:tc>
                <a:tc>
                  <a:txBody>
                    <a:bodyPr/>
                    <a:lstStyle/>
                    <a:p>
                      <a:pPr algn="ctr" fontAlgn="b"/>
                      <a:endParaRPr lang="en-US" sz="900" b="1"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r" fontAlgn="b"/>
                      <a:r>
                        <a:rPr lang="en-US" sz="900" b="1" i="0" u="none" strike="noStrike" dirty="0">
                          <a:solidFill>
                            <a:srgbClr val="000000"/>
                          </a:solidFill>
                          <a:effectLst/>
                          <a:latin typeface="Arial" panose="020B0604020202020204" pitchFamily="34" charset="0"/>
                        </a:rPr>
                        <a:t>1.1%</a:t>
                      </a:r>
                    </a:p>
                  </a:txBody>
                  <a:tcPr marL="4299" marR="4299" marT="429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07953749"/>
                  </a:ext>
                </a:extLst>
              </a:tr>
              <a:tr h="207442">
                <a:tc>
                  <a:txBody>
                    <a:bodyPr/>
                    <a:lstStyle/>
                    <a:p>
                      <a:pPr algn="l" fontAlgn="b"/>
                      <a:r>
                        <a:rPr lang="en-US" sz="900" b="0" i="0" u="none" strike="noStrike">
                          <a:solidFill>
                            <a:srgbClr val="000000"/>
                          </a:solidFill>
                          <a:effectLst/>
                          <a:latin typeface="Arial" panose="020B0604020202020204" pitchFamily="34" charset="0"/>
                        </a:rPr>
                        <a:t> Training Investment </a:t>
                      </a:r>
                    </a:p>
                  </a:txBody>
                  <a:tcPr marL="4299" marR="4299" marT="429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a:solidFill>
                          <a:srgbClr val="FF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l" fontAlgn="b"/>
                      <a:r>
                        <a:rPr lang="en-US" sz="900" b="0" i="0" u="none" strike="noStrike" dirty="0">
                          <a:solidFill>
                            <a:srgbClr val="000000"/>
                          </a:solidFill>
                          <a:effectLst/>
                          <a:latin typeface="Arial" panose="020B0604020202020204" pitchFamily="34" charset="0"/>
                        </a:rPr>
                        <a:t>                       14,000,000 </a:t>
                      </a:r>
                    </a:p>
                  </a:txBody>
                  <a:tcPr marL="4299" marR="4299" marT="4299" marB="0" anchor="b">
                    <a:lnL>
                      <a:noFill/>
                    </a:lnL>
                    <a:lnR>
                      <a:noFill/>
                    </a:lnR>
                    <a:lnT>
                      <a:noFill/>
                    </a:lnT>
                    <a:lnB>
                      <a:noFill/>
                    </a:lnB>
                  </a:tcPr>
                </a:tc>
                <a:tc>
                  <a:txBody>
                    <a:bodyPr/>
                    <a:lstStyle/>
                    <a:p>
                      <a:pPr algn="ctr" fontAlgn="b"/>
                      <a:endParaRPr lang="en-US" sz="900" b="1"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r" fontAlgn="b"/>
                      <a:r>
                        <a:rPr lang="en-US" sz="900" b="1" i="0" u="none" strike="noStrike">
                          <a:solidFill>
                            <a:srgbClr val="000000"/>
                          </a:solidFill>
                          <a:effectLst/>
                          <a:latin typeface="Arial" panose="020B0604020202020204" pitchFamily="34" charset="0"/>
                        </a:rPr>
                        <a:t>31.8%</a:t>
                      </a:r>
                    </a:p>
                  </a:txBody>
                  <a:tcPr marL="4299" marR="4299" marT="429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04025368"/>
                  </a:ext>
                </a:extLst>
              </a:tr>
              <a:tr h="207442">
                <a:tc>
                  <a:txBody>
                    <a:bodyPr/>
                    <a:lstStyle/>
                    <a:p>
                      <a:pPr algn="l" fontAlgn="b"/>
                      <a:r>
                        <a:rPr lang="en-US" sz="900" b="0" i="0" u="none" strike="noStrike">
                          <a:solidFill>
                            <a:srgbClr val="000000"/>
                          </a:solidFill>
                          <a:effectLst/>
                          <a:latin typeface="Arial" panose="020B0604020202020204" pitchFamily="34" charset="0"/>
                        </a:rPr>
                        <a:t> Career Seekers Support &amp; Incentives </a:t>
                      </a:r>
                    </a:p>
                  </a:txBody>
                  <a:tcPr marL="4299" marR="4299" marT="429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a:solidFill>
                          <a:srgbClr val="FF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l" fontAlgn="b"/>
                      <a:r>
                        <a:rPr lang="en-US" sz="900" b="0" i="0" u="none" strike="noStrike" dirty="0">
                          <a:solidFill>
                            <a:srgbClr val="000000"/>
                          </a:solidFill>
                          <a:effectLst/>
                          <a:latin typeface="Arial" panose="020B0604020202020204" pitchFamily="34" charset="0"/>
                        </a:rPr>
                        <a:t>                         1,200,000 </a:t>
                      </a:r>
                    </a:p>
                  </a:txBody>
                  <a:tcPr marL="4299" marR="4299" marT="4299" marB="0" anchor="b">
                    <a:lnL>
                      <a:noFill/>
                    </a:lnL>
                    <a:lnR>
                      <a:noFill/>
                    </a:lnR>
                    <a:lnT>
                      <a:noFill/>
                    </a:lnT>
                    <a:lnB>
                      <a:noFill/>
                    </a:lnB>
                  </a:tcPr>
                </a:tc>
                <a:tc>
                  <a:txBody>
                    <a:bodyPr/>
                    <a:lstStyle/>
                    <a:p>
                      <a:pPr algn="ctr" fontAlgn="b"/>
                      <a:endParaRPr lang="en-US" sz="900" b="1"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r" fontAlgn="b"/>
                      <a:r>
                        <a:rPr lang="en-US" sz="900" b="1" i="0" u="none" strike="noStrike" dirty="0">
                          <a:solidFill>
                            <a:srgbClr val="000000"/>
                          </a:solidFill>
                          <a:effectLst/>
                          <a:latin typeface="Arial" panose="020B0604020202020204" pitchFamily="34" charset="0"/>
                        </a:rPr>
                        <a:t>2.7%</a:t>
                      </a:r>
                    </a:p>
                  </a:txBody>
                  <a:tcPr marL="4299" marR="4299" marT="429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93564747"/>
                  </a:ext>
                </a:extLst>
              </a:tr>
              <a:tr h="207442">
                <a:tc>
                  <a:txBody>
                    <a:bodyPr/>
                    <a:lstStyle/>
                    <a:p>
                      <a:pPr algn="l" fontAlgn="b"/>
                      <a:r>
                        <a:rPr lang="en-US" sz="900" b="0" i="0" u="none" strike="noStrike" dirty="0">
                          <a:solidFill>
                            <a:srgbClr val="000000"/>
                          </a:solidFill>
                          <a:effectLst/>
                          <a:latin typeface="Arial" panose="020B0604020202020204" pitchFamily="34" charset="0"/>
                        </a:rPr>
                        <a:t> Contracted Services </a:t>
                      </a:r>
                    </a:p>
                  </a:txBody>
                  <a:tcPr marL="4299" marR="4299" marT="429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a:solidFill>
                          <a:srgbClr val="FF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l" fontAlgn="b"/>
                      <a:r>
                        <a:rPr lang="en-US" sz="900" b="0" i="0" u="none" strike="noStrike" dirty="0">
                          <a:solidFill>
                            <a:srgbClr val="000000"/>
                          </a:solidFill>
                          <a:effectLst/>
                          <a:latin typeface="Arial" panose="020B0604020202020204" pitchFamily="34" charset="0"/>
                        </a:rPr>
                        <a:t>                         2,885,000 </a:t>
                      </a:r>
                    </a:p>
                  </a:txBody>
                  <a:tcPr marL="4299" marR="4299" marT="4299" marB="0" anchor="b">
                    <a:lnL>
                      <a:noFill/>
                    </a:lnL>
                    <a:lnR>
                      <a:noFill/>
                    </a:lnR>
                    <a:lnT>
                      <a:noFill/>
                    </a:lnT>
                    <a:lnB>
                      <a:noFill/>
                    </a:lnB>
                  </a:tcPr>
                </a:tc>
                <a:tc>
                  <a:txBody>
                    <a:bodyPr/>
                    <a:lstStyle/>
                    <a:p>
                      <a:pPr algn="ctr" fontAlgn="b"/>
                      <a:endParaRPr lang="en-US" sz="900" b="1"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r" fontAlgn="b"/>
                      <a:r>
                        <a:rPr lang="en-US" sz="900" b="1" i="0" u="none" strike="noStrike" dirty="0">
                          <a:solidFill>
                            <a:srgbClr val="000000"/>
                          </a:solidFill>
                          <a:effectLst/>
                          <a:latin typeface="Arial" panose="020B0604020202020204" pitchFamily="34" charset="0"/>
                        </a:rPr>
                        <a:t>6.6%</a:t>
                      </a:r>
                    </a:p>
                  </a:txBody>
                  <a:tcPr marL="4299" marR="4299" marT="429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96859564"/>
                  </a:ext>
                </a:extLst>
              </a:tr>
              <a:tr h="207442">
                <a:tc>
                  <a:txBody>
                    <a:bodyPr/>
                    <a:lstStyle/>
                    <a:p>
                      <a:pPr algn="l" fontAlgn="b"/>
                      <a:r>
                        <a:rPr lang="en-US" sz="900" b="0" i="0" u="none" strike="noStrike" dirty="0">
                          <a:solidFill>
                            <a:srgbClr val="000000"/>
                          </a:solidFill>
                          <a:effectLst/>
                          <a:latin typeface="Arial" panose="020B0604020202020204" pitchFamily="34" charset="0"/>
                        </a:rPr>
                        <a:t> Strategic Communications</a:t>
                      </a:r>
                    </a:p>
                  </a:txBody>
                  <a:tcPr marL="4299" marR="4299" marT="4299" marB="0" anchor="b">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algn="l" fontAlgn="b"/>
                      <a:endParaRPr lang="en-US" sz="900" b="1" i="0" u="none" strike="noStrike" dirty="0">
                        <a:solidFill>
                          <a:srgbClr val="FF0000"/>
                        </a:solidFill>
                        <a:effectLst/>
                        <a:latin typeface="Arial" panose="020B0604020202020204" pitchFamily="34" charset="0"/>
                      </a:endParaRPr>
                    </a:p>
                  </a:txBody>
                  <a:tcPr marL="4299" marR="4299" marT="4299" marB="0" anchor="b">
                    <a:lnL>
                      <a:noFill/>
                    </a:lnL>
                    <a:lnR>
                      <a:noFill/>
                    </a:lnR>
                    <a:lnT>
                      <a:noFill/>
                    </a:lnT>
                    <a:lnB w="12700" cap="flat" cmpd="sng" algn="ctr">
                      <a:no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             800,000</a:t>
                      </a:r>
                    </a:p>
                  </a:txBody>
                  <a:tcPr marL="4299" marR="4299" marT="4299" marB="0" anchor="b">
                    <a:lnL>
                      <a:noFill/>
                    </a:lnL>
                    <a:lnR>
                      <a:noFill/>
                    </a:lnR>
                    <a:lnT>
                      <a:noFill/>
                    </a:lnT>
                    <a:lnB w="12700" cap="flat" cmpd="sng" algn="ctr">
                      <a:noFill/>
                      <a:prstDash val="solid"/>
                      <a:round/>
                      <a:headEnd type="none" w="med" len="med"/>
                      <a:tailEnd type="none" w="med" len="med"/>
                    </a:lnB>
                  </a:tcPr>
                </a:tc>
                <a:tc>
                  <a:txBody>
                    <a:bodyPr/>
                    <a:lstStyle/>
                    <a:p>
                      <a:pPr algn="ctr" fontAlgn="b"/>
                      <a:endParaRPr lang="en-US" sz="900" b="1" i="0" u="none" strike="noStrike" dirty="0">
                        <a:solidFill>
                          <a:srgbClr val="000000"/>
                        </a:solidFill>
                        <a:effectLst/>
                        <a:latin typeface="Arial" panose="020B0604020202020204" pitchFamily="34" charset="0"/>
                      </a:endParaRPr>
                    </a:p>
                  </a:txBody>
                  <a:tcPr marL="4299" marR="4299" marT="4299" marB="0" anchor="b">
                    <a:lnL>
                      <a:noFill/>
                    </a:lnL>
                    <a:lnR>
                      <a:noFill/>
                    </a:lnR>
                    <a:lnT>
                      <a:noFill/>
                    </a:lnT>
                    <a:lnB w="12700" cap="flat" cmpd="sng" algn="ctr">
                      <a:no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w="12700" cap="flat" cmpd="sng" algn="ctr">
                      <a:no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Arial" panose="020B0604020202020204" pitchFamily="34" charset="0"/>
                        </a:rPr>
                        <a:t>1.8%</a:t>
                      </a:r>
                    </a:p>
                  </a:txBody>
                  <a:tcPr marL="4299" marR="4299" marT="4299" marB="0" anchor="b">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1715297847"/>
                  </a:ext>
                </a:extLst>
              </a:tr>
              <a:tr h="207442">
                <a:tc>
                  <a:txBody>
                    <a:bodyPr/>
                    <a:lstStyle/>
                    <a:p>
                      <a:pPr algn="l" fontAlgn="b"/>
                      <a:r>
                        <a:rPr lang="en-US" sz="900" b="0" i="0" u="none" strike="noStrike" dirty="0">
                          <a:solidFill>
                            <a:srgbClr val="000000"/>
                          </a:solidFill>
                          <a:effectLst/>
                          <a:latin typeface="Arial" panose="020B0604020202020204" pitchFamily="34" charset="0"/>
                        </a:rPr>
                        <a:t> Staff Development (</a:t>
                      </a:r>
                      <a:r>
                        <a:rPr lang="en-US" sz="900" b="0" i="0" u="none" strike="noStrike" dirty="0" err="1">
                          <a:solidFill>
                            <a:srgbClr val="000000"/>
                          </a:solidFill>
                          <a:effectLst/>
                          <a:latin typeface="Arial" panose="020B0604020202020204" pitchFamily="34" charset="0"/>
                        </a:rPr>
                        <a:t>CareerSourcers</a:t>
                      </a:r>
                      <a:r>
                        <a:rPr lang="en-US" sz="900" b="0" i="0" u="none" strike="noStrike" dirty="0">
                          <a:solidFill>
                            <a:srgbClr val="000000"/>
                          </a:solidFill>
                          <a:effectLst/>
                          <a:latin typeface="Arial" panose="020B0604020202020204" pitchFamily="34" charset="0"/>
                        </a:rPr>
                        <a:t>)</a:t>
                      </a:r>
                    </a:p>
                  </a:txBody>
                  <a:tcPr marL="4299" marR="4299" marT="4299" marB="0" anchor="b">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algn="l" fontAlgn="b"/>
                      <a:endParaRPr lang="en-US" sz="900" b="1" i="0" u="none" strike="noStrike" dirty="0">
                        <a:solidFill>
                          <a:srgbClr val="FF0000"/>
                        </a:solidFill>
                        <a:effectLst/>
                        <a:latin typeface="Arial" panose="020B0604020202020204" pitchFamily="34" charset="0"/>
                      </a:endParaRPr>
                    </a:p>
                  </a:txBody>
                  <a:tcPr marL="4299" marR="4299" marT="4299" marB="0" anchor="b">
                    <a:lnL>
                      <a:noFill/>
                    </a:lnL>
                    <a:lnR>
                      <a:noFill/>
                    </a:lnR>
                    <a:lnT>
                      <a:noFill/>
                    </a:lnT>
                    <a:lnB w="12700" cap="flat" cmpd="sng" algn="ctr">
                      <a:no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             311,500</a:t>
                      </a:r>
                    </a:p>
                  </a:txBody>
                  <a:tcPr marL="4299" marR="4299" marT="4299" marB="0" anchor="b">
                    <a:lnL>
                      <a:noFill/>
                    </a:lnL>
                    <a:lnR>
                      <a:noFill/>
                    </a:lnR>
                    <a:lnT>
                      <a:noFill/>
                    </a:lnT>
                    <a:lnB w="12700" cap="flat" cmpd="sng" algn="ctr">
                      <a:noFill/>
                      <a:prstDash val="solid"/>
                      <a:round/>
                      <a:headEnd type="none" w="med" len="med"/>
                      <a:tailEnd type="none" w="med" len="med"/>
                    </a:lnB>
                  </a:tcPr>
                </a:tc>
                <a:tc>
                  <a:txBody>
                    <a:bodyPr/>
                    <a:lstStyle/>
                    <a:p>
                      <a:pPr algn="ctr" fontAlgn="b"/>
                      <a:endParaRPr lang="en-US" sz="900" b="1" i="0" u="none" strike="noStrike" dirty="0">
                        <a:solidFill>
                          <a:srgbClr val="000000"/>
                        </a:solidFill>
                        <a:effectLst/>
                        <a:latin typeface="Arial" panose="020B0604020202020204" pitchFamily="34" charset="0"/>
                      </a:endParaRPr>
                    </a:p>
                  </a:txBody>
                  <a:tcPr marL="4299" marR="4299" marT="4299" marB="0" anchor="b">
                    <a:lnL>
                      <a:noFill/>
                    </a:lnL>
                    <a:lnR>
                      <a:noFill/>
                    </a:lnR>
                    <a:lnT>
                      <a:noFill/>
                    </a:lnT>
                    <a:lnB w="12700" cap="flat" cmpd="sng" algn="ctr">
                      <a:no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w="12700" cap="flat" cmpd="sng" algn="ctr">
                      <a:no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Arial" panose="020B0604020202020204" pitchFamily="34" charset="0"/>
                        </a:rPr>
                        <a:t>0.7%</a:t>
                      </a:r>
                    </a:p>
                  </a:txBody>
                  <a:tcPr marL="4299" marR="4299" marT="4299" marB="0" anchor="b">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3248134175"/>
                  </a:ext>
                </a:extLst>
              </a:tr>
              <a:tr h="207442">
                <a:tc>
                  <a:txBody>
                    <a:bodyPr/>
                    <a:lstStyle/>
                    <a:p>
                      <a:pPr algn="l" fontAlgn="b"/>
                      <a:r>
                        <a:rPr lang="en-US" sz="900" b="0" i="0" u="none" strike="noStrike" dirty="0">
                          <a:solidFill>
                            <a:srgbClr val="000000"/>
                          </a:solidFill>
                          <a:effectLst/>
                          <a:latin typeface="Arial" panose="020B0604020202020204" pitchFamily="34" charset="0"/>
                        </a:rPr>
                        <a:t> IT Cost/Network Expenses</a:t>
                      </a:r>
                    </a:p>
                  </a:txBody>
                  <a:tcPr marL="4299" marR="4299" marT="4299" marB="0" anchor="b">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algn="l" fontAlgn="b"/>
                      <a:endParaRPr lang="en-US" sz="900" b="1" i="0" u="none" strike="noStrike" dirty="0">
                        <a:solidFill>
                          <a:srgbClr val="FF0000"/>
                        </a:solidFill>
                        <a:effectLst/>
                        <a:latin typeface="Arial" panose="020B0604020202020204" pitchFamily="34" charset="0"/>
                      </a:endParaRPr>
                    </a:p>
                  </a:txBody>
                  <a:tcPr marL="4299" marR="4299" marT="4299" marB="0" anchor="b">
                    <a:lnL>
                      <a:noFill/>
                    </a:lnL>
                    <a:lnR>
                      <a:noFill/>
                    </a:lnR>
                    <a:lnT>
                      <a:noFill/>
                    </a:lnT>
                    <a:lnB w="12700" cap="flat" cmpd="sng" algn="ctr">
                      <a:no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          1,306,800</a:t>
                      </a:r>
                    </a:p>
                  </a:txBody>
                  <a:tcPr marL="4299" marR="4299" marT="4299" marB="0" anchor="b">
                    <a:lnL>
                      <a:noFill/>
                    </a:lnL>
                    <a:lnR>
                      <a:noFill/>
                    </a:lnR>
                    <a:lnT>
                      <a:noFill/>
                    </a:lnT>
                    <a:lnB w="12700" cap="flat" cmpd="sng" algn="ctr">
                      <a:noFill/>
                      <a:prstDash val="solid"/>
                      <a:round/>
                      <a:headEnd type="none" w="med" len="med"/>
                      <a:tailEnd type="none" w="med" len="med"/>
                    </a:lnB>
                  </a:tcPr>
                </a:tc>
                <a:tc>
                  <a:txBody>
                    <a:bodyPr/>
                    <a:lstStyle/>
                    <a:p>
                      <a:pPr algn="ctr" fontAlgn="b"/>
                      <a:endParaRPr lang="en-US" sz="900" b="1" i="0" u="none" strike="noStrike" dirty="0">
                        <a:solidFill>
                          <a:srgbClr val="000000"/>
                        </a:solidFill>
                        <a:effectLst/>
                        <a:latin typeface="Arial" panose="020B0604020202020204" pitchFamily="34" charset="0"/>
                      </a:endParaRPr>
                    </a:p>
                  </a:txBody>
                  <a:tcPr marL="4299" marR="4299" marT="4299" marB="0" anchor="b">
                    <a:lnL>
                      <a:noFill/>
                    </a:lnL>
                    <a:lnR>
                      <a:noFill/>
                    </a:lnR>
                    <a:lnT>
                      <a:noFill/>
                    </a:lnT>
                    <a:lnB w="12700" cap="flat" cmpd="sng" algn="ctr">
                      <a:no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w="12700" cap="flat" cmpd="sng" algn="ctr">
                      <a:no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Arial" panose="020B0604020202020204" pitchFamily="34" charset="0"/>
                        </a:rPr>
                        <a:t>3.0%</a:t>
                      </a:r>
                    </a:p>
                  </a:txBody>
                  <a:tcPr marL="4299" marR="4299" marT="4299" marB="0" anchor="b">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944142017"/>
                  </a:ext>
                </a:extLst>
              </a:tr>
              <a:tr h="207442">
                <a:tc>
                  <a:txBody>
                    <a:bodyPr/>
                    <a:lstStyle/>
                    <a:p>
                      <a:pPr algn="l" fontAlgn="b"/>
                      <a:r>
                        <a:rPr lang="en-US" sz="900" b="0" i="0" u="none" strike="noStrike" dirty="0">
                          <a:solidFill>
                            <a:srgbClr val="000000"/>
                          </a:solidFill>
                          <a:effectLst/>
                          <a:latin typeface="Arial" panose="020B0604020202020204" pitchFamily="34" charset="0"/>
                        </a:rPr>
                        <a:t> Facilities, Maintenance &amp; Related Cost </a:t>
                      </a:r>
                    </a:p>
                  </a:txBody>
                  <a:tcPr marL="4299" marR="4299" marT="4299"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1" i="0" u="none" strike="noStrike" dirty="0">
                        <a:solidFill>
                          <a:srgbClr val="FF0000"/>
                        </a:solidFill>
                        <a:effectLst/>
                        <a:latin typeface="Arial" panose="020B0604020202020204" pitchFamily="34" charset="0"/>
                      </a:endParaRP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rPr>
                        <a:t>                         2,400,000 </a:t>
                      </a: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900" b="1" i="0" u="none" strike="noStrike" dirty="0">
                        <a:solidFill>
                          <a:srgbClr val="000000"/>
                        </a:solidFill>
                        <a:effectLst/>
                        <a:latin typeface="Arial" panose="020B0604020202020204" pitchFamily="34" charset="0"/>
                      </a:endParaRP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Arial" panose="020B0604020202020204" pitchFamily="34" charset="0"/>
                        </a:rPr>
                        <a:t>5.5%</a:t>
                      </a:r>
                    </a:p>
                  </a:txBody>
                  <a:tcPr marL="4299" marR="4299" marT="429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1568589"/>
                  </a:ext>
                </a:extLst>
              </a:tr>
              <a:tr h="207442">
                <a:tc>
                  <a:txBody>
                    <a:bodyPr/>
                    <a:lstStyle/>
                    <a:p>
                      <a:pPr algn="l" fontAlgn="b"/>
                      <a:r>
                        <a:rPr lang="en-US" sz="900" b="1" i="0" u="none" strike="noStrike">
                          <a:solidFill>
                            <a:srgbClr val="000000"/>
                          </a:solidFill>
                          <a:effectLst/>
                          <a:latin typeface="Arial" panose="020B0604020202020204" pitchFamily="34" charset="0"/>
                        </a:rPr>
                        <a:t> Total Talent and Recruitment Solutions </a:t>
                      </a:r>
                    </a:p>
                  </a:txBody>
                  <a:tcPr marL="4299" marR="4299" marT="429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FF0000"/>
                          </a:solidFill>
                          <a:effectLst/>
                          <a:latin typeface="Arial" panose="020B0604020202020204" pitchFamily="34" charset="0"/>
                        </a:rPr>
                        <a:t> </a:t>
                      </a:r>
                    </a:p>
                  </a:txBody>
                  <a:tcPr marL="4299" marR="4299" marT="42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effectLst/>
                          <a:latin typeface="Arial" panose="020B0604020202020204" pitchFamily="34" charset="0"/>
                        </a:rPr>
                        <a:t> $                    40,555,509 </a:t>
                      </a:r>
                    </a:p>
                  </a:txBody>
                  <a:tcPr marL="4299" marR="4299" marT="42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 </a:t>
                      </a:r>
                    </a:p>
                  </a:txBody>
                  <a:tcPr marL="4299" marR="4299" marT="42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 </a:t>
                      </a:r>
                    </a:p>
                  </a:txBody>
                  <a:tcPr marL="4299" marR="4299" marT="42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Arial" panose="020B0604020202020204" pitchFamily="34" charset="0"/>
                        </a:rPr>
                        <a:t>92.2%</a:t>
                      </a:r>
                    </a:p>
                  </a:txBody>
                  <a:tcPr marL="4299" marR="4299" marT="429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2830746"/>
                  </a:ext>
                </a:extLst>
              </a:tr>
              <a:tr h="207442">
                <a:tc>
                  <a:txBody>
                    <a:bodyPr/>
                    <a:lstStyle/>
                    <a:p>
                      <a:pPr algn="l"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a:solidFill>
                          <a:srgbClr val="FF0000"/>
                        </a:solidFill>
                        <a:effectLst/>
                        <a:latin typeface="Arial" panose="020B0604020202020204" pitchFamily="34" charset="0"/>
                      </a:endParaRPr>
                    </a:p>
                  </a:txBody>
                  <a:tcPr marL="4299" marR="4299" marT="429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900" b="1" i="0" u="none" strike="noStrike">
                        <a:solidFill>
                          <a:srgbClr val="000000"/>
                        </a:solidFill>
                        <a:effectLst/>
                        <a:latin typeface="Arial" panose="020B0604020202020204" pitchFamily="34" charset="0"/>
                      </a:endParaRPr>
                    </a:p>
                  </a:txBody>
                  <a:tcPr marL="4299" marR="4299" marT="429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900" b="1" i="0" u="none" strike="noStrike">
                        <a:solidFill>
                          <a:srgbClr val="FF0000"/>
                        </a:solidFill>
                        <a:effectLst/>
                        <a:latin typeface="Arial" panose="020B0604020202020204" pitchFamily="34" charset="0"/>
                      </a:endParaRPr>
                    </a:p>
                  </a:txBody>
                  <a:tcPr marL="4299" marR="4299" marT="4299"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26410430"/>
                  </a:ext>
                </a:extLst>
              </a:tr>
              <a:tr h="207442">
                <a:tc>
                  <a:txBody>
                    <a:bodyPr/>
                    <a:lstStyle/>
                    <a:p>
                      <a:pPr algn="l" fontAlgn="b"/>
                      <a:endParaRPr lang="en-US" sz="900" b="1" i="0" u="none" strike="noStrike">
                        <a:solidFill>
                          <a:srgbClr val="000000"/>
                        </a:solidFill>
                        <a:effectLst/>
                        <a:latin typeface="Arial" panose="020B0604020202020204" pitchFamily="34" charset="0"/>
                      </a:endParaRP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1" i="0" u="none" strike="noStrike">
                        <a:solidFill>
                          <a:srgbClr val="000000"/>
                        </a:solidFill>
                        <a:effectLst/>
                        <a:latin typeface="Arial" panose="020B0604020202020204" pitchFamily="34" charset="0"/>
                      </a:endParaRP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900" b="1" i="0" u="none" strike="noStrike">
                        <a:solidFill>
                          <a:srgbClr val="000000"/>
                        </a:solidFill>
                        <a:effectLst/>
                        <a:latin typeface="Arial" panose="020B0604020202020204" pitchFamily="34" charset="0"/>
                      </a:endParaRP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900" b="1" i="0" u="none" strike="noStrike">
                        <a:solidFill>
                          <a:srgbClr val="000000"/>
                        </a:solidFill>
                        <a:effectLst/>
                        <a:latin typeface="Arial" panose="020B0604020202020204" pitchFamily="34" charset="0"/>
                      </a:endParaRP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6953164"/>
                  </a:ext>
                </a:extLst>
              </a:tr>
              <a:tr h="197070">
                <a:tc>
                  <a:txBody>
                    <a:bodyPr/>
                    <a:lstStyle/>
                    <a:p>
                      <a:pPr algn="l" fontAlgn="b"/>
                      <a:r>
                        <a:rPr lang="en-US" sz="900" b="1" i="0" u="none" strike="noStrike" dirty="0">
                          <a:solidFill>
                            <a:srgbClr val="000000"/>
                          </a:solidFill>
                          <a:effectLst/>
                          <a:latin typeface="Arial" panose="020B0604020202020204" pitchFamily="34" charset="0"/>
                        </a:rPr>
                        <a:t> Administrative Cost </a:t>
                      </a:r>
                    </a:p>
                  </a:txBody>
                  <a:tcPr marL="4299" marR="4299" marT="429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a:solidFill>
                            <a:srgbClr val="000000"/>
                          </a:solidFill>
                          <a:effectLst/>
                          <a:latin typeface="Arial" panose="020B0604020202020204" pitchFamily="34" charset="0"/>
                        </a:rPr>
                        <a:t> </a:t>
                      </a:r>
                    </a:p>
                  </a:txBody>
                  <a:tcPr marL="4299" marR="4299" marT="429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Arial" panose="020B0604020202020204" pitchFamily="34" charset="0"/>
                        </a:rPr>
                        <a:t> </a:t>
                      </a:r>
                    </a:p>
                  </a:txBody>
                  <a:tcPr marL="4299" marR="4299" marT="429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Arial" panose="020B0604020202020204" pitchFamily="34" charset="0"/>
                        </a:rPr>
                        <a:t> </a:t>
                      </a:r>
                    </a:p>
                  </a:txBody>
                  <a:tcPr marL="4299" marR="4299" marT="429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Arial" panose="020B0604020202020204" pitchFamily="34" charset="0"/>
                        </a:rPr>
                        <a:t> </a:t>
                      </a:r>
                    </a:p>
                  </a:txBody>
                  <a:tcPr marL="4299" marR="4299" marT="429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Arial" panose="020B0604020202020204" pitchFamily="34" charset="0"/>
                        </a:rPr>
                        <a:t> </a:t>
                      </a:r>
                    </a:p>
                  </a:txBody>
                  <a:tcPr marL="4299" marR="4299" marT="429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09293073"/>
                  </a:ext>
                </a:extLst>
              </a:tr>
              <a:tr h="197070">
                <a:tc>
                  <a:txBody>
                    <a:bodyPr/>
                    <a:lstStyle/>
                    <a:p>
                      <a:pPr algn="l" fontAlgn="b"/>
                      <a:r>
                        <a:rPr lang="en-US" sz="900" b="1" i="0" u="none" strike="noStrike">
                          <a:solidFill>
                            <a:srgbClr val="000000"/>
                          </a:solidFill>
                          <a:effectLst/>
                          <a:latin typeface="Arial" panose="020B0604020202020204" pitchFamily="34" charset="0"/>
                        </a:rPr>
                        <a:t> </a:t>
                      </a:r>
                    </a:p>
                  </a:txBody>
                  <a:tcPr marL="4299" marR="4299" marT="429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l" fontAlgn="b"/>
                      <a:r>
                        <a:rPr lang="en-US" sz="900" b="0" i="0" u="none" strike="noStrike">
                          <a:solidFill>
                            <a:srgbClr val="000000"/>
                          </a:solidFill>
                          <a:effectLst/>
                          <a:latin typeface="Arial" panose="020B0604020202020204" pitchFamily="34" charset="0"/>
                        </a:rPr>
                        <a:t> </a:t>
                      </a:r>
                    </a:p>
                  </a:txBody>
                  <a:tcPr marL="4299" marR="4299" marT="429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82440003"/>
                  </a:ext>
                </a:extLst>
              </a:tr>
              <a:tr h="202601">
                <a:tc>
                  <a:txBody>
                    <a:bodyPr/>
                    <a:lstStyle/>
                    <a:p>
                      <a:pPr algn="l" fontAlgn="b"/>
                      <a:r>
                        <a:rPr lang="en-US" sz="900" b="0" i="0" u="none" strike="noStrike">
                          <a:solidFill>
                            <a:srgbClr val="000000"/>
                          </a:solidFill>
                          <a:effectLst/>
                          <a:latin typeface="Arial" panose="020B0604020202020204" pitchFamily="34" charset="0"/>
                        </a:rPr>
                        <a:t>Staff Supporting Operations</a:t>
                      </a:r>
                    </a:p>
                  </a:txBody>
                  <a:tcPr marL="4299" marR="4299" marT="429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l" fontAlgn="b"/>
                      <a:r>
                        <a:rPr lang="en-US" sz="900" b="0" i="0" u="none" strike="noStrike" dirty="0">
                          <a:solidFill>
                            <a:srgbClr val="000000"/>
                          </a:solidFill>
                          <a:effectLst/>
                          <a:latin typeface="Arial" panose="020B0604020202020204" pitchFamily="34" charset="0"/>
                        </a:rPr>
                        <a:t>                         2,390,791 </a:t>
                      </a:r>
                    </a:p>
                  </a:txBody>
                  <a:tcPr marL="4299" marR="4299" marT="4299"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r" fontAlgn="b"/>
                      <a:r>
                        <a:rPr lang="en-US" sz="900" b="1" i="0" u="none" strike="noStrike" dirty="0">
                          <a:solidFill>
                            <a:srgbClr val="000000"/>
                          </a:solidFill>
                          <a:effectLst/>
                          <a:latin typeface="Arial" panose="020B0604020202020204" pitchFamily="34" charset="0"/>
                        </a:rPr>
                        <a:t>5.4%</a:t>
                      </a:r>
                    </a:p>
                  </a:txBody>
                  <a:tcPr marL="4299" marR="4299" marT="429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01702167"/>
                  </a:ext>
                </a:extLst>
              </a:tr>
              <a:tr h="207442">
                <a:tc>
                  <a:txBody>
                    <a:bodyPr/>
                    <a:lstStyle/>
                    <a:p>
                      <a:pPr algn="l" fontAlgn="b"/>
                      <a:r>
                        <a:rPr lang="en-US" sz="900" b="0" i="0" u="none" strike="noStrike" dirty="0">
                          <a:solidFill>
                            <a:srgbClr val="000000"/>
                          </a:solidFill>
                          <a:effectLst/>
                          <a:latin typeface="Arial" panose="020B0604020202020204" pitchFamily="34" charset="0"/>
                        </a:rPr>
                        <a:t>Staff Development (</a:t>
                      </a:r>
                      <a:r>
                        <a:rPr lang="en-US" sz="900" b="0" i="0" u="none" strike="noStrike" dirty="0" err="1">
                          <a:solidFill>
                            <a:srgbClr val="000000"/>
                          </a:solidFill>
                          <a:effectLst/>
                          <a:latin typeface="Arial" panose="020B0604020202020204" pitchFamily="34" charset="0"/>
                        </a:rPr>
                        <a:t>CareerSourcers</a:t>
                      </a:r>
                      <a:r>
                        <a:rPr lang="en-US" sz="900" b="0" i="0" u="none" strike="noStrike" dirty="0">
                          <a:solidFill>
                            <a:srgbClr val="000000"/>
                          </a:solidFill>
                          <a:effectLst/>
                          <a:latin typeface="Arial" panose="020B0604020202020204" pitchFamily="34" charset="0"/>
                        </a:rPr>
                        <a:t>)</a:t>
                      </a:r>
                    </a:p>
                  </a:txBody>
                  <a:tcPr marL="4299" marR="4299" marT="429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en-US" sz="900" b="0" i="0" u="none" strike="noStrike" dirty="0">
                        <a:solidFill>
                          <a:srgbClr val="000000"/>
                        </a:solidFill>
                        <a:effectLst/>
                        <a:latin typeface="Arial" panose="020B0604020202020204" pitchFamily="34" charset="0"/>
                      </a:endParaRPr>
                    </a:p>
                  </a:txBody>
                  <a:tcPr marL="4299" marR="4299" marT="4299" marB="0">
                    <a:lnL>
                      <a:noFill/>
                    </a:lnL>
                    <a:lnR>
                      <a:noFill/>
                    </a:lnR>
                    <a:lnT>
                      <a:noFill/>
                    </a:lnT>
                    <a:lnB>
                      <a:noFill/>
                    </a:lnB>
                  </a:tcPr>
                </a:tc>
                <a:tc>
                  <a:txBody>
                    <a:bodyPr/>
                    <a:lstStyle/>
                    <a:p>
                      <a:pPr algn="l" fontAlgn="b"/>
                      <a:r>
                        <a:rPr lang="en-US" sz="900" b="0" i="0" u="none" strike="noStrike" dirty="0">
                          <a:solidFill>
                            <a:srgbClr val="000000"/>
                          </a:solidFill>
                          <a:effectLst/>
                          <a:latin typeface="Arial" panose="020B0604020202020204" pitchFamily="34" charset="0"/>
                        </a:rPr>
                        <a:t>                            133,500 </a:t>
                      </a:r>
                    </a:p>
                  </a:txBody>
                  <a:tcPr marL="4299" marR="4299" marT="4299"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r" fontAlgn="b"/>
                      <a:r>
                        <a:rPr lang="en-US" sz="900" b="1" i="0" u="none" strike="noStrike" dirty="0">
                          <a:solidFill>
                            <a:srgbClr val="000000"/>
                          </a:solidFill>
                          <a:effectLst/>
                          <a:latin typeface="Arial" panose="020B0604020202020204" pitchFamily="34" charset="0"/>
                        </a:rPr>
                        <a:t>0.3%</a:t>
                      </a:r>
                    </a:p>
                  </a:txBody>
                  <a:tcPr marL="4299" marR="4299" marT="429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63933657"/>
                  </a:ext>
                </a:extLst>
              </a:tr>
              <a:tr h="207442">
                <a:tc>
                  <a:txBody>
                    <a:bodyPr/>
                    <a:lstStyle/>
                    <a:p>
                      <a:pPr algn="l" fontAlgn="b"/>
                      <a:r>
                        <a:rPr lang="en-US" sz="900" b="0" i="0" u="none" strike="noStrike">
                          <a:solidFill>
                            <a:srgbClr val="000000"/>
                          </a:solidFill>
                          <a:effectLst/>
                          <a:latin typeface="Arial" panose="020B0604020202020204" pitchFamily="34" charset="0"/>
                        </a:rPr>
                        <a:t>IT Cost/Network Expenses</a:t>
                      </a:r>
                    </a:p>
                  </a:txBody>
                  <a:tcPr marL="4299" marR="4299" marT="429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en-US" sz="900" b="0" i="0" u="none" strike="noStrike">
                        <a:solidFill>
                          <a:srgbClr val="000000"/>
                        </a:solidFill>
                        <a:effectLst/>
                        <a:latin typeface="Arial" panose="020B0604020202020204" pitchFamily="34" charset="0"/>
                      </a:endParaRPr>
                    </a:p>
                  </a:txBody>
                  <a:tcPr marL="4299" marR="4299" marT="4299" marB="0">
                    <a:lnL>
                      <a:noFill/>
                    </a:lnL>
                    <a:lnR>
                      <a:noFill/>
                    </a:lnR>
                    <a:lnT>
                      <a:noFill/>
                    </a:lnT>
                    <a:lnB>
                      <a:noFill/>
                    </a:lnB>
                  </a:tcPr>
                </a:tc>
                <a:tc>
                  <a:txBody>
                    <a:bodyPr/>
                    <a:lstStyle/>
                    <a:p>
                      <a:pPr algn="l" fontAlgn="b"/>
                      <a:r>
                        <a:rPr lang="en-US" sz="900" b="0" i="0" u="none" strike="noStrike" dirty="0">
                          <a:solidFill>
                            <a:srgbClr val="000000"/>
                          </a:solidFill>
                          <a:effectLst/>
                          <a:latin typeface="Arial" panose="020B0604020202020204" pitchFamily="34" charset="0"/>
                        </a:rPr>
                        <a:t>                            145,200 </a:t>
                      </a:r>
                    </a:p>
                  </a:txBody>
                  <a:tcPr marL="4299" marR="4299" marT="4299"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r" fontAlgn="b"/>
                      <a:r>
                        <a:rPr lang="en-US" sz="900" b="1" i="0" u="none" strike="noStrike" dirty="0">
                          <a:solidFill>
                            <a:srgbClr val="000000"/>
                          </a:solidFill>
                          <a:effectLst/>
                          <a:latin typeface="Arial" panose="020B0604020202020204" pitchFamily="34" charset="0"/>
                        </a:rPr>
                        <a:t>0.3%</a:t>
                      </a:r>
                    </a:p>
                  </a:txBody>
                  <a:tcPr marL="4299" marR="4299" marT="429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44925771"/>
                  </a:ext>
                </a:extLst>
              </a:tr>
              <a:tr h="207442">
                <a:tc>
                  <a:txBody>
                    <a:bodyPr/>
                    <a:lstStyle/>
                    <a:p>
                      <a:pPr algn="l" fontAlgn="b"/>
                      <a:r>
                        <a:rPr lang="en-US" sz="900" b="0" i="0" u="none" strike="noStrike">
                          <a:solidFill>
                            <a:srgbClr val="000000"/>
                          </a:solidFill>
                          <a:effectLst/>
                          <a:latin typeface="Arial" panose="020B0604020202020204" pitchFamily="34" charset="0"/>
                        </a:rPr>
                        <a:t>Facilities, Maintenance &amp; Related Cost</a:t>
                      </a:r>
                    </a:p>
                  </a:txBody>
                  <a:tcPr marL="4299" marR="4299" marT="429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l" fontAlgn="b"/>
                      <a:r>
                        <a:rPr lang="en-US" sz="900" b="0" i="0" u="none" strike="noStrike" dirty="0">
                          <a:solidFill>
                            <a:srgbClr val="000000"/>
                          </a:solidFill>
                          <a:effectLst/>
                          <a:latin typeface="Arial" panose="020B0604020202020204" pitchFamily="34" charset="0"/>
                        </a:rPr>
                        <a:t>                            325,000 </a:t>
                      </a:r>
                    </a:p>
                  </a:txBody>
                  <a:tcPr marL="4299" marR="4299" marT="4299"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r" fontAlgn="b"/>
                      <a:r>
                        <a:rPr lang="en-US" sz="900" b="1" i="0" u="none" strike="noStrike" dirty="0">
                          <a:solidFill>
                            <a:srgbClr val="000000"/>
                          </a:solidFill>
                          <a:effectLst/>
                          <a:latin typeface="Arial" panose="020B0604020202020204" pitchFamily="34" charset="0"/>
                        </a:rPr>
                        <a:t>0.7%</a:t>
                      </a:r>
                    </a:p>
                  </a:txBody>
                  <a:tcPr marL="4299" marR="4299" marT="429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35654233"/>
                  </a:ext>
                </a:extLst>
              </a:tr>
              <a:tr h="207442">
                <a:tc>
                  <a:txBody>
                    <a:bodyPr/>
                    <a:lstStyle/>
                    <a:p>
                      <a:pPr algn="l" fontAlgn="b"/>
                      <a:r>
                        <a:rPr lang="en-US" sz="900" b="0" i="0" u="none" strike="noStrike">
                          <a:solidFill>
                            <a:srgbClr val="000000"/>
                          </a:solidFill>
                          <a:effectLst/>
                          <a:latin typeface="Arial" panose="020B0604020202020204" pitchFamily="34" charset="0"/>
                        </a:rPr>
                        <a:t>G&amp;A Professional Services </a:t>
                      </a:r>
                    </a:p>
                  </a:txBody>
                  <a:tcPr marL="4299" marR="4299" marT="429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a:solidFill>
                          <a:srgbClr val="FF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l" fontAlgn="b"/>
                      <a:r>
                        <a:rPr lang="en-US" sz="900" b="0" i="0" u="none" strike="noStrike" dirty="0">
                          <a:solidFill>
                            <a:srgbClr val="000000"/>
                          </a:solidFill>
                          <a:effectLst/>
                          <a:latin typeface="Arial" panose="020B0604020202020204" pitchFamily="34" charset="0"/>
                        </a:rPr>
                        <a:t>                            450,000 </a:t>
                      </a:r>
                    </a:p>
                  </a:txBody>
                  <a:tcPr marL="4299" marR="4299" marT="4299" marB="0" anchor="b">
                    <a:lnL>
                      <a:noFill/>
                    </a:lnL>
                    <a:lnR>
                      <a:noFill/>
                    </a:lnR>
                    <a:lnT>
                      <a:noFill/>
                    </a:lnT>
                    <a:lnB>
                      <a:noFill/>
                    </a:lnB>
                  </a:tcPr>
                </a:tc>
                <a:tc>
                  <a:txBody>
                    <a:bodyPr/>
                    <a:lstStyle/>
                    <a:p>
                      <a:pPr algn="ctr" fontAlgn="b"/>
                      <a:endParaRPr lang="en-US" sz="900" b="1"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4299" marR="4299" marT="4299" marB="0" anchor="b">
                    <a:lnL>
                      <a:noFill/>
                    </a:lnL>
                    <a:lnR>
                      <a:noFill/>
                    </a:lnR>
                    <a:lnT>
                      <a:noFill/>
                    </a:lnT>
                    <a:lnB>
                      <a:noFill/>
                    </a:lnB>
                  </a:tcPr>
                </a:tc>
                <a:tc>
                  <a:txBody>
                    <a:bodyPr/>
                    <a:lstStyle/>
                    <a:p>
                      <a:pPr algn="r" fontAlgn="b"/>
                      <a:r>
                        <a:rPr lang="en-US" sz="900" b="1" i="0" u="none" strike="noStrike" dirty="0">
                          <a:solidFill>
                            <a:srgbClr val="000000"/>
                          </a:solidFill>
                          <a:effectLst/>
                          <a:latin typeface="Arial" panose="020B0604020202020204" pitchFamily="34" charset="0"/>
                        </a:rPr>
                        <a:t>1.0%</a:t>
                      </a:r>
                    </a:p>
                  </a:txBody>
                  <a:tcPr marL="4299" marR="4299" marT="429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83613343"/>
                  </a:ext>
                </a:extLst>
              </a:tr>
              <a:tr h="202601">
                <a:tc>
                  <a:txBody>
                    <a:bodyPr/>
                    <a:lstStyle/>
                    <a:p>
                      <a:pPr algn="l" fontAlgn="b"/>
                      <a:r>
                        <a:rPr lang="en-US" sz="900" b="1" i="0" u="none" strike="noStrike" dirty="0">
                          <a:solidFill>
                            <a:srgbClr val="000000"/>
                          </a:solidFill>
                          <a:effectLst/>
                          <a:latin typeface="Arial" panose="020B0604020202020204" pitchFamily="34" charset="0"/>
                        </a:rPr>
                        <a:t> Total Administrative Cost </a:t>
                      </a:r>
                    </a:p>
                  </a:txBody>
                  <a:tcPr marL="4299" marR="4299" marT="4299"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effectLst/>
                          <a:latin typeface="Arial" panose="020B0604020202020204" pitchFamily="34" charset="0"/>
                        </a:rPr>
                        <a:t> $                      3,444,491 </a:t>
                      </a: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4299" marR="4299" marT="42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Arial" panose="020B0604020202020204" pitchFamily="34" charset="0"/>
                        </a:rPr>
                        <a:t>7.8%</a:t>
                      </a:r>
                    </a:p>
                  </a:txBody>
                  <a:tcPr marL="4299" marR="4299" marT="429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4620935"/>
                  </a:ext>
                </a:extLst>
              </a:tr>
              <a:tr h="202601">
                <a:tc>
                  <a:txBody>
                    <a:bodyPr/>
                    <a:lstStyle/>
                    <a:p>
                      <a:pPr algn="l" fontAlgn="b"/>
                      <a:r>
                        <a:rPr lang="en-US" sz="900" b="0" i="0" u="none" strike="noStrike">
                          <a:solidFill>
                            <a:srgbClr val="000000"/>
                          </a:solidFill>
                          <a:effectLst/>
                          <a:latin typeface="Arial" panose="020B0604020202020204" pitchFamily="34" charset="0"/>
                        </a:rPr>
                        <a:t> </a:t>
                      </a:r>
                    </a:p>
                  </a:txBody>
                  <a:tcPr marL="4299" marR="4299" marT="429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4299" marR="4299" marT="42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4299" marR="4299" marT="42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4299" marR="4299" marT="42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4299" marR="4299" marT="42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panose="020B0604020202020204" pitchFamily="34" charset="0"/>
                        </a:rPr>
                        <a:t> </a:t>
                      </a:r>
                    </a:p>
                  </a:txBody>
                  <a:tcPr marL="4299" marR="4299" marT="429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4021780"/>
                  </a:ext>
                </a:extLst>
              </a:tr>
              <a:tr h="202601">
                <a:tc>
                  <a:txBody>
                    <a:bodyPr/>
                    <a:lstStyle/>
                    <a:p>
                      <a:pPr algn="l" fontAlgn="b"/>
                      <a:r>
                        <a:rPr lang="en-US" sz="900" b="1" i="0" u="none" strike="noStrike">
                          <a:solidFill>
                            <a:srgbClr val="000000"/>
                          </a:solidFill>
                          <a:effectLst/>
                          <a:latin typeface="Arial" panose="020B0604020202020204" pitchFamily="34" charset="0"/>
                        </a:rPr>
                        <a:t>TOTAL EXPENDITURES</a:t>
                      </a:r>
                    </a:p>
                  </a:txBody>
                  <a:tcPr marL="4299" marR="4299" marT="429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Arial" panose="020B0604020202020204" pitchFamily="34" charset="0"/>
                        </a:rPr>
                        <a:t> </a:t>
                      </a:r>
                    </a:p>
                  </a:txBody>
                  <a:tcPr marL="4299" marR="4299" marT="429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panose="020B0604020202020204" pitchFamily="34" charset="0"/>
                        </a:rPr>
                        <a:t> $                    44,000,000 </a:t>
                      </a:r>
                    </a:p>
                  </a:txBody>
                  <a:tcPr marL="4299" marR="4299" marT="42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panose="020B0604020202020204" pitchFamily="34" charset="0"/>
                        </a:rPr>
                        <a:t> </a:t>
                      </a:r>
                    </a:p>
                  </a:txBody>
                  <a:tcPr marL="4299" marR="4299" marT="42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panose="020B0604020202020204" pitchFamily="34" charset="0"/>
                        </a:rPr>
                        <a:t> </a:t>
                      </a:r>
                    </a:p>
                  </a:txBody>
                  <a:tcPr marL="4299" marR="4299" marT="42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Arial" panose="020B0604020202020204" pitchFamily="34" charset="0"/>
                        </a:rPr>
                        <a:t>100.0%</a:t>
                      </a:r>
                    </a:p>
                  </a:txBody>
                  <a:tcPr marL="4299" marR="4299" marT="429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6752049"/>
                  </a:ext>
                </a:extLst>
              </a:tr>
            </a:tbl>
          </a:graphicData>
        </a:graphic>
      </p:graphicFrame>
    </p:spTree>
    <p:extLst>
      <p:ext uri="{BB962C8B-B14F-4D97-AF65-F5344CB8AC3E}">
        <p14:creationId xmlns:p14="http://schemas.microsoft.com/office/powerpoint/2010/main" val="3602590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1E5E-F130-48D4-BB23-F08DD396FCB4}"/>
              </a:ext>
            </a:extLst>
          </p:cNvPr>
          <p:cNvSpPr>
            <a:spLocks noGrp="1"/>
          </p:cNvSpPr>
          <p:nvPr>
            <p:ph type="ctrTitle"/>
          </p:nvPr>
        </p:nvSpPr>
        <p:spPr>
          <a:xfrm>
            <a:off x="0" y="1561381"/>
            <a:ext cx="12192000" cy="2307854"/>
          </a:xfrm>
        </p:spPr>
        <p:txBody>
          <a:bodyPr>
            <a:noAutofit/>
          </a:bodyPr>
          <a:lstStyle/>
          <a:p>
            <a:r>
              <a:rPr lang="en-US" sz="5400">
                <a:solidFill>
                  <a:schemeClr val="bg1"/>
                </a:solidFill>
                <a:latin typeface="Arial" panose="020B0604020202020204" pitchFamily="34" charset="0"/>
                <a:cs typeface="Arial" panose="020B0604020202020204" pitchFamily="34" charset="0"/>
              </a:rPr>
              <a:t>BUDGET STRATEGIC </a:t>
            </a:r>
            <a:br>
              <a:rPr lang="en-US" sz="5400">
                <a:solidFill>
                  <a:schemeClr val="bg1"/>
                </a:solidFill>
                <a:latin typeface="Arial" panose="020B0604020202020204" pitchFamily="34" charset="0"/>
                <a:cs typeface="Arial" panose="020B0604020202020204" pitchFamily="34" charset="0"/>
              </a:rPr>
            </a:br>
            <a:r>
              <a:rPr lang="en-US" sz="5400">
                <a:solidFill>
                  <a:schemeClr val="bg1"/>
                </a:solidFill>
                <a:latin typeface="Arial" panose="020B0604020202020204" pitchFamily="34" charset="0"/>
                <a:cs typeface="Arial" panose="020B0604020202020204" pitchFamily="34" charset="0"/>
              </a:rPr>
              <a:t>PRIORITIES AND GOALS</a:t>
            </a:r>
          </a:p>
        </p:txBody>
      </p:sp>
    </p:spTree>
    <p:extLst>
      <p:ext uri="{BB962C8B-B14F-4D97-AF65-F5344CB8AC3E}">
        <p14:creationId xmlns:p14="http://schemas.microsoft.com/office/powerpoint/2010/main" val="1904444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2615" y="179787"/>
            <a:ext cx="5862134" cy="523220"/>
          </a:xfrm>
          <a:prstGeom prst="rect">
            <a:avLst/>
          </a:prstGeom>
          <a:noFill/>
          <a:ln>
            <a:noFill/>
          </a:ln>
        </p:spPr>
        <p:txBody>
          <a:bodyPr wrap="square" rtlCol="0">
            <a:spAutoFit/>
          </a:bodyPr>
          <a:lstStyle/>
          <a:p>
            <a:r>
              <a:rPr lang="en-US" sz="2800">
                <a:solidFill>
                  <a:srgbClr val="7B7B7B"/>
                </a:solidFill>
                <a:latin typeface="Arial" panose="020B0604020202020204" pitchFamily="34" charset="0"/>
                <a:cs typeface="Arial" panose="020B0604020202020204" pitchFamily="34" charset="0"/>
              </a:rPr>
              <a:t>CSCF STRATEGIC PRIORITIES</a:t>
            </a:r>
          </a:p>
        </p:txBody>
      </p:sp>
      <p:sp>
        <p:nvSpPr>
          <p:cNvPr id="19" name="Rounded Rectangle 18"/>
          <p:cNvSpPr/>
          <p:nvPr/>
        </p:nvSpPr>
        <p:spPr>
          <a:xfrm>
            <a:off x="568995" y="2306809"/>
            <a:ext cx="5788671" cy="838988"/>
          </a:xfrm>
          <a:prstGeom prst="roundRect">
            <a:avLst/>
          </a:prstGeom>
          <a:solidFill>
            <a:srgbClr val="3FB44A"/>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30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DELIVER TALENT ACQUISITION STRATEGIES FOR BUSINESSES IN RECOVERING &amp; </a:t>
            </a:r>
            <a:r>
              <a:rPr lang="en-US" sz="1400" spc="300">
                <a:solidFill>
                  <a:prstClr val="white"/>
                </a:solidFill>
                <a:latin typeface="Arial" panose="020B0604020202020204" pitchFamily="34" charset="0"/>
                <a:cs typeface="Arial" panose="020B0604020202020204" pitchFamily="34" charset="0"/>
              </a:rPr>
              <a:t>EMERGING</a:t>
            </a:r>
            <a:r>
              <a:rPr kumimoji="0" lang="en-US" sz="1400" b="0" i="0" u="none" strike="noStrike" kern="1200" cap="none" spc="30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INDUSTRIES</a:t>
            </a:r>
          </a:p>
        </p:txBody>
      </p:sp>
      <p:sp>
        <p:nvSpPr>
          <p:cNvPr id="21" name="Rounded Rectangle 20"/>
          <p:cNvSpPr/>
          <p:nvPr/>
        </p:nvSpPr>
        <p:spPr>
          <a:xfrm>
            <a:off x="521959" y="3396217"/>
            <a:ext cx="5788671" cy="838988"/>
          </a:xfrm>
          <a:prstGeom prst="roundRect">
            <a:avLst/>
          </a:prstGeom>
          <a:solidFill>
            <a:srgbClr val="0055B8"/>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spc="300">
                <a:latin typeface="Arial" panose="020B0604020202020204" pitchFamily="34" charset="0"/>
                <a:cs typeface="Arial" panose="020B0604020202020204" pitchFamily="34" charset="0"/>
              </a:rPr>
              <a:t>DELIVER TALENT SOLUTIONS TO IGNITE POTENTIAL</a:t>
            </a:r>
          </a:p>
        </p:txBody>
      </p:sp>
      <p:sp>
        <p:nvSpPr>
          <p:cNvPr id="7" name="Rounded Rectangle 6"/>
          <p:cNvSpPr/>
          <p:nvPr/>
        </p:nvSpPr>
        <p:spPr>
          <a:xfrm>
            <a:off x="568995" y="1361652"/>
            <a:ext cx="5788671" cy="764527"/>
          </a:xfrm>
          <a:prstGeom prst="roundRect">
            <a:avLst/>
          </a:prstGeom>
          <a:solidFill>
            <a:srgbClr val="FAA634"/>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spc="300">
                <a:latin typeface="Arial" panose="020B0604020202020204" pitchFamily="34" charset="0"/>
                <a:cs typeface="Arial" panose="020B0604020202020204" pitchFamily="34" charset="0"/>
              </a:rPr>
              <a:t>DIVERSIFY REVENUE STREAMS TO ADJUST FOR VARIABLES IN </a:t>
            </a:r>
            <a:br>
              <a:rPr lang="en-US" sz="1600" spc="300">
                <a:latin typeface="Arial" panose="020B0604020202020204" pitchFamily="34" charset="0"/>
                <a:cs typeface="Arial" panose="020B0604020202020204" pitchFamily="34" charset="0"/>
              </a:rPr>
            </a:br>
            <a:r>
              <a:rPr lang="en-US" sz="1600" spc="300">
                <a:latin typeface="Arial" panose="020B0604020202020204" pitchFamily="34" charset="0"/>
                <a:cs typeface="Arial" panose="020B0604020202020204" pitchFamily="34" charset="0"/>
              </a:rPr>
              <a:t>FEDERAL FUNDING</a:t>
            </a:r>
          </a:p>
        </p:txBody>
      </p:sp>
      <p:pic>
        <p:nvPicPr>
          <p:cNvPr id="9" name="Picture 8"/>
          <p:cNvPicPr>
            <a:picLocks noChangeAspect="1"/>
          </p:cNvPicPr>
          <p:nvPr/>
        </p:nvPicPr>
        <p:blipFill rotWithShape="1">
          <a:blip r:embed="rId3" cstate="hqprint">
            <a:extLst>
              <a:ext uri="{28A0092B-C50C-407E-A947-70E740481C1C}">
                <a14:useLocalDpi xmlns:a14="http://schemas.microsoft.com/office/drawing/2010/main" val="0"/>
              </a:ext>
            </a:extLst>
          </a:blip>
          <a:srcRect l="10577" r="10649"/>
          <a:stretch/>
        </p:blipFill>
        <p:spPr>
          <a:xfrm>
            <a:off x="7293042" y="1025541"/>
            <a:ext cx="4728754" cy="3538761"/>
          </a:xfrm>
          <a:prstGeom prst="rect">
            <a:avLst/>
          </a:prstGeom>
        </p:spPr>
      </p:pic>
      <p:sp>
        <p:nvSpPr>
          <p:cNvPr id="10" name="Rectangle 9"/>
          <p:cNvSpPr/>
          <p:nvPr/>
        </p:nvSpPr>
        <p:spPr>
          <a:xfrm>
            <a:off x="11708674" y="4096198"/>
            <a:ext cx="346742" cy="384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20348" y="4096198"/>
            <a:ext cx="966651" cy="714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7647172" y="3398897"/>
            <a:ext cx="888274" cy="939143"/>
          </a:xfrm>
          <a:prstGeom prst="flowChartConnector">
            <a:avLst/>
          </a:prstGeom>
          <a:noFill/>
          <a:ln w="3810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10762345" y="3398897"/>
            <a:ext cx="888274" cy="939143"/>
          </a:xfrm>
          <a:prstGeom prst="flowChartConnector">
            <a:avLst/>
          </a:prstGeom>
          <a:noFill/>
          <a:ln w="3810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20">
            <a:extLst>
              <a:ext uri="{FF2B5EF4-FFF2-40B4-BE49-F238E27FC236}">
                <a16:creationId xmlns:a16="http://schemas.microsoft.com/office/drawing/2014/main" id="{546BE6BB-7AA1-4B93-9B71-B829BBA85C78}"/>
              </a:ext>
            </a:extLst>
          </p:cNvPr>
          <p:cNvSpPr/>
          <p:nvPr/>
        </p:nvSpPr>
        <p:spPr>
          <a:xfrm>
            <a:off x="564309" y="4558310"/>
            <a:ext cx="5698252" cy="912928"/>
          </a:xfrm>
          <a:prstGeom prst="roundRect">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a:defRPr/>
            </a:pPr>
            <a:r>
              <a:rPr lang="en-US" sz="1200" spc="300">
                <a:latin typeface="Arial"/>
                <a:cs typeface="Arial"/>
              </a:rPr>
              <a:t>ADJUST TO EVOLVING MARKET AND LEGISLATIVE CHANGES THROUGH INNOVATIVE INITIATIVES</a:t>
            </a:r>
          </a:p>
        </p:txBody>
      </p:sp>
    </p:spTree>
    <p:extLst>
      <p:ext uri="{BB962C8B-B14F-4D97-AF65-F5344CB8AC3E}">
        <p14:creationId xmlns:p14="http://schemas.microsoft.com/office/powerpoint/2010/main" val="26915454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1E0D3016F9D3489B97816D8C8C353A" ma:contentTypeVersion="13" ma:contentTypeDescription="Create a new document." ma:contentTypeScope="" ma:versionID="51bc2ec3fa1f988ced0f6d7aec924088">
  <xsd:schema xmlns:xsd="http://www.w3.org/2001/XMLSchema" xmlns:xs="http://www.w3.org/2001/XMLSchema" xmlns:p="http://schemas.microsoft.com/office/2006/metadata/properties" xmlns:ns2="7acc9e90-2da9-44f6-a991-428f58d0a1e3" xmlns:ns3="6f4f3caa-3bc1-4aaa-978a-7ba21fe460bc" targetNamespace="http://schemas.microsoft.com/office/2006/metadata/properties" ma:root="true" ma:fieldsID="6a9508ff8cc1d7931dd4cf9d20da8c59" ns2:_="" ns3:_="">
    <xsd:import namespace="7acc9e90-2da9-44f6-a991-428f58d0a1e3"/>
    <xsd:import namespace="6f4f3caa-3bc1-4aaa-978a-7ba21fe460b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cc9e90-2da9-44f6-a991-428f58d0a1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f4f3caa-3bc1-4aaa-978a-7ba21fe460b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f4f3caa-3bc1-4aaa-978a-7ba21fe460bc">
      <UserInfo>
        <DisplayName>Leo Alvarez</DisplayName>
        <AccountId>96</AccountId>
        <AccountType/>
      </UserInfo>
    </SharedWithUsers>
  </documentManagement>
</p:properties>
</file>

<file path=customXml/itemProps1.xml><?xml version="1.0" encoding="utf-8"?>
<ds:datastoreItem xmlns:ds="http://schemas.openxmlformats.org/officeDocument/2006/customXml" ds:itemID="{5303E0A9-A0CB-43A6-9396-0DFAF627AF46}">
  <ds:schemaRefs>
    <ds:schemaRef ds:uri="6f4f3caa-3bc1-4aaa-978a-7ba21fe460bc"/>
    <ds:schemaRef ds:uri="7acc9e90-2da9-44f6-a991-428f58d0a1e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AC65AEE-018F-48EA-BA94-63DE0377B60F}">
  <ds:schemaRefs>
    <ds:schemaRef ds:uri="http://schemas.microsoft.com/sharepoint/v3/contenttype/forms"/>
  </ds:schemaRefs>
</ds:datastoreItem>
</file>

<file path=customXml/itemProps3.xml><?xml version="1.0" encoding="utf-8"?>
<ds:datastoreItem xmlns:ds="http://schemas.openxmlformats.org/officeDocument/2006/customXml" ds:itemID="{1DC0B5A6-C4A9-48B3-A86B-9DAAFF583959}">
  <ds:schemaRefs>
    <ds:schemaRef ds:uri="http://schemas.microsoft.com/office/2006/documentManagement/types"/>
    <ds:schemaRef ds:uri="http://purl.org/dc/elements/1.1/"/>
    <ds:schemaRef ds:uri="http://purl.org/dc/dcmitype/"/>
    <ds:schemaRef ds:uri="http://www.w3.org/XML/1998/namespace"/>
    <ds:schemaRef ds:uri="http://schemas.microsoft.com/office/infopath/2007/PartnerControls"/>
    <ds:schemaRef ds:uri="http://purl.org/dc/terms/"/>
    <ds:schemaRef ds:uri="7acc9e90-2da9-44f6-a991-428f58d0a1e3"/>
    <ds:schemaRef ds:uri="http://schemas.openxmlformats.org/package/2006/metadata/core-properties"/>
    <ds:schemaRef ds:uri="6f4f3caa-3bc1-4aaa-978a-7ba21fe460b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4138</TotalTime>
  <Words>3475</Words>
  <Application>Microsoft Office PowerPoint</Application>
  <PresentationFormat>Widescreen</PresentationFormat>
  <Paragraphs>835</Paragraphs>
  <Slides>37</Slides>
  <Notes>37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37</vt:i4>
      </vt:variant>
    </vt:vector>
  </HeadingPairs>
  <TitlesOfParts>
    <vt:vector size="47" baseType="lpstr">
      <vt:lpstr>Arial</vt:lpstr>
      <vt:lpstr>Arial Black</vt:lpstr>
      <vt:lpstr>Arial,Sans-Serif</vt:lpstr>
      <vt:lpstr>Calibri</vt:lpstr>
      <vt:lpstr>Calibri Light</vt:lpstr>
      <vt:lpstr>Helvetica</vt:lpstr>
      <vt:lpstr>Wingdings</vt:lpstr>
      <vt:lpstr>Wingdings,Sans-Serif</vt:lpstr>
      <vt:lpstr>Office Theme</vt:lpstr>
      <vt:lpstr>1_Office Theme</vt:lpstr>
      <vt:lpstr>CSCF ANNUAL BUDGET:  July 1, 2022 – June 30, 2023  </vt:lpstr>
      <vt:lpstr>PowerPoint Presentation</vt:lpstr>
      <vt:lpstr>PowerPoint Presentation</vt:lpstr>
      <vt:lpstr>PowerPoint Presentation</vt:lpstr>
      <vt:lpstr>PowerPoint Presentation</vt:lpstr>
      <vt:lpstr>PowerPoint Presentation</vt:lpstr>
      <vt:lpstr>PowerPoint Presentation</vt:lpstr>
      <vt:lpstr>BUDGET STRATEGIC  PRIORITIES AND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COMPENSATION  STATISTICS AND COSTS</vt:lpstr>
      <vt:lpstr>PowerPoint Presentation</vt:lpstr>
      <vt:lpstr>PowerPoint Presentation</vt:lpstr>
      <vt:lpstr>PowerPoint Presentation</vt:lpstr>
      <vt:lpstr>TRAINING INVESTMENT &amp; CAREER SEEKER SUPPORT</vt:lpstr>
      <vt:lpstr>PowerPoint Presentation</vt:lpstr>
      <vt:lpstr>GENERAL SUPPORT COST</vt:lpstr>
      <vt:lpstr>$8.2M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Reimagine Workforce</dc:title>
  <dc:creator>Rachel Fackender</dc:creator>
  <cp:lastModifiedBy>Leo Alvarez</cp:lastModifiedBy>
  <cp:revision>7</cp:revision>
  <cp:lastPrinted>2022-06-08T18:08:59Z</cp:lastPrinted>
  <dcterms:created xsi:type="dcterms:W3CDTF">2018-05-16T14:39:50Z</dcterms:created>
  <dcterms:modified xsi:type="dcterms:W3CDTF">2022-08-30T18:59:10Z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0x010100FB1E0D3016F9D3489B97816D8C8C353A</vt:lpwstr>
  </property>
</Properties>
</file>