
<file path=[Content_Types].xml><?xml version="1.0" encoding="utf-8"?>
<Types xmlns="http://schemas.openxmlformats.org/package/2006/content-types">
  <Default Extension="0"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notesMasterIdLst>
    <p:notesMasterId r:id="rId42"/>
  </p:notesMasterIdLst>
  <p:sldIdLst>
    <p:sldId id="257" r:id="rId5"/>
    <p:sldId id="262" r:id="rId6"/>
    <p:sldId id="271" r:id="rId7"/>
    <p:sldId id="273" r:id="rId8"/>
    <p:sldId id="272" r:id="rId9"/>
    <p:sldId id="265" r:id="rId10"/>
    <p:sldId id="264" r:id="rId11"/>
    <p:sldId id="269" r:id="rId12"/>
    <p:sldId id="274" r:id="rId13"/>
    <p:sldId id="282" r:id="rId14"/>
    <p:sldId id="284" r:id="rId15"/>
    <p:sldId id="286" r:id="rId16"/>
    <p:sldId id="285" r:id="rId17"/>
    <p:sldId id="290" r:id="rId18"/>
    <p:sldId id="291" r:id="rId19"/>
    <p:sldId id="292" r:id="rId20"/>
    <p:sldId id="275" r:id="rId21"/>
    <p:sldId id="296" r:id="rId22"/>
    <p:sldId id="297" r:id="rId23"/>
    <p:sldId id="302" r:id="rId24"/>
    <p:sldId id="301" r:id="rId25"/>
    <p:sldId id="303" r:id="rId26"/>
    <p:sldId id="304" r:id="rId27"/>
    <p:sldId id="305" r:id="rId28"/>
    <p:sldId id="306" r:id="rId29"/>
    <p:sldId id="307" r:id="rId30"/>
    <p:sldId id="295" r:id="rId31"/>
    <p:sldId id="298" r:id="rId32"/>
    <p:sldId id="299" r:id="rId33"/>
    <p:sldId id="300" r:id="rId34"/>
    <p:sldId id="288" r:id="rId35"/>
    <p:sldId id="294" r:id="rId36"/>
    <p:sldId id="293" r:id="rId37"/>
    <p:sldId id="283" r:id="rId38"/>
    <p:sldId id="277" r:id="rId39"/>
    <p:sldId id="281" r:id="rId40"/>
    <p:sldId id="2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76B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43EFD-5CDC-48E3-98E2-B3E78AD2D519}" v="2" dt="2022-10-11T15:09:04.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60" d="100"/>
          <a:sy n="60" d="100"/>
        </p:scale>
        <p:origin x="7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62ADC-6D4F-4837-8B67-7A75B9A0C314}" type="datetimeFigureOut">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E32FF-7978-4405-8497-3F9AEAEF1D16}" type="slidenum">
              <a:t>‹#›</a:t>
            </a:fld>
            <a:endParaRPr lang="en-US"/>
          </a:p>
        </p:txBody>
      </p:sp>
    </p:spTree>
    <p:extLst>
      <p:ext uri="{BB962C8B-B14F-4D97-AF65-F5344CB8AC3E}">
        <p14:creationId xmlns:p14="http://schemas.microsoft.com/office/powerpoint/2010/main" val="355157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get paid!</a:t>
            </a:r>
          </a:p>
        </p:txBody>
      </p:sp>
      <p:sp>
        <p:nvSpPr>
          <p:cNvPr id="4" name="Slide Number Placeholder 3"/>
          <p:cNvSpPr>
            <a:spLocks noGrp="1"/>
          </p:cNvSpPr>
          <p:nvPr>
            <p:ph type="sldNum" sz="quarter" idx="5"/>
          </p:nvPr>
        </p:nvSpPr>
        <p:spPr/>
        <p:txBody>
          <a:bodyPr/>
          <a:lstStyle/>
          <a:p>
            <a:fld id="{E8BE32FF-7978-4405-8497-3F9AEAEF1D16}" type="slidenum">
              <a:rPr lang="en-US" smtClean="0"/>
              <a:t>3</a:t>
            </a:fld>
            <a:endParaRPr lang="en-US"/>
          </a:p>
        </p:txBody>
      </p:sp>
    </p:spTree>
    <p:extLst>
      <p:ext uri="{BB962C8B-B14F-4D97-AF65-F5344CB8AC3E}">
        <p14:creationId xmlns:p14="http://schemas.microsoft.com/office/powerpoint/2010/main" val="125400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E32FF-7978-4405-8497-3F9AEAEF1D16}" type="slidenum">
              <a:rPr lang="en-US" smtClean="0"/>
              <a:t>4</a:t>
            </a:fld>
            <a:endParaRPr lang="en-US"/>
          </a:p>
        </p:txBody>
      </p:sp>
    </p:spTree>
    <p:extLst>
      <p:ext uri="{BB962C8B-B14F-4D97-AF65-F5344CB8AC3E}">
        <p14:creationId xmlns:p14="http://schemas.microsoft.com/office/powerpoint/2010/main" val="221606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E32FF-7978-4405-8497-3F9AEAEF1D16}" type="slidenum">
              <a:rPr lang="en-US" smtClean="0"/>
              <a:t>5</a:t>
            </a:fld>
            <a:endParaRPr lang="en-US"/>
          </a:p>
        </p:txBody>
      </p:sp>
    </p:spTree>
    <p:extLst>
      <p:ext uri="{BB962C8B-B14F-4D97-AF65-F5344CB8AC3E}">
        <p14:creationId xmlns:p14="http://schemas.microsoft.com/office/powerpoint/2010/main" val="264154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E32FF-7978-4405-8497-3F9AEAEF1D16}" type="slidenum">
              <a:rPr lang="en-US" smtClean="0"/>
              <a:t>6</a:t>
            </a:fld>
            <a:endParaRPr lang="en-US"/>
          </a:p>
        </p:txBody>
      </p:sp>
    </p:spTree>
    <p:extLst>
      <p:ext uri="{BB962C8B-B14F-4D97-AF65-F5344CB8AC3E}">
        <p14:creationId xmlns:p14="http://schemas.microsoft.com/office/powerpoint/2010/main" val="210477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E32FF-7978-4405-8497-3F9AEAEF1D16}" type="slidenum">
              <a:rPr lang="en-US" smtClean="0"/>
              <a:t>7</a:t>
            </a:fld>
            <a:endParaRPr lang="en-US"/>
          </a:p>
        </p:txBody>
      </p:sp>
    </p:spTree>
    <p:extLst>
      <p:ext uri="{BB962C8B-B14F-4D97-AF65-F5344CB8AC3E}">
        <p14:creationId xmlns:p14="http://schemas.microsoft.com/office/powerpoint/2010/main" val="411129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rPr>
              <a:t>* Bonus points could bring the score to 105 total points</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BE32FF-7978-4405-8497-3F9AEAEF1D16}" type="slidenum">
              <a:rPr lang="en-US" smtClean="0"/>
              <a:t>28</a:t>
            </a:fld>
            <a:endParaRPr lang="en-US"/>
          </a:p>
        </p:txBody>
      </p:sp>
    </p:spTree>
    <p:extLst>
      <p:ext uri="{BB962C8B-B14F-4D97-AF65-F5344CB8AC3E}">
        <p14:creationId xmlns:p14="http://schemas.microsoft.com/office/powerpoint/2010/main" val="259621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rPr>
              <a:t>* Bonus points could bring the score to 105 total points</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BE32FF-7978-4405-8497-3F9AEAEF1D16}" type="slidenum">
              <a:rPr lang="en-US" smtClean="0"/>
              <a:t>30</a:t>
            </a:fld>
            <a:endParaRPr lang="en-US"/>
          </a:p>
        </p:txBody>
      </p:sp>
    </p:spTree>
    <p:extLst>
      <p:ext uri="{BB962C8B-B14F-4D97-AF65-F5344CB8AC3E}">
        <p14:creationId xmlns:p14="http://schemas.microsoft.com/office/powerpoint/2010/main" val="1688407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and Guidelines">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20DA25-2187-4C25-90D6-3E362D8A6E1B}"/>
              </a:ext>
            </a:extLst>
          </p:cNvPr>
          <p:cNvSpPr txBox="1"/>
          <p:nvPr userDrawn="1"/>
        </p:nvSpPr>
        <p:spPr>
          <a:xfrm>
            <a:off x="301091" y="204692"/>
            <a:ext cx="9372298" cy="523220"/>
          </a:xfrm>
          <a:prstGeom prst="rect">
            <a:avLst/>
          </a:prstGeom>
          <a:noFill/>
        </p:spPr>
        <p:txBody>
          <a:bodyPr wrap="square" rtlCol="0">
            <a:spAutoFit/>
          </a:bodyPr>
          <a:lstStyle/>
          <a:p>
            <a:r>
              <a:rPr lang="en-US" sz="2800" b="1"/>
              <a:t>CSCF BRAND GUIDELINES: PRESENTATIONS</a:t>
            </a:r>
          </a:p>
        </p:txBody>
      </p:sp>
      <p:sp>
        <p:nvSpPr>
          <p:cNvPr id="9" name="TextBox 8">
            <a:extLst>
              <a:ext uri="{FF2B5EF4-FFF2-40B4-BE49-F238E27FC236}">
                <a16:creationId xmlns:a16="http://schemas.microsoft.com/office/drawing/2014/main" id="{64A4AFD4-0FAA-4209-8F7A-4ACCB58943A8}"/>
              </a:ext>
            </a:extLst>
          </p:cNvPr>
          <p:cNvSpPr txBox="1"/>
          <p:nvPr userDrawn="1"/>
        </p:nvSpPr>
        <p:spPr>
          <a:xfrm>
            <a:off x="301090" y="1467397"/>
            <a:ext cx="6577263" cy="400110"/>
          </a:xfrm>
          <a:prstGeom prst="rect">
            <a:avLst/>
          </a:prstGeom>
          <a:noFill/>
        </p:spPr>
        <p:txBody>
          <a:bodyPr wrap="square" rtlCol="0">
            <a:spAutoFit/>
          </a:bodyPr>
          <a:lstStyle/>
          <a:p>
            <a:r>
              <a:rPr lang="en-US" sz="2000" b="0">
                <a:solidFill>
                  <a:srgbClr val="0D76BD"/>
                </a:solidFill>
              </a:rPr>
              <a:t>BRAND COLORS</a:t>
            </a:r>
          </a:p>
        </p:txBody>
      </p:sp>
      <p:sp>
        <p:nvSpPr>
          <p:cNvPr id="10" name="TextBox 9">
            <a:extLst>
              <a:ext uri="{FF2B5EF4-FFF2-40B4-BE49-F238E27FC236}">
                <a16:creationId xmlns:a16="http://schemas.microsoft.com/office/drawing/2014/main" id="{8CE85DC4-3007-4996-852F-B13C4F6A923E}"/>
              </a:ext>
            </a:extLst>
          </p:cNvPr>
          <p:cNvSpPr txBox="1"/>
          <p:nvPr userDrawn="1"/>
        </p:nvSpPr>
        <p:spPr>
          <a:xfrm>
            <a:off x="301090" y="3734187"/>
            <a:ext cx="6577263" cy="400110"/>
          </a:xfrm>
          <a:prstGeom prst="rect">
            <a:avLst/>
          </a:prstGeom>
          <a:noFill/>
        </p:spPr>
        <p:txBody>
          <a:bodyPr wrap="square" rtlCol="0">
            <a:spAutoFit/>
          </a:bodyPr>
          <a:lstStyle/>
          <a:p>
            <a:r>
              <a:rPr lang="en-US" sz="2000" b="0">
                <a:solidFill>
                  <a:srgbClr val="0D76BD"/>
                </a:solidFill>
              </a:rPr>
              <a:t>BRAND FONTS </a:t>
            </a:r>
          </a:p>
        </p:txBody>
      </p:sp>
      <p:sp>
        <p:nvSpPr>
          <p:cNvPr id="11" name="TextBox 10">
            <a:extLst>
              <a:ext uri="{FF2B5EF4-FFF2-40B4-BE49-F238E27FC236}">
                <a16:creationId xmlns:a16="http://schemas.microsoft.com/office/drawing/2014/main" id="{18CEEF8C-BF8F-48B4-B828-7361D089C452}"/>
              </a:ext>
            </a:extLst>
          </p:cNvPr>
          <p:cNvSpPr txBox="1"/>
          <p:nvPr userDrawn="1"/>
        </p:nvSpPr>
        <p:spPr>
          <a:xfrm>
            <a:off x="301090" y="4193554"/>
            <a:ext cx="5917811" cy="872034"/>
          </a:xfrm>
          <a:prstGeom prst="rect">
            <a:avLst/>
          </a:prstGeom>
          <a:noFill/>
        </p:spPr>
        <p:txBody>
          <a:bodyPr wrap="square" rtlCol="0">
            <a:spAutoFit/>
          </a:bodyPr>
          <a:lstStyle/>
          <a:p>
            <a:pPr marL="0" indent="0">
              <a:lnSpc>
                <a:spcPct val="150000"/>
              </a:lnSpc>
              <a:buFont typeface="Arial" panose="020B0604020202020204" pitchFamily="34" charset="0"/>
              <a:buNone/>
            </a:pPr>
            <a:r>
              <a:rPr lang="en-US" sz="1800">
                <a:latin typeface="Proxima Nova" panose="02000506030000020004" pitchFamily="50" charset="0"/>
              </a:rPr>
              <a:t>Primary Font*:        Proxima Nova</a:t>
            </a:r>
          </a:p>
          <a:p>
            <a:pPr marL="0" indent="0">
              <a:lnSpc>
                <a:spcPct val="150000"/>
              </a:lnSpc>
              <a:buFont typeface="Arial" panose="020B0604020202020204" pitchFamily="34" charset="0"/>
              <a:buNone/>
            </a:pPr>
            <a:r>
              <a:rPr lang="en-US" sz="1800" b="0"/>
              <a:t>Secondary Font:   </a:t>
            </a:r>
            <a:r>
              <a:rPr lang="en-US" sz="1800"/>
              <a:t>Arial</a:t>
            </a:r>
          </a:p>
        </p:txBody>
      </p:sp>
      <p:sp>
        <p:nvSpPr>
          <p:cNvPr id="13" name="TextBox 12">
            <a:extLst>
              <a:ext uri="{FF2B5EF4-FFF2-40B4-BE49-F238E27FC236}">
                <a16:creationId xmlns:a16="http://schemas.microsoft.com/office/drawing/2014/main" id="{6FB3FFA9-0768-4731-924F-42AF4BDC0CB4}"/>
              </a:ext>
            </a:extLst>
          </p:cNvPr>
          <p:cNvSpPr txBox="1"/>
          <p:nvPr userDrawn="1"/>
        </p:nvSpPr>
        <p:spPr>
          <a:xfrm>
            <a:off x="301090" y="5111193"/>
            <a:ext cx="5281302" cy="335156"/>
          </a:xfrm>
          <a:prstGeom prst="rect">
            <a:avLst/>
          </a:prstGeom>
          <a:noFill/>
        </p:spPr>
        <p:txBody>
          <a:bodyPr wrap="square">
            <a:spAutoFit/>
          </a:bodyPr>
          <a:lstStyle/>
          <a:p>
            <a:pPr marL="0" indent="0">
              <a:lnSpc>
                <a:spcPct val="150000"/>
              </a:lnSpc>
              <a:buFont typeface="Arial" panose="020B0604020202020204" pitchFamily="34" charset="0"/>
              <a:buNone/>
            </a:pPr>
            <a:r>
              <a:rPr lang="en-US" sz="1200" i="1"/>
              <a:t>*Many don’t have access to Proxima Nova as a font, so please use Arial</a:t>
            </a:r>
          </a:p>
        </p:txBody>
      </p:sp>
      <p:pic>
        <p:nvPicPr>
          <p:cNvPr id="15" name="Picture 14">
            <a:extLst>
              <a:ext uri="{FF2B5EF4-FFF2-40B4-BE49-F238E27FC236}">
                <a16:creationId xmlns:a16="http://schemas.microsoft.com/office/drawing/2014/main" id="{AF433940-502F-427B-AEBF-9D933E1807C5}"/>
              </a:ext>
            </a:extLst>
          </p:cNvPr>
          <p:cNvPicPr>
            <a:picLocks noChangeAspect="1"/>
          </p:cNvPicPr>
          <p:nvPr userDrawn="1"/>
        </p:nvPicPr>
        <p:blipFill>
          <a:blip r:embed="rId3"/>
          <a:stretch>
            <a:fillRect/>
          </a:stretch>
        </p:blipFill>
        <p:spPr>
          <a:xfrm>
            <a:off x="6218901" y="883170"/>
            <a:ext cx="5814118" cy="2593455"/>
          </a:xfrm>
          <a:prstGeom prst="rect">
            <a:avLst/>
          </a:prstGeom>
        </p:spPr>
      </p:pic>
      <p:pic>
        <p:nvPicPr>
          <p:cNvPr id="17" name="Picture 16">
            <a:extLst>
              <a:ext uri="{FF2B5EF4-FFF2-40B4-BE49-F238E27FC236}">
                <a16:creationId xmlns:a16="http://schemas.microsoft.com/office/drawing/2014/main" id="{0DE3090B-C029-4CF2-B724-DEF0F1B71043}"/>
              </a:ext>
            </a:extLst>
          </p:cNvPr>
          <p:cNvPicPr>
            <a:picLocks noChangeAspect="1"/>
          </p:cNvPicPr>
          <p:nvPr userDrawn="1"/>
        </p:nvPicPr>
        <p:blipFill>
          <a:blip r:embed="rId4"/>
          <a:stretch>
            <a:fillRect/>
          </a:stretch>
        </p:blipFill>
        <p:spPr>
          <a:xfrm>
            <a:off x="6218900" y="3537997"/>
            <a:ext cx="5806101" cy="2449372"/>
          </a:xfrm>
          <a:prstGeom prst="rect">
            <a:avLst/>
          </a:prstGeom>
        </p:spPr>
      </p:pic>
      <p:sp>
        <p:nvSpPr>
          <p:cNvPr id="19" name="TextBox 18">
            <a:extLst>
              <a:ext uri="{FF2B5EF4-FFF2-40B4-BE49-F238E27FC236}">
                <a16:creationId xmlns:a16="http://schemas.microsoft.com/office/drawing/2014/main" id="{42F5A0D5-D764-4FE4-BAB4-732199E64DA1}"/>
              </a:ext>
            </a:extLst>
          </p:cNvPr>
          <p:cNvSpPr txBox="1"/>
          <p:nvPr userDrawn="1"/>
        </p:nvSpPr>
        <p:spPr>
          <a:xfrm>
            <a:off x="301090" y="1961276"/>
            <a:ext cx="5672010" cy="1166153"/>
          </a:xfrm>
          <a:prstGeom prst="rect">
            <a:avLst/>
          </a:prstGeom>
          <a:noFill/>
        </p:spPr>
        <p:txBody>
          <a:bodyPr wrap="square">
            <a:spAutoFit/>
          </a:bodyPr>
          <a:lstStyle/>
          <a:p>
            <a:pPr>
              <a:lnSpc>
                <a:spcPct val="150000"/>
              </a:lnSpc>
            </a:pPr>
            <a:r>
              <a:rPr lang="en-US" sz="1200" b="0" i="0">
                <a:effectLst/>
                <a:latin typeface="Arial" panose="020B0604020202020204" pitchFamily="34" charset="0"/>
              </a:rPr>
              <a:t>Using colors in a consistent manner reinforces brand integrity. Our brand has primary and secondary color palettes. It is strongly encouraged that these color palettes be used. When developing branded materials within these color palettes, please only use the color values listed.</a:t>
            </a:r>
            <a:endParaRPr lang="en-US" sz="1200"/>
          </a:p>
        </p:txBody>
      </p:sp>
    </p:spTree>
    <p:extLst>
      <p:ext uri="{BB962C8B-B14F-4D97-AF65-F5344CB8AC3E}">
        <p14:creationId xmlns:p14="http://schemas.microsoft.com/office/powerpoint/2010/main" val="392644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rner Journey_Content Slide No Log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05">
            <a:extLst>
              <a:ext uri="{FF2B5EF4-FFF2-40B4-BE49-F238E27FC236}">
                <a16:creationId xmlns:a16="http://schemas.microsoft.com/office/drawing/2014/main" id="{CB8EC051-7448-448A-8B09-2DB0D9AB5A73}"/>
              </a:ext>
            </a:extLst>
          </p:cNvPr>
          <p:cNvSpPr txBox="1"/>
          <p:nvPr userDrawn="1"/>
        </p:nvSpPr>
        <p:spPr>
          <a:xfrm>
            <a:off x="5966157" y="6440466"/>
            <a:ext cx="259686"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b="1">
                <a:solidFill>
                  <a:srgbClr val="0D76BD"/>
                </a:solidFill>
                <a:latin typeface="Arial"/>
                <a:ea typeface="Arial"/>
                <a:cs typeface="Arial"/>
                <a:sym typeface="Arial"/>
              </a:defRPr>
            </a:lvl1pPr>
          </a:lstStyle>
          <a:p>
            <a:fld id="{0D3A8FF2-C97C-40AD-9ED3-E7C16492E592}" type="slidenum">
              <a:rPr lang="en-US" sz="1000" smtClean="0"/>
              <a:t>‹#›</a:t>
            </a:fld>
            <a:endParaRPr sz="1000"/>
          </a:p>
        </p:txBody>
      </p:sp>
      <p:sp>
        <p:nvSpPr>
          <p:cNvPr id="14" name="Title 1">
            <a:extLst>
              <a:ext uri="{FF2B5EF4-FFF2-40B4-BE49-F238E27FC236}">
                <a16:creationId xmlns:a16="http://schemas.microsoft.com/office/drawing/2014/main" id="{28B88F24-E009-491E-A65C-8253A4D75133}"/>
              </a:ext>
            </a:extLst>
          </p:cNvPr>
          <p:cNvSpPr>
            <a:spLocks noGrp="1"/>
          </p:cNvSpPr>
          <p:nvPr>
            <p:ph type="title" hasCustomPrompt="1"/>
          </p:nvPr>
        </p:nvSpPr>
        <p:spPr>
          <a:xfrm>
            <a:off x="838200" y="365125"/>
            <a:ext cx="10515600" cy="777875"/>
          </a:xfrm>
        </p:spPr>
        <p:txBody>
          <a:bodyPr/>
          <a:lstStyle>
            <a:lvl1pPr>
              <a:defRPr b="1">
                <a:solidFill>
                  <a:srgbClr val="0D76BD"/>
                </a:solidFill>
              </a:defRPr>
            </a:lvl1pPr>
          </a:lstStyle>
          <a:p>
            <a:r>
              <a:rPr lang="en-US"/>
              <a:t>CLICK TO EDIT TITLE</a:t>
            </a:r>
          </a:p>
        </p:txBody>
      </p:sp>
      <p:sp>
        <p:nvSpPr>
          <p:cNvPr id="15" name="Content Placeholder 2">
            <a:extLst>
              <a:ext uri="{FF2B5EF4-FFF2-40B4-BE49-F238E27FC236}">
                <a16:creationId xmlns:a16="http://schemas.microsoft.com/office/drawing/2014/main" id="{0E875B3B-D6CF-44F4-B4B5-2E935948138A}"/>
              </a:ext>
            </a:extLst>
          </p:cNvPr>
          <p:cNvSpPr>
            <a:spLocks noGrp="1"/>
          </p:cNvSpPr>
          <p:nvPr>
            <p:ph idx="1"/>
          </p:nvPr>
        </p:nvSpPr>
        <p:spPr>
          <a:xfrm>
            <a:off x="838200" y="1433015"/>
            <a:ext cx="10515600" cy="4743947"/>
          </a:xfrm>
        </p:spPr>
        <p:txBody>
          <a:bodyPr/>
          <a:lstStyle>
            <a:lvl1pPr>
              <a:defRPr>
                <a:solidFill>
                  <a:srgbClr val="6A737B"/>
                </a:solidFill>
                <a:latin typeface="Arial" panose="020B0604020202020204" pitchFamily="34" charset="0"/>
                <a:cs typeface="Arial" panose="020B0604020202020204" pitchFamily="34" charset="0"/>
              </a:defRPr>
            </a:lvl1pPr>
            <a:lvl2pPr>
              <a:defRPr>
                <a:solidFill>
                  <a:srgbClr val="6A737B"/>
                </a:solidFill>
                <a:latin typeface="Arial" panose="020B0604020202020204" pitchFamily="34" charset="0"/>
                <a:cs typeface="Arial" panose="020B0604020202020204" pitchFamily="34" charset="0"/>
              </a:defRPr>
            </a:lvl2pPr>
            <a:lvl3pPr>
              <a:defRPr>
                <a:solidFill>
                  <a:srgbClr val="6A737B"/>
                </a:solidFill>
                <a:latin typeface="Arial" panose="020B0604020202020204" pitchFamily="34" charset="0"/>
                <a:cs typeface="Arial" panose="020B0604020202020204" pitchFamily="34" charset="0"/>
              </a:defRPr>
            </a:lvl3pPr>
            <a:lvl4pPr>
              <a:defRPr>
                <a:solidFill>
                  <a:srgbClr val="6A737B"/>
                </a:solidFill>
                <a:latin typeface="Arial" panose="020B0604020202020204" pitchFamily="34" charset="0"/>
                <a:cs typeface="Arial" panose="020B0604020202020204" pitchFamily="34" charset="0"/>
              </a:defRPr>
            </a:lvl4pPr>
            <a:lvl5pPr>
              <a:defRPr>
                <a:solidFill>
                  <a:srgbClr val="6A737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036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rner Journey_Content Slide Option 3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D682FEB3-F98E-48BF-B8E2-B67ED0C0ADBD}"/>
              </a:ext>
            </a:extLst>
          </p:cNvPr>
          <p:cNvSpPr/>
          <p:nvPr userDrawn="1"/>
        </p:nvSpPr>
        <p:spPr>
          <a:xfrm>
            <a:off x="0" y="6533831"/>
            <a:ext cx="12192000" cy="351839"/>
          </a:xfrm>
          <a:prstGeom prst="rect">
            <a:avLst/>
          </a:prstGeom>
          <a:solidFill>
            <a:srgbClr val="0D76BD"/>
          </a:solidFill>
          <a:ln w="12700">
            <a:miter lim="400000"/>
          </a:ln>
        </p:spPr>
        <p:txBody>
          <a:bodyPr lIns="50800" tIns="50800" rIns="50800" bIns="50800" anchor="ctr"/>
          <a:lstStyle/>
          <a:p>
            <a:pPr defTabSz="825500">
              <a:defRPr sz="3200">
                <a:solidFill>
                  <a:srgbClr val="0D76BD"/>
                </a:solidFill>
                <a:latin typeface="Helvetica Neue Medium"/>
                <a:ea typeface="Helvetica Neue Medium"/>
                <a:cs typeface="Helvetica Neue Medium"/>
                <a:sym typeface="Helvetica Neue Medium"/>
              </a:defRPr>
            </a:pPr>
            <a:endParaRPr/>
          </a:p>
        </p:txBody>
      </p:sp>
      <p:sp>
        <p:nvSpPr>
          <p:cNvPr id="11" name="05">
            <a:extLst>
              <a:ext uri="{FF2B5EF4-FFF2-40B4-BE49-F238E27FC236}">
                <a16:creationId xmlns:a16="http://schemas.microsoft.com/office/drawing/2014/main" id="{CB8EC051-7448-448A-8B09-2DB0D9AB5A73}"/>
              </a:ext>
            </a:extLst>
          </p:cNvPr>
          <p:cNvSpPr txBox="1"/>
          <p:nvPr userDrawn="1"/>
        </p:nvSpPr>
        <p:spPr>
          <a:xfrm>
            <a:off x="5966157" y="6603504"/>
            <a:ext cx="259686"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b="1">
                <a:solidFill>
                  <a:srgbClr val="0D76BD"/>
                </a:solidFill>
                <a:latin typeface="Arial"/>
                <a:ea typeface="Arial"/>
                <a:cs typeface="Arial"/>
                <a:sym typeface="Arial"/>
              </a:defRPr>
            </a:lvl1pPr>
          </a:lstStyle>
          <a:p>
            <a:fld id="{0D3A8FF2-C97C-40AD-9ED3-E7C16492E592}" type="slidenum">
              <a:rPr lang="en-US" sz="1000" smtClean="0">
                <a:solidFill>
                  <a:schemeClr val="bg1"/>
                </a:solidFill>
              </a:rPr>
              <a:t>‹#›</a:t>
            </a:fld>
            <a:endParaRPr sz="1000">
              <a:solidFill>
                <a:schemeClr val="bg1"/>
              </a:solidFill>
            </a:endParaRPr>
          </a:p>
        </p:txBody>
      </p:sp>
      <p:sp>
        <p:nvSpPr>
          <p:cNvPr id="6" name="Date Placeholder 5">
            <a:extLst>
              <a:ext uri="{FF2B5EF4-FFF2-40B4-BE49-F238E27FC236}">
                <a16:creationId xmlns:a16="http://schemas.microsoft.com/office/drawing/2014/main" id="{B271877D-58C8-4AB0-BC53-4AD0A2F577B2}"/>
              </a:ext>
            </a:extLst>
          </p:cNvPr>
          <p:cNvSpPr>
            <a:spLocks noGrp="1"/>
          </p:cNvSpPr>
          <p:nvPr>
            <p:ph type="dt" sz="half" idx="10"/>
          </p:nvPr>
        </p:nvSpPr>
        <p:spPr>
          <a:xfrm>
            <a:off x="-1" y="6533832"/>
            <a:ext cx="4441371" cy="324168"/>
          </a:xfrm>
        </p:spPr>
        <p:txBody>
          <a:bodyPr/>
          <a:lstStyle>
            <a:lvl1pPr>
              <a:defRPr sz="1000" b="1">
                <a:solidFill>
                  <a:schemeClr val="bg1"/>
                </a:solidFill>
                <a:latin typeface="+mj-lt"/>
              </a:defRPr>
            </a:lvl1pPr>
          </a:lstStyle>
          <a:p>
            <a:r>
              <a:rPr lang="en-US"/>
              <a:t>CLICK TO ADD A FOOTER OR DISCLAIMER</a:t>
            </a:r>
          </a:p>
        </p:txBody>
      </p:sp>
      <p:sp>
        <p:nvSpPr>
          <p:cNvPr id="13" name="Title 1">
            <a:extLst>
              <a:ext uri="{FF2B5EF4-FFF2-40B4-BE49-F238E27FC236}">
                <a16:creationId xmlns:a16="http://schemas.microsoft.com/office/drawing/2014/main" id="{A04B210C-C9B0-43B4-AF31-A402A8F5194C}"/>
              </a:ext>
            </a:extLst>
          </p:cNvPr>
          <p:cNvSpPr>
            <a:spLocks noGrp="1"/>
          </p:cNvSpPr>
          <p:nvPr>
            <p:ph type="title" hasCustomPrompt="1"/>
          </p:nvPr>
        </p:nvSpPr>
        <p:spPr>
          <a:xfrm>
            <a:off x="838200" y="365125"/>
            <a:ext cx="10515600" cy="777875"/>
          </a:xfrm>
        </p:spPr>
        <p:txBody>
          <a:bodyPr/>
          <a:lstStyle>
            <a:lvl1pPr>
              <a:defRPr b="1">
                <a:solidFill>
                  <a:srgbClr val="0D76BD"/>
                </a:solidFill>
              </a:defRPr>
            </a:lvl1pPr>
          </a:lstStyle>
          <a:p>
            <a:r>
              <a:rPr lang="en-US"/>
              <a:t>CLICK TO EDIT TITLE</a:t>
            </a:r>
          </a:p>
        </p:txBody>
      </p:sp>
      <p:sp>
        <p:nvSpPr>
          <p:cNvPr id="14" name="Content Placeholder 2">
            <a:extLst>
              <a:ext uri="{FF2B5EF4-FFF2-40B4-BE49-F238E27FC236}">
                <a16:creationId xmlns:a16="http://schemas.microsoft.com/office/drawing/2014/main" id="{0C8FF7AE-7DBB-4EC7-81C7-5BD67C16E618}"/>
              </a:ext>
            </a:extLst>
          </p:cNvPr>
          <p:cNvSpPr>
            <a:spLocks noGrp="1"/>
          </p:cNvSpPr>
          <p:nvPr>
            <p:ph idx="1"/>
          </p:nvPr>
        </p:nvSpPr>
        <p:spPr>
          <a:xfrm>
            <a:off x="838200" y="1433015"/>
            <a:ext cx="10515600" cy="4743947"/>
          </a:xfrm>
        </p:spPr>
        <p:txBody>
          <a:bodyPr/>
          <a:lstStyle>
            <a:lvl1pPr>
              <a:defRPr>
                <a:solidFill>
                  <a:srgbClr val="6A737B"/>
                </a:solidFill>
                <a:latin typeface="Arial" panose="020B0604020202020204" pitchFamily="34" charset="0"/>
                <a:cs typeface="Arial" panose="020B0604020202020204" pitchFamily="34" charset="0"/>
              </a:defRPr>
            </a:lvl1pPr>
            <a:lvl2pPr>
              <a:defRPr>
                <a:solidFill>
                  <a:srgbClr val="6A737B"/>
                </a:solidFill>
                <a:latin typeface="Arial" panose="020B0604020202020204" pitchFamily="34" charset="0"/>
                <a:cs typeface="Arial" panose="020B0604020202020204" pitchFamily="34" charset="0"/>
              </a:defRPr>
            </a:lvl2pPr>
            <a:lvl3pPr>
              <a:defRPr>
                <a:solidFill>
                  <a:srgbClr val="6A737B"/>
                </a:solidFill>
                <a:latin typeface="Arial" panose="020B0604020202020204" pitchFamily="34" charset="0"/>
                <a:cs typeface="Arial" panose="020B0604020202020204" pitchFamily="34" charset="0"/>
              </a:defRPr>
            </a:lvl3pPr>
            <a:lvl4pPr>
              <a:defRPr>
                <a:solidFill>
                  <a:srgbClr val="6A737B"/>
                </a:solidFill>
                <a:latin typeface="Arial" panose="020B0604020202020204" pitchFamily="34" charset="0"/>
                <a:cs typeface="Arial" panose="020B0604020202020204" pitchFamily="34" charset="0"/>
              </a:defRPr>
            </a:lvl4pPr>
            <a:lvl5pPr>
              <a:defRPr>
                <a:solidFill>
                  <a:srgbClr val="6A737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25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887042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w/ Logo - Oran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D57-9E4D-49B5-A3F2-5CB1833500F4}"/>
              </a:ext>
            </a:extLst>
          </p:cNvPr>
          <p:cNvSpPr>
            <a:spLocks noGrp="1"/>
          </p:cNvSpPr>
          <p:nvPr>
            <p:ph type="title" hasCustomPrompt="1"/>
          </p:nvPr>
        </p:nvSpPr>
        <p:spPr>
          <a:xfrm>
            <a:off x="838200" y="365125"/>
            <a:ext cx="10515600" cy="777875"/>
          </a:xfrm>
        </p:spPr>
        <p:txBody>
          <a:bodyPr/>
          <a:lstStyle>
            <a:lvl1pPr>
              <a:defRPr b="1">
                <a:solidFill>
                  <a:srgbClr val="FAA634"/>
                </a:solidFill>
              </a:defRPr>
            </a:lvl1pPr>
          </a:lstStyle>
          <a:p>
            <a:r>
              <a:rPr lang="en-US"/>
              <a:t>CLICK TO EDIT TITLE </a:t>
            </a:r>
          </a:p>
        </p:txBody>
      </p:sp>
      <p:sp>
        <p:nvSpPr>
          <p:cNvPr id="5" name="Content Placeholder 2">
            <a:extLst>
              <a:ext uri="{FF2B5EF4-FFF2-40B4-BE49-F238E27FC236}">
                <a16:creationId xmlns:a16="http://schemas.microsoft.com/office/drawing/2014/main" id="{CF382164-8D07-426C-A900-6C00A3CDB945}"/>
              </a:ext>
            </a:extLst>
          </p:cNvPr>
          <p:cNvSpPr>
            <a:spLocks noGrp="1"/>
          </p:cNvSpPr>
          <p:nvPr>
            <p:ph idx="1"/>
          </p:nvPr>
        </p:nvSpPr>
        <p:spPr>
          <a:xfrm>
            <a:off x="838200" y="1433015"/>
            <a:ext cx="10515600" cy="4743947"/>
          </a:xfrm>
        </p:spPr>
        <p:txBody>
          <a:bodyPr/>
          <a:lstStyle>
            <a:lvl1pPr>
              <a:defRPr>
                <a:solidFill>
                  <a:srgbClr val="6A737B"/>
                </a:solidFill>
                <a:latin typeface="Arial" panose="020B0604020202020204" pitchFamily="34" charset="0"/>
                <a:cs typeface="Arial" panose="020B0604020202020204" pitchFamily="34" charset="0"/>
              </a:defRPr>
            </a:lvl1pPr>
            <a:lvl2pPr>
              <a:defRPr>
                <a:solidFill>
                  <a:srgbClr val="6A737B"/>
                </a:solidFill>
                <a:latin typeface="Arial" panose="020B0604020202020204" pitchFamily="34" charset="0"/>
                <a:cs typeface="Arial" panose="020B0604020202020204" pitchFamily="34" charset="0"/>
              </a:defRPr>
            </a:lvl2pPr>
            <a:lvl3pPr>
              <a:defRPr>
                <a:solidFill>
                  <a:srgbClr val="6A737B"/>
                </a:solidFill>
                <a:latin typeface="Arial" panose="020B0604020202020204" pitchFamily="34" charset="0"/>
                <a:cs typeface="Arial" panose="020B0604020202020204" pitchFamily="34" charset="0"/>
              </a:defRPr>
            </a:lvl3pPr>
            <a:lvl4pPr>
              <a:defRPr>
                <a:solidFill>
                  <a:srgbClr val="6A737B"/>
                </a:solidFill>
                <a:latin typeface="Arial" panose="020B0604020202020204" pitchFamily="34" charset="0"/>
                <a:cs typeface="Arial" panose="020B0604020202020204" pitchFamily="34" charset="0"/>
              </a:defRPr>
            </a:lvl4pPr>
            <a:lvl5pPr>
              <a:defRPr>
                <a:solidFill>
                  <a:srgbClr val="6A737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05">
            <a:extLst>
              <a:ext uri="{FF2B5EF4-FFF2-40B4-BE49-F238E27FC236}">
                <a16:creationId xmlns:a16="http://schemas.microsoft.com/office/drawing/2014/main" id="{7AB191D2-CC25-4CA4-BEAC-5947BFD37851}"/>
              </a:ext>
            </a:extLst>
          </p:cNvPr>
          <p:cNvSpPr txBox="1"/>
          <p:nvPr userDrawn="1"/>
        </p:nvSpPr>
        <p:spPr>
          <a:xfrm>
            <a:off x="5966157" y="6440466"/>
            <a:ext cx="259686" cy="256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2000" b="1">
                <a:solidFill>
                  <a:srgbClr val="0D76BD"/>
                </a:solidFill>
                <a:latin typeface="Arial"/>
                <a:ea typeface="Arial"/>
                <a:cs typeface="Arial"/>
                <a:sym typeface="Arial"/>
              </a:defRPr>
            </a:lvl1pPr>
          </a:lstStyle>
          <a:p>
            <a:fld id="{0D3A8FF2-C97C-40AD-9ED3-E7C16492E592}" type="slidenum">
              <a:rPr lang="en-US" sz="1000" smtClean="0">
                <a:solidFill>
                  <a:srgbClr val="FAA634"/>
                </a:solidFill>
              </a:rPr>
              <a:t>‹#›</a:t>
            </a:fld>
            <a:endParaRPr sz="1000">
              <a:solidFill>
                <a:srgbClr val="FAA634"/>
              </a:solidFill>
            </a:endParaRPr>
          </a:p>
        </p:txBody>
      </p:sp>
      <p:pic>
        <p:nvPicPr>
          <p:cNvPr id="7" name="Image" descr="Image">
            <a:extLst>
              <a:ext uri="{FF2B5EF4-FFF2-40B4-BE49-F238E27FC236}">
                <a16:creationId xmlns:a16="http://schemas.microsoft.com/office/drawing/2014/main" id="{A9385155-0D14-4004-A1B3-B5BEBEFA9EFB}"/>
              </a:ext>
            </a:extLst>
          </p:cNvPr>
          <p:cNvPicPr>
            <a:picLocks noChangeAspect="1"/>
          </p:cNvPicPr>
          <p:nvPr userDrawn="1"/>
        </p:nvPicPr>
        <p:blipFill>
          <a:blip r:embed="rId3"/>
          <a:stretch>
            <a:fillRect/>
          </a:stretch>
        </p:blipFill>
        <p:spPr>
          <a:xfrm>
            <a:off x="10772267" y="6253926"/>
            <a:ext cx="1163066" cy="443020"/>
          </a:xfrm>
          <a:prstGeom prst="rect">
            <a:avLst/>
          </a:prstGeom>
          <a:ln w="12700">
            <a:miter lim="400000"/>
          </a:ln>
        </p:spPr>
      </p:pic>
    </p:spTree>
    <p:extLst>
      <p:ext uri="{BB962C8B-B14F-4D97-AF65-F5344CB8AC3E}">
        <p14:creationId xmlns:p14="http://schemas.microsoft.com/office/powerpoint/2010/main" val="412889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id="{B1037A93-4EAB-47F2-9C09-446416AA090E}"/>
              </a:ext>
            </a:extLst>
          </p:cNvPr>
          <p:cNvPicPr>
            <a:picLocks noChangeAspect="1"/>
          </p:cNvPicPr>
          <p:nvPr userDrawn="1"/>
        </p:nvPicPr>
        <p:blipFill>
          <a:blip r:embed="rId3"/>
          <a:stretch>
            <a:fillRect/>
          </a:stretch>
        </p:blipFill>
        <p:spPr>
          <a:xfrm>
            <a:off x="7249886" y="1915886"/>
            <a:ext cx="4942114" cy="4942114"/>
          </a:xfrm>
          <a:prstGeom prst="rect">
            <a:avLst/>
          </a:prstGeom>
          <a:ln w="12700">
            <a:miter lim="400000"/>
          </a:ln>
        </p:spPr>
      </p:pic>
      <p:pic>
        <p:nvPicPr>
          <p:cNvPr id="15" name="Image" descr="Image">
            <a:extLst>
              <a:ext uri="{FF2B5EF4-FFF2-40B4-BE49-F238E27FC236}">
                <a16:creationId xmlns:a16="http://schemas.microsoft.com/office/drawing/2014/main" id="{E3F0675A-113A-48AA-BD21-22472DA8B9D9}"/>
              </a:ext>
            </a:extLst>
          </p:cNvPr>
          <p:cNvPicPr>
            <a:picLocks noChangeAspect="1"/>
          </p:cNvPicPr>
          <p:nvPr userDrawn="1"/>
        </p:nvPicPr>
        <p:blipFill>
          <a:blip r:embed="rId4"/>
          <a:stretch>
            <a:fillRect/>
          </a:stretch>
        </p:blipFill>
        <p:spPr>
          <a:xfrm>
            <a:off x="9818914" y="5688929"/>
            <a:ext cx="2057645" cy="783771"/>
          </a:xfrm>
          <a:prstGeom prst="rect">
            <a:avLst/>
          </a:prstGeom>
          <a:ln w="12700">
            <a:miter lim="400000"/>
          </a:ln>
        </p:spPr>
      </p:pic>
      <p:sp>
        <p:nvSpPr>
          <p:cNvPr id="20" name="Title 19">
            <a:extLst>
              <a:ext uri="{FF2B5EF4-FFF2-40B4-BE49-F238E27FC236}">
                <a16:creationId xmlns:a16="http://schemas.microsoft.com/office/drawing/2014/main" id="{F5B38F1C-8CD6-4D5D-A644-E35EBA5B7322}"/>
              </a:ext>
            </a:extLst>
          </p:cNvPr>
          <p:cNvSpPr>
            <a:spLocks noGrp="1"/>
          </p:cNvSpPr>
          <p:nvPr>
            <p:ph type="title" hasCustomPrompt="1"/>
          </p:nvPr>
        </p:nvSpPr>
        <p:spPr>
          <a:xfrm>
            <a:off x="283662" y="698207"/>
            <a:ext cx="7632769" cy="1973764"/>
          </a:xfrm>
        </p:spPr>
        <p:txBody>
          <a:bodyPr>
            <a:noAutofit/>
          </a:bodyPr>
          <a:lstStyle>
            <a:lvl1pPr>
              <a:lnSpc>
                <a:spcPct val="100000"/>
              </a:lnSpc>
              <a:defRPr sz="6400" b="1">
                <a:solidFill>
                  <a:srgbClr val="0D76BD"/>
                </a:solidFill>
              </a:defRPr>
            </a:lvl1pPr>
          </a:lstStyle>
          <a:p>
            <a:r>
              <a:rPr lang="en-US"/>
              <a:t>PRESENTATION </a:t>
            </a:r>
            <a:br>
              <a:rPr lang="en-US"/>
            </a:br>
            <a:r>
              <a:rPr lang="en-US"/>
              <a:t>MAIN TITLE</a:t>
            </a:r>
          </a:p>
        </p:txBody>
      </p:sp>
      <p:sp>
        <p:nvSpPr>
          <p:cNvPr id="24" name="Text Placeholder 23">
            <a:extLst>
              <a:ext uri="{FF2B5EF4-FFF2-40B4-BE49-F238E27FC236}">
                <a16:creationId xmlns:a16="http://schemas.microsoft.com/office/drawing/2014/main" id="{A215715F-6E1E-4BB1-A815-DAED1578820E}"/>
              </a:ext>
            </a:extLst>
          </p:cNvPr>
          <p:cNvSpPr>
            <a:spLocks noGrp="1"/>
          </p:cNvSpPr>
          <p:nvPr>
            <p:ph type="body" sz="quarter" idx="10" hasCustomPrompt="1"/>
          </p:nvPr>
        </p:nvSpPr>
        <p:spPr>
          <a:xfrm>
            <a:off x="331788" y="2840038"/>
            <a:ext cx="2555791" cy="588962"/>
          </a:xfrm>
        </p:spPr>
        <p:txBody>
          <a:bodyPr>
            <a:normAutofit/>
          </a:bodyPr>
          <a:lstStyle>
            <a:lvl1pPr marL="0" indent="0">
              <a:buNone/>
              <a:defRPr sz="3600">
                <a:solidFill>
                  <a:srgbClr val="0D76BD"/>
                </a:solidFill>
              </a:defRPr>
            </a:lvl1pPr>
          </a:lstStyle>
          <a:p>
            <a:pPr lvl="0"/>
            <a:r>
              <a:rPr lang="en-US"/>
              <a:t>SUBHEAD</a:t>
            </a:r>
          </a:p>
        </p:txBody>
      </p:sp>
    </p:spTree>
    <p:extLst>
      <p:ext uri="{BB962C8B-B14F-4D97-AF65-F5344CB8AC3E}">
        <p14:creationId xmlns:p14="http://schemas.microsoft.com/office/powerpoint/2010/main" val="354891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91D7D402-AED1-491D-93DC-49D170D88D4C}"/>
              </a:ext>
            </a:extLst>
          </p:cNvPr>
          <p:cNvPicPr>
            <a:picLocks noChangeAspect="1"/>
          </p:cNvPicPr>
          <p:nvPr userDrawn="1"/>
        </p:nvPicPr>
        <p:blipFill>
          <a:blip r:embed="rId3"/>
          <a:stretch>
            <a:fillRect/>
          </a:stretch>
        </p:blipFill>
        <p:spPr>
          <a:xfrm>
            <a:off x="7249886" y="1915886"/>
            <a:ext cx="4942114" cy="4942114"/>
          </a:xfrm>
          <a:prstGeom prst="rect">
            <a:avLst/>
          </a:prstGeom>
          <a:ln w="12700">
            <a:miter lim="400000"/>
          </a:ln>
        </p:spPr>
      </p:pic>
      <p:pic>
        <p:nvPicPr>
          <p:cNvPr id="7" name="Image" descr="Image">
            <a:extLst>
              <a:ext uri="{FF2B5EF4-FFF2-40B4-BE49-F238E27FC236}">
                <a16:creationId xmlns:a16="http://schemas.microsoft.com/office/drawing/2014/main" id="{A1E77F5D-3A38-438D-AC56-F50EA87597A4}"/>
              </a:ext>
            </a:extLst>
          </p:cNvPr>
          <p:cNvPicPr>
            <a:picLocks noChangeAspect="1"/>
          </p:cNvPicPr>
          <p:nvPr userDrawn="1"/>
        </p:nvPicPr>
        <p:blipFill>
          <a:blip r:embed="rId4"/>
          <a:stretch>
            <a:fillRect/>
          </a:stretch>
        </p:blipFill>
        <p:spPr>
          <a:xfrm>
            <a:off x="9818914" y="5688929"/>
            <a:ext cx="2057645" cy="783771"/>
          </a:xfrm>
          <a:prstGeom prst="rect">
            <a:avLst/>
          </a:prstGeom>
          <a:ln w="12700">
            <a:miter lim="400000"/>
          </a:ln>
        </p:spPr>
      </p:pic>
      <p:sp>
        <p:nvSpPr>
          <p:cNvPr id="8" name="Title 19">
            <a:extLst>
              <a:ext uri="{FF2B5EF4-FFF2-40B4-BE49-F238E27FC236}">
                <a16:creationId xmlns:a16="http://schemas.microsoft.com/office/drawing/2014/main" id="{26304C47-D08B-464D-B28B-9D0AF52302B6}"/>
              </a:ext>
            </a:extLst>
          </p:cNvPr>
          <p:cNvSpPr>
            <a:spLocks noGrp="1"/>
          </p:cNvSpPr>
          <p:nvPr>
            <p:ph type="title" hasCustomPrompt="1"/>
          </p:nvPr>
        </p:nvSpPr>
        <p:spPr>
          <a:xfrm>
            <a:off x="283662" y="698207"/>
            <a:ext cx="7632769" cy="1973764"/>
          </a:xfrm>
        </p:spPr>
        <p:txBody>
          <a:bodyPr>
            <a:noAutofit/>
          </a:bodyPr>
          <a:lstStyle>
            <a:lvl1pPr>
              <a:lnSpc>
                <a:spcPct val="100000"/>
              </a:lnSpc>
              <a:defRPr sz="6400" b="1">
                <a:solidFill>
                  <a:srgbClr val="0D76BD"/>
                </a:solidFill>
              </a:defRPr>
            </a:lvl1pPr>
          </a:lstStyle>
          <a:p>
            <a:r>
              <a:rPr lang="en-US"/>
              <a:t>PRESENTATION </a:t>
            </a:r>
            <a:br>
              <a:rPr lang="en-US"/>
            </a:br>
            <a:r>
              <a:rPr lang="en-US"/>
              <a:t>MAIN TITLE</a:t>
            </a:r>
          </a:p>
        </p:txBody>
      </p:sp>
      <p:sp>
        <p:nvSpPr>
          <p:cNvPr id="9" name="Text Placeholder 23">
            <a:extLst>
              <a:ext uri="{FF2B5EF4-FFF2-40B4-BE49-F238E27FC236}">
                <a16:creationId xmlns:a16="http://schemas.microsoft.com/office/drawing/2014/main" id="{F33CAE65-1F77-45A0-AC22-B92155DC3A02}"/>
              </a:ext>
            </a:extLst>
          </p:cNvPr>
          <p:cNvSpPr>
            <a:spLocks noGrp="1"/>
          </p:cNvSpPr>
          <p:nvPr>
            <p:ph type="body" sz="quarter" idx="10" hasCustomPrompt="1"/>
          </p:nvPr>
        </p:nvSpPr>
        <p:spPr>
          <a:xfrm>
            <a:off x="331788" y="2840038"/>
            <a:ext cx="2555791" cy="588962"/>
          </a:xfrm>
        </p:spPr>
        <p:txBody>
          <a:bodyPr>
            <a:normAutofit/>
          </a:bodyPr>
          <a:lstStyle>
            <a:lvl1pPr marL="0" indent="0">
              <a:buNone/>
              <a:defRPr sz="3600">
                <a:solidFill>
                  <a:srgbClr val="0D76BD"/>
                </a:solidFill>
              </a:defRPr>
            </a:lvl1pPr>
          </a:lstStyle>
          <a:p>
            <a:pPr lvl="0"/>
            <a:r>
              <a:rPr lang="en-US"/>
              <a:t>SUBHEAD</a:t>
            </a:r>
          </a:p>
        </p:txBody>
      </p:sp>
    </p:spTree>
    <p:extLst>
      <p:ext uri="{BB962C8B-B14F-4D97-AF65-F5344CB8AC3E}">
        <p14:creationId xmlns:p14="http://schemas.microsoft.com/office/powerpoint/2010/main" val="82434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A84C5C89-AFCB-47EA-8943-DBA5C8C6CCFA}"/>
              </a:ext>
            </a:extLst>
          </p:cNvPr>
          <p:cNvPicPr>
            <a:picLocks noChangeAspect="1"/>
          </p:cNvPicPr>
          <p:nvPr userDrawn="1"/>
        </p:nvPicPr>
        <p:blipFill>
          <a:blip r:embed="rId3"/>
          <a:stretch>
            <a:fillRect/>
          </a:stretch>
        </p:blipFill>
        <p:spPr>
          <a:xfrm>
            <a:off x="7249886" y="1915886"/>
            <a:ext cx="4942114" cy="4942114"/>
          </a:xfrm>
          <a:prstGeom prst="rect">
            <a:avLst/>
          </a:prstGeom>
          <a:ln w="12700">
            <a:miter lim="400000"/>
          </a:ln>
        </p:spPr>
      </p:pic>
      <p:pic>
        <p:nvPicPr>
          <p:cNvPr id="7" name="Image" descr="Image">
            <a:extLst>
              <a:ext uri="{FF2B5EF4-FFF2-40B4-BE49-F238E27FC236}">
                <a16:creationId xmlns:a16="http://schemas.microsoft.com/office/drawing/2014/main" id="{DCD2C1D2-CEE1-4AE6-8B22-E8F1FBF5DC7D}"/>
              </a:ext>
            </a:extLst>
          </p:cNvPr>
          <p:cNvPicPr>
            <a:picLocks noChangeAspect="1"/>
          </p:cNvPicPr>
          <p:nvPr userDrawn="1"/>
        </p:nvPicPr>
        <p:blipFill>
          <a:blip r:embed="rId4"/>
          <a:stretch>
            <a:fillRect/>
          </a:stretch>
        </p:blipFill>
        <p:spPr>
          <a:xfrm>
            <a:off x="9818914" y="5688929"/>
            <a:ext cx="2057645" cy="783771"/>
          </a:xfrm>
          <a:prstGeom prst="rect">
            <a:avLst/>
          </a:prstGeom>
          <a:ln w="12700">
            <a:miter lim="400000"/>
          </a:ln>
        </p:spPr>
      </p:pic>
      <p:sp>
        <p:nvSpPr>
          <p:cNvPr id="8" name="Title 19">
            <a:extLst>
              <a:ext uri="{FF2B5EF4-FFF2-40B4-BE49-F238E27FC236}">
                <a16:creationId xmlns:a16="http://schemas.microsoft.com/office/drawing/2014/main" id="{6CBE49E6-E1EB-4366-A25F-780148F32B95}"/>
              </a:ext>
            </a:extLst>
          </p:cNvPr>
          <p:cNvSpPr>
            <a:spLocks noGrp="1"/>
          </p:cNvSpPr>
          <p:nvPr>
            <p:ph type="title" hasCustomPrompt="1"/>
          </p:nvPr>
        </p:nvSpPr>
        <p:spPr>
          <a:xfrm>
            <a:off x="283662" y="698207"/>
            <a:ext cx="7632769" cy="1973764"/>
          </a:xfrm>
        </p:spPr>
        <p:txBody>
          <a:bodyPr>
            <a:noAutofit/>
          </a:bodyPr>
          <a:lstStyle>
            <a:lvl1pPr>
              <a:lnSpc>
                <a:spcPct val="100000"/>
              </a:lnSpc>
              <a:defRPr sz="6400" b="1">
                <a:solidFill>
                  <a:srgbClr val="0D76BD"/>
                </a:solidFill>
              </a:defRPr>
            </a:lvl1pPr>
          </a:lstStyle>
          <a:p>
            <a:r>
              <a:rPr lang="en-US"/>
              <a:t>PRESENTATION </a:t>
            </a:r>
            <a:br>
              <a:rPr lang="en-US"/>
            </a:br>
            <a:r>
              <a:rPr lang="en-US"/>
              <a:t>MAIN TITLE</a:t>
            </a:r>
          </a:p>
        </p:txBody>
      </p:sp>
      <p:sp>
        <p:nvSpPr>
          <p:cNvPr id="9" name="Text Placeholder 23">
            <a:extLst>
              <a:ext uri="{FF2B5EF4-FFF2-40B4-BE49-F238E27FC236}">
                <a16:creationId xmlns:a16="http://schemas.microsoft.com/office/drawing/2014/main" id="{B1E8B6C4-B854-444E-BFFF-179569EE4471}"/>
              </a:ext>
            </a:extLst>
          </p:cNvPr>
          <p:cNvSpPr>
            <a:spLocks noGrp="1"/>
          </p:cNvSpPr>
          <p:nvPr>
            <p:ph type="body" sz="quarter" idx="10" hasCustomPrompt="1"/>
          </p:nvPr>
        </p:nvSpPr>
        <p:spPr>
          <a:xfrm>
            <a:off x="331788" y="2840038"/>
            <a:ext cx="2555791" cy="588962"/>
          </a:xfrm>
        </p:spPr>
        <p:txBody>
          <a:bodyPr>
            <a:normAutofit/>
          </a:bodyPr>
          <a:lstStyle>
            <a:lvl1pPr marL="0" indent="0">
              <a:buNone/>
              <a:defRPr sz="3600">
                <a:solidFill>
                  <a:srgbClr val="0D76BD"/>
                </a:solidFill>
              </a:defRPr>
            </a:lvl1pPr>
          </a:lstStyle>
          <a:p>
            <a:pPr lvl="0"/>
            <a:r>
              <a:rPr lang="en-US"/>
              <a:t>SUBHEAD</a:t>
            </a:r>
          </a:p>
        </p:txBody>
      </p:sp>
    </p:spTree>
    <p:extLst>
      <p:ext uri="{BB962C8B-B14F-4D97-AF65-F5344CB8AC3E}">
        <p14:creationId xmlns:p14="http://schemas.microsoft.com/office/powerpoint/2010/main" val="322734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pic>
        <p:nvPicPr>
          <p:cNvPr id="7" name="pattern_fade.png" descr="pattern_fade.png">
            <a:extLst>
              <a:ext uri="{FF2B5EF4-FFF2-40B4-BE49-F238E27FC236}">
                <a16:creationId xmlns:a16="http://schemas.microsoft.com/office/drawing/2014/main" id="{DF080307-1633-489B-88F9-951E50B07E2B}"/>
              </a:ext>
            </a:extLst>
          </p:cNvPr>
          <p:cNvPicPr>
            <a:picLocks noChangeAspect="1"/>
          </p:cNvPicPr>
          <p:nvPr userDrawn="1"/>
        </p:nvPicPr>
        <p:blipFill>
          <a:blip r:embed="rId2"/>
          <a:stretch>
            <a:fillRect/>
          </a:stretch>
        </p:blipFill>
        <p:spPr>
          <a:xfrm>
            <a:off x="-81646" y="0"/>
            <a:ext cx="12273646" cy="6857999"/>
          </a:xfrm>
          <a:prstGeom prst="rect">
            <a:avLst/>
          </a:prstGeom>
          <a:ln w="12700">
            <a:miter lim="400000"/>
          </a:ln>
        </p:spPr>
      </p:pic>
      <p:sp>
        <p:nvSpPr>
          <p:cNvPr id="18" name="Title 19">
            <a:extLst>
              <a:ext uri="{FF2B5EF4-FFF2-40B4-BE49-F238E27FC236}">
                <a16:creationId xmlns:a16="http://schemas.microsoft.com/office/drawing/2014/main" id="{A8DCC886-96D3-460D-8A5B-F92307C45ADD}"/>
              </a:ext>
            </a:extLst>
          </p:cNvPr>
          <p:cNvSpPr>
            <a:spLocks noGrp="1"/>
          </p:cNvSpPr>
          <p:nvPr>
            <p:ph type="title" hasCustomPrompt="1"/>
          </p:nvPr>
        </p:nvSpPr>
        <p:spPr>
          <a:xfrm>
            <a:off x="283662" y="698207"/>
            <a:ext cx="7632769" cy="1973764"/>
          </a:xfrm>
        </p:spPr>
        <p:txBody>
          <a:bodyPr>
            <a:noAutofit/>
          </a:bodyPr>
          <a:lstStyle>
            <a:lvl1pPr>
              <a:lnSpc>
                <a:spcPct val="100000"/>
              </a:lnSpc>
              <a:defRPr sz="6400" b="1">
                <a:solidFill>
                  <a:srgbClr val="0D76BD"/>
                </a:solidFill>
              </a:defRPr>
            </a:lvl1pPr>
          </a:lstStyle>
          <a:p>
            <a:r>
              <a:rPr lang="en-US"/>
              <a:t>DIVIDER SLIDE TITLE</a:t>
            </a:r>
          </a:p>
        </p:txBody>
      </p:sp>
      <p:sp>
        <p:nvSpPr>
          <p:cNvPr id="19" name="Text Placeholder 23">
            <a:extLst>
              <a:ext uri="{FF2B5EF4-FFF2-40B4-BE49-F238E27FC236}">
                <a16:creationId xmlns:a16="http://schemas.microsoft.com/office/drawing/2014/main" id="{E9F28AE5-2E9C-4AEF-9A8D-C3FC7E58B623}"/>
              </a:ext>
            </a:extLst>
          </p:cNvPr>
          <p:cNvSpPr>
            <a:spLocks noGrp="1"/>
          </p:cNvSpPr>
          <p:nvPr>
            <p:ph type="body" sz="quarter" idx="10" hasCustomPrompt="1"/>
          </p:nvPr>
        </p:nvSpPr>
        <p:spPr>
          <a:xfrm>
            <a:off x="331788" y="2840038"/>
            <a:ext cx="2555791" cy="588962"/>
          </a:xfrm>
        </p:spPr>
        <p:txBody>
          <a:bodyPr>
            <a:normAutofit/>
          </a:bodyPr>
          <a:lstStyle>
            <a:lvl1pPr marL="0" indent="0">
              <a:buNone/>
              <a:defRPr sz="3600">
                <a:solidFill>
                  <a:srgbClr val="0D76BD"/>
                </a:solidFill>
              </a:defRPr>
            </a:lvl1pPr>
          </a:lstStyle>
          <a:p>
            <a:pPr lvl="0"/>
            <a:r>
              <a:rPr lang="en-US"/>
              <a:t>SUBHEAD</a:t>
            </a:r>
          </a:p>
        </p:txBody>
      </p:sp>
      <p:pic>
        <p:nvPicPr>
          <p:cNvPr id="21" name="Image" descr="Image">
            <a:extLst>
              <a:ext uri="{FF2B5EF4-FFF2-40B4-BE49-F238E27FC236}">
                <a16:creationId xmlns:a16="http://schemas.microsoft.com/office/drawing/2014/main" id="{C8F4A0A8-DACC-4550-A895-F332FCB88534}"/>
              </a:ext>
            </a:extLst>
          </p:cNvPr>
          <p:cNvPicPr>
            <a:picLocks noChangeAspect="1"/>
          </p:cNvPicPr>
          <p:nvPr userDrawn="1"/>
        </p:nvPicPr>
        <p:blipFill>
          <a:blip r:embed="rId3"/>
          <a:stretch>
            <a:fillRect/>
          </a:stretch>
        </p:blipFill>
        <p:spPr>
          <a:xfrm>
            <a:off x="7249886" y="1915886"/>
            <a:ext cx="4942114" cy="4942114"/>
          </a:xfrm>
          <a:prstGeom prst="rect">
            <a:avLst/>
          </a:prstGeom>
          <a:ln w="12700">
            <a:miter lim="400000"/>
          </a:ln>
        </p:spPr>
      </p:pic>
      <p:pic>
        <p:nvPicPr>
          <p:cNvPr id="8" name="Image" descr="Image">
            <a:extLst>
              <a:ext uri="{FF2B5EF4-FFF2-40B4-BE49-F238E27FC236}">
                <a16:creationId xmlns:a16="http://schemas.microsoft.com/office/drawing/2014/main" id="{D84996C4-B0E7-4F5B-BF60-356688CCFF7A}"/>
              </a:ext>
            </a:extLst>
          </p:cNvPr>
          <p:cNvPicPr>
            <a:picLocks noChangeAspect="1"/>
          </p:cNvPicPr>
          <p:nvPr userDrawn="1"/>
        </p:nvPicPr>
        <p:blipFill>
          <a:blip r:embed="rId4"/>
          <a:stretch>
            <a:fillRect/>
          </a:stretch>
        </p:blipFill>
        <p:spPr>
          <a:xfrm>
            <a:off x="9818914" y="5688929"/>
            <a:ext cx="2057645" cy="783771"/>
          </a:xfrm>
          <a:prstGeom prst="rect">
            <a:avLst/>
          </a:prstGeom>
          <a:ln w="12700">
            <a:miter lim="400000"/>
          </a:ln>
        </p:spPr>
      </p:pic>
    </p:spTree>
    <p:extLst>
      <p:ext uri="{BB962C8B-B14F-4D97-AF65-F5344CB8AC3E}">
        <p14:creationId xmlns:p14="http://schemas.microsoft.com/office/powerpoint/2010/main" val="4200277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Option 2 - Blu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 name="Image" descr="Image">
            <a:extLst>
              <a:ext uri="{FF2B5EF4-FFF2-40B4-BE49-F238E27FC236}">
                <a16:creationId xmlns:a16="http://schemas.microsoft.com/office/drawing/2014/main" id="{9863EAE2-9480-4B89-B0A0-9ABB03320FAD}"/>
              </a:ext>
            </a:extLst>
          </p:cNvPr>
          <p:cNvPicPr>
            <a:picLocks noChangeAspect="1"/>
          </p:cNvPicPr>
          <p:nvPr userDrawn="1"/>
        </p:nvPicPr>
        <p:blipFill>
          <a:blip r:embed="rId3"/>
          <a:stretch>
            <a:fillRect/>
          </a:stretch>
        </p:blipFill>
        <p:spPr>
          <a:xfrm>
            <a:off x="9818914" y="5688929"/>
            <a:ext cx="2057645" cy="783771"/>
          </a:xfrm>
          <a:prstGeom prst="rect">
            <a:avLst/>
          </a:prstGeom>
          <a:ln w="12700">
            <a:miter lim="400000"/>
          </a:ln>
        </p:spPr>
      </p:pic>
      <p:sp>
        <p:nvSpPr>
          <p:cNvPr id="3" name="Title 19">
            <a:extLst>
              <a:ext uri="{FF2B5EF4-FFF2-40B4-BE49-F238E27FC236}">
                <a16:creationId xmlns:a16="http://schemas.microsoft.com/office/drawing/2014/main" id="{81C6029B-68C2-4350-96AA-AE4E150E1D8E}"/>
              </a:ext>
            </a:extLst>
          </p:cNvPr>
          <p:cNvSpPr>
            <a:spLocks noGrp="1"/>
          </p:cNvSpPr>
          <p:nvPr>
            <p:ph type="title" hasCustomPrompt="1"/>
          </p:nvPr>
        </p:nvSpPr>
        <p:spPr>
          <a:xfrm>
            <a:off x="283662" y="698207"/>
            <a:ext cx="7632769" cy="1973764"/>
          </a:xfrm>
        </p:spPr>
        <p:txBody>
          <a:bodyPr>
            <a:noAutofit/>
          </a:bodyPr>
          <a:lstStyle>
            <a:lvl1pPr>
              <a:lnSpc>
                <a:spcPct val="100000"/>
              </a:lnSpc>
              <a:defRPr sz="6400" b="1">
                <a:solidFill>
                  <a:srgbClr val="0D76BD"/>
                </a:solidFill>
              </a:defRPr>
            </a:lvl1pPr>
          </a:lstStyle>
          <a:p>
            <a:r>
              <a:rPr lang="en-US"/>
              <a:t>DIVIDER SLIDE TITLE</a:t>
            </a:r>
          </a:p>
        </p:txBody>
      </p:sp>
      <p:sp>
        <p:nvSpPr>
          <p:cNvPr id="4" name="Text Placeholder 23">
            <a:extLst>
              <a:ext uri="{FF2B5EF4-FFF2-40B4-BE49-F238E27FC236}">
                <a16:creationId xmlns:a16="http://schemas.microsoft.com/office/drawing/2014/main" id="{6F0091F9-DE6C-4138-A0EF-6899514A0D0C}"/>
              </a:ext>
            </a:extLst>
          </p:cNvPr>
          <p:cNvSpPr>
            <a:spLocks noGrp="1"/>
          </p:cNvSpPr>
          <p:nvPr>
            <p:ph type="body" sz="quarter" idx="10" hasCustomPrompt="1"/>
          </p:nvPr>
        </p:nvSpPr>
        <p:spPr>
          <a:xfrm>
            <a:off x="331788" y="2840038"/>
            <a:ext cx="2555791" cy="588962"/>
          </a:xfrm>
        </p:spPr>
        <p:txBody>
          <a:bodyPr>
            <a:normAutofit/>
          </a:bodyPr>
          <a:lstStyle>
            <a:lvl1pPr marL="0" indent="0">
              <a:buNone/>
              <a:defRPr sz="3600">
                <a:solidFill>
                  <a:srgbClr val="0D76BD"/>
                </a:solidFill>
              </a:defRPr>
            </a:lvl1pPr>
          </a:lstStyle>
          <a:p>
            <a:pPr lvl="0"/>
            <a:r>
              <a:rPr lang="en-US"/>
              <a:t>SUBHEAD</a:t>
            </a:r>
          </a:p>
        </p:txBody>
      </p:sp>
    </p:spTree>
    <p:extLst>
      <p:ext uri="{BB962C8B-B14F-4D97-AF65-F5344CB8AC3E}">
        <p14:creationId xmlns:p14="http://schemas.microsoft.com/office/powerpoint/2010/main" val="51882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 Logo - Blu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D57-9E4D-49B5-A3F2-5CB1833500F4}"/>
              </a:ext>
            </a:extLst>
          </p:cNvPr>
          <p:cNvSpPr>
            <a:spLocks noGrp="1"/>
          </p:cNvSpPr>
          <p:nvPr>
            <p:ph type="title" hasCustomPrompt="1"/>
          </p:nvPr>
        </p:nvSpPr>
        <p:spPr>
          <a:xfrm>
            <a:off x="838200" y="365125"/>
            <a:ext cx="10515600" cy="777875"/>
          </a:xfrm>
        </p:spPr>
        <p:txBody>
          <a:bodyPr/>
          <a:lstStyle>
            <a:lvl1pPr>
              <a:defRPr b="1">
                <a:solidFill>
                  <a:srgbClr val="0D76BD"/>
                </a:solidFill>
              </a:defRPr>
            </a:lvl1pPr>
          </a:lstStyle>
          <a:p>
            <a:r>
              <a:rPr lang="en-US"/>
              <a:t>CLICK TO EDIT TITLE</a:t>
            </a:r>
          </a:p>
        </p:txBody>
      </p:sp>
      <p:sp>
        <p:nvSpPr>
          <p:cNvPr id="8" name="Content Placeholder 2">
            <a:extLst>
              <a:ext uri="{FF2B5EF4-FFF2-40B4-BE49-F238E27FC236}">
                <a16:creationId xmlns:a16="http://schemas.microsoft.com/office/drawing/2014/main" id="{41E022AA-A32F-4E5D-9F7A-7F2B5BD48732}"/>
              </a:ext>
            </a:extLst>
          </p:cNvPr>
          <p:cNvSpPr>
            <a:spLocks noGrp="1"/>
          </p:cNvSpPr>
          <p:nvPr>
            <p:ph idx="1"/>
          </p:nvPr>
        </p:nvSpPr>
        <p:spPr>
          <a:xfrm>
            <a:off x="838200" y="1433015"/>
            <a:ext cx="10515600" cy="4743947"/>
          </a:xfrm>
        </p:spPr>
        <p:txBody>
          <a:bodyPr/>
          <a:lstStyle>
            <a:lvl1pPr>
              <a:defRPr>
                <a:solidFill>
                  <a:srgbClr val="6A737B"/>
                </a:solidFill>
                <a:latin typeface="Arial" panose="020B0604020202020204" pitchFamily="34" charset="0"/>
                <a:cs typeface="Arial" panose="020B0604020202020204" pitchFamily="34" charset="0"/>
              </a:defRPr>
            </a:lvl1pPr>
            <a:lvl2pPr>
              <a:defRPr>
                <a:solidFill>
                  <a:srgbClr val="6A737B"/>
                </a:solidFill>
                <a:latin typeface="Arial" panose="020B0604020202020204" pitchFamily="34" charset="0"/>
                <a:cs typeface="Arial" panose="020B0604020202020204" pitchFamily="34" charset="0"/>
              </a:defRPr>
            </a:lvl2pPr>
            <a:lvl3pPr>
              <a:defRPr>
                <a:solidFill>
                  <a:srgbClr val="6A737B"/>
                </a:solidFill>
                <a:latin typeface="Arial" panose="020B0604020202020204" pitchFamily="34" charset="0"/>
                <a:cs typeface="Arial" panose="020B0604020202020204" pitchFamily="34" charset="0"/>
              </a:defRPr>
            </a:lvl3pPr>
            <a:lvl4pPr>
              <a:defRPr>
                <a:solidFill>
                  <a:srgbClr val="6A737B"/>
                </a:solidFill>
                <a:latin typeface="Arial" panose="020B0604020202020204" pitchFamily="34" charset="0"/>
                <a:cs typeface="Arial" panose="020B0604020202020204" pitchFamily="34" charset="0"/>
              </a:defRPr>
            </a:lvl4pPr>
            <a:lvl5pPr>
              <a:defRPr>
                <a:solidFill>
                  <a:srgbClr val="6A737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05">
            <a:extLst>
              <a:ext uri="{FF2B5EF4-FFF2-40B4-BE49-F238E27FC236}">
                <a16:creationId xmlns:a16="http://schemas.microsoft.com/office/drawing/2014/main" id="{B4F7A36E-F603-4D1B-B6C6-2B5AF12547DD}"/>
              </a:ext>
            </a:extLst>
          </p:cNvPr>
          <p:cNvSpPr txBox="1"/>
          <p:nvPr userDrawn="1"/>
        </p:nvSpPr>
        <p:spPr>
          <a:xfrm>
            <a:off x="5966157" y="6440466"/>
            <a:ext cx="259686" cy="256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2000" b="1">
                <a:solidFill>
                  <a:srgbClr val="0D76BD"/>
                </a:solidFill>
                <a:latin typeface="Arial"/>
                <a:ea typeface="Arial"/>
                <a:cs typeface="Arial"/>
                <a:sym typeface="Arial"/>
              </a:defRPr>
            </a:lvl1pPr>
          </a:lstStyle>
          <a:p>
            <a:fld id="{0D3A8FF2-C97C-40AD-9ED3-E7C16492E592}" type="slidenum">
              <a:rPr lang="en-US" sz="1000" smtClean="0"/>
              <a:t>‹#›</a:t>
            </a:fld>
            <a:endParaRPr sz="1000"/>
          </a:p>
        </p:txBody>
      </p:sp>
      <p:pic>
        <p:nvPicPr>
          <p:cNvPr id="6" name="Image" descr="Image">
            <a:extLst>
              <a:ext uri="{FF2B5EF4-FFF2-40B4-BE49-F238E27FC236}">
                <a16:creationId xmlns:a16="http://schemas.microsoft.com/office/drawing/2014/main" id="{9871E093-0ED1-4397-BB98-BEFBCC35CC9C}"/>
              </a:ext>
            </a:extLst>
          </p:cNvPr>
          <p:cNvPicPr>
            <a:picLocks noChangeAspect="1"/>
          </p:cNvPicPr>
          <p:nvPr userDrawn="1"/>
        </p:nvPicPr>
        <p:blipFill>
          <a:blip r:embed="rId3"/>
          <a:stretch>
            <a:fillRect/>
          </a:stretch>
        </p:blipFill>
        <p:spPr>
          <a:xfrm>
            <a:off x="10772267" y="6253926"/>
            <a:ext cx="1163066" cy="443020"/>
          </a:xfrm>
          <a:prstGeom prst="rect">
            <a:avLst/>
          </a:prstGeom>
          <a:ln w="12700">
            <a:miter lim="400000"/>
          </a:ln>
        </p:spPr>
      </p:pic>
    </p:spTree>
    <p:extLst>
      <p:ext uri="{BB962C8B-B14F-4D97-AF65-F5344CB8AC3E}">
        <p14:creationId xmlns:p14="http://schemas.microsoft.com/office/powerpoint/2010/main" val="23170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No Logo - Blu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A35BD3-B400-42C9-B179-D2651B494924}"/>
              </a:ext>
            </a:extLst>
          </p:cNvPr>
          <p:cNvSpPr>
            <a:spLocks noGrp="1"/>
          </p:cNvSpPr>
          <p:nvPr>
            <p:ph type="title" hasCustomPrompt="1"/>
          </p:nvPr>
        </p:nvSpPr>
        <p:spPr>
          <a:xfrm>
            <a:off x="838200" y="365125"/>
            <a:ext cx="10515600" cy="777875"/>
          </a:xfrm>
        </p:spPr>
        <p:txBody>
          <a:bodyPr/>
          <a:lstStyle>
            <a:lvl1pPr>
              <a:defRPr b="1">
                <a:solidFill>
                  <a:srgbClr val="0D76BD"/>
                </a:solidFill>
              </a:defRPr>
            </a:lvl1pPr>
          </a:lstStyle>
          <a:p>
            <a:r>
              <a:rPr lang="en-US"/>
              <a:t>CLICK TO EDIT TITLE</a:t>
            </a:r>
          </a:p>
        </p:txBody>
      </p:sp>
      <p:sp>
        <p:nvSpPr>
          <p:cNvPr id="4" name="Content Placeholder 2">
            <a:extLst>
              <a:ext uri="{FF2B5EF4-FFF2-40B4-BE49-F238E27FC236}">
                <a16:creationId xmlns:a16="http://schemas.microsoft.com/office/drawing/2014/main" id="{7CD00B73-1FE5-4D2C-BB08-13601678CF40}"/>
              </a:ext>
            </a:extLst>
          </p:cNvPr>
          <p:cNvSpPr>
            <a:spLocks noGrp="1"/>
          </p:cNvSpPr>
          <p:nvPr>
            <p:ph idx="1"/>
          </p:nvPr>
        </p:nvSpPr>
        <p:spPr>
          <a:xfrm>
            <a:off x="838200" y="1433015"/>
            <a:ext cx="10515600" cy="4743947"/>
          </a:xfrm>
        </p:spPr>
        <p:txBody>
          <a:bodyPr/>
          <a:lstStyle>
            <a:lvl1pPr>
              <a:defRPr>
                <a:solidFill>
                  <a:srgbClr val="6A737B"/>
                </a:solidFill>
                <a:latin typeface="Arial" panose="020B0604020202020204" pitchFamily="34" charset="0"/>
                <a:cs typeface="Arial" panose="020B0604020202020204" pitchFamily="34" charset="0"/>
              </a:defRPr>
            </a:lvl1pPr>
            <a:lvl2pPr>
              <a:defRPr>
                <a:solidFill>
                  <a:srgbClr val="6A737B"/>
                </a:solidFill>
                <a:latin typeface="Arial" panose="020B0604020202020204" pitchFamily="34" charset="0"/>
                <a:cs typeface="Arial" panose="020B0604020202020204" pitchFamily="34" charset="0"/>
              </a:defRPr>
            </a:lvl2pPr>
            <a:lvl3pPr>
              <a:defRPr>
                <a:solidFill>
                  <a:srgbClr val="6A737B"/>
                </a:solidFill>
                <a:latin typeface="Arial" panose="020B0604020202020204" pitchFamily="34" charset="0"/>
                <a:cs typeface="Arial" panose="020B0604020202020204" pitchFamily="34" charset="0"/>
              </a:defRPr>
            </a:lvl3pPr>
            <a:lvl4pPr>
              <a:defRPr>
                <a:solidFill>
                  <a:srgbClr val="6A737B"/>
                </a:solidFill>
                <a:latin typeface="Arial" panose="020B0604020202020204" pitchFamily="34" charset="0"/>
                <a:cs typeface="Arial" panose="020B0604020202020204" pitchFamily="34" charset="0"/>
              </a:defRPr>
            </a:lvl4pPr>
            <a:lvl5pPr>
              <a:defRPr>
                <a:solidFill>
                  <a:srgbClr val="6A737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05">
            <a:extLst>
              <a:ext uri="{FF2B5EF4-FFF2-40B4-BE49-F238E27FC236}">
                <a16:creationId xmlns:a16="http://schemas.microsoft.com/office/drawing/2014/main" id="{437E28F7-CA63-42EE-A468-A274867B1EFD}"/>
              </a:ext>
            </a:extLst>
          </p:cNvPr>
          <p:cNvSpPr txBox="1"/>
          <p:nvPr userDrawn="1"/>
        </p:nvSpPr>
        <p:spPr>
          <a:xfrm>
            <a:off x="5966157" y="6440466"/>
            <a:ext cx="259686" cy="256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2000" b="1">
                <a:solidFill>
                  <a:srgbClr val="0D76BD"/>
                </a:solidFill>
                <a:latin typeface="Arial"/>
                <a:ea typeface="Arial"/>
                <a:cs typeface="Arial"/>
                <a:sym typeface="Arial"/>
              </a:defRPr>
            </a:lvl1pPr>
          </a:lstStyle>
          <a:p>
            <a:fld id="{0D3A8FF2-C97C-40AD-9ED3-E7C16492E592}" type="slidenum">
              <a:rPr lang="en-US" sz="1000" smtClean="0"/>
              <a:t>‹#›</a:t>
            </a:fld>
            <a:endParaRPr sz="1000"/>
          </a:p>
        </p:txBody>
      </p:sp>
    </p:spTree>
    <p:extLst>
      <p:ext uri="{BB962C8B-B14F-4D97-AF65-F5344CB8AC3E}">
        <p14:creationId xmlns:p14="http://schemas.microsoft.com/office/powerpoint/2010/main" val="2156990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rner Journey_Content Slide w/ Log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id="{DFB91304-4014-4551-A96F-F56EE35679E9}"/>
              </a:ext>
            </a:extLst>
          </p:cNvPr>
          <p:cNvPicPr>
            <a:picLocks noChangeAspect="1"/>
          </p:cNvPicPr>
          <p:nvPr userDrawn="1"/>
        </p:nvPicPr>
        <p:blipFill>
          <a:blip r:embed="rId3"/>
          <a:stretch>
            <a:fillRect/>
          </a:stretch>
        </p:blipFill>
        <p:spPr>
          <a:xfrm>
            <a:off x="10772267" y="6253926"/>
            <a:ext cx="1163066" cy="443020"/>
          </a:xfrm>
          <a:prstGeom prst="rect">
            <a:avLst/>
          </a:prstGeom>
          <a:ln w="12700">
            <a:miter lim="400000"/>
          </a:ln>
        </p:spPr>
      </p:pic>
      <p:sp>
        <p:nvSpPr>
          <p:cNvPr id="11" name="05">
            <a:extLst>
              <a:ext uri="{FF2B5EF4-FFF2-40B4-BE49-F238E27FC236}">
                <a16:creationId xmlns:a16="http://schemas.microsoft.com/office/drawing/2014/main" id="{CB8EC051-7448-448A-8B09-2DB0D9AB5A73}"/>
              </a:ext>
            </a:extLst>
          </p:cNvPr>
          <p:cNvSpPr txBox="1"/>
          <p:nvPr userDrawn="1"/>
        </p:nvSpPr>
        <p:spPr>
          <a:xfrm>
            <a:off x="5966157" y="6440466"/>
            <a:ext cx="259686" cy="256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2000" b="1">
                <a:solidFill>
                  <a:srgbClr val="0D76BD"/>
                </a:solidFill>
                <a:latin typeface="Arial"/>
                <a:ea typeface="Arial"/>
                <a:cs typeface="Arial"/>
                <a:sym typeface="Arial"/>
              </a:defRPr>
            </a:lvl1pPr>
          </a:lstStyle>
          <a:p>
            <a:fld id="{0D3A8FF2-C97C-40AD-9ED3-E7C16492E592}" type="slidenum">
              <a:rPr lang="en-US" sz="1000" smtClean="0"/>
              <a:t>‹#›</a:t>
            </a:fld>
            <a:endParaRPr sz="1000"/>
          </a:p>
        </p:txBody>
      </p:sp>
      <p:sp>
        <p:nvSpPr>
          <p:cNvPr id="14" name="Title 1">
            <a:extLst>
              <a:ext uri="{FF2B5EF4-FFF2-40B4-BE49-F238E27FC236}">
                <a16:creationId xmlns:a16="http://schemas.microsoft.com/office/drawing/2014/main" id="{28B88F24-E009-491E-A65C-8253A4D75133}"/>
              </a:ext>
            </a:extLst>
          </p:cNvPr>
          <p:cNvSpPr>
            <a:spLocks noGrp="1"/>
          </p:cNvSpPr>
          <p:nvPr>
            <p:ph type="title" hasCustomPrompt="1"/>
          </p:nvPr>
        </p:nvSpPr>
        <p:spPr>
          <a:xfrm>
            <a:off x="838200" y="365125"/>
            <a:ext cx="10515600" cy="777875"/>
          </a:xfrm>
        </p:spPr>
        <p:txBody>
          <a:bodyPr/>
          <a:lstStyle>
            <a:lvl1pPr>
              <a:defRPr b="1">
                <a:solidFill>
                  <a:srgbClr val="0D76BD"/>
                </a:solidFill>
              </a:defRPr>
            </a:lvl1pPr>
          </a:lstStyle>
          <a:p>
            <a:r>
              <a:rPr lang="en-US"/>
              <a:t>CLICK TO EDIT TITLE</a:t>
            </a:r>
          </a:p>
        </p:txBody>
      </p:sp>
      <p:sp>
        <p:nvSpPr>
          <p:cNvPr id="15" name="Content Placeholder 2">
            <a:extLst>
              <a:ext uri="{FF2B5EF4-FFF2-40B4-BE49-F238E27FC236}">
                <a16:creationId xmlns:a16="http://schemas.microsoft.com/office/drawing/2014/main" id="{0E875B3B-D6CF-44F4-B4B5-2E935948138A}"/>
              </a:ext>
            </a:extLst>
          </p:cNvPr>
          <p:cNvSpPr>
            <a:spLocks noGrp="1"/>
          </p:cNvSpPr>
          <p:nvPr>
            <p:ph idx="1"/>
          </p:nvPr>
        </p:nvSpPr>
        <p:spPr>
          <a:xfrm>
            <a:off x="838200" y="1433015"/>
            <a:ext cx="10515600" cy="4743947"/>
          </a:xfrm>
        </p:spPr>
        <p:txBody>
          <a:bodyPr/>
          <a:lstStyle>
            <a:lvl1pPr>
              <a:defRPr>
                <a:solidFill>
                  <a:srgbClr val="6A737B"/>
                </a:solidFill>
                <a:latin typeface="Arial" panose="020B0604020202020204" pitchFamily="34" charset="0"/>
                <a:cs typeface="Arial" panose="020B0604020202020204" pitchFamily="34" charset="0"/>
              </a:defRPr>
            </a:lvl1pPr>
            <a:lvl2pPr>
              <a:defRPr>
                <a:solidFill>
                  <a:srgbClr val="6A737B"/>
                </a:solidFill>
                <a:latin typeface="Arial" panose="020B0604020202020204" pitchFamily="34" charset="0"/>
                <a:cs typeface="Arial" panose="020B0604020202020204" pitchFamily="34" charset="0"/>
              </a:defRPr>
            </a:lvl2pPr>
            <a:lvl3pPr>
              <a:defRPr>
                <a:solidFill>
                  <a:srgbClr val="6A737B"/>
                </a:solidFill>
                <a:latin typeface="Arial" panose="020B0604020202020204" pitchFamily="34" charset="0"/>
                <a:cs typeface="Arial" panose="020B0604020202020204" pitchFamily="34" charset="0"/>
              </a:defRPr>
            </a:lvl3pPr>
            <a:lvl4pPr>
              <a:defRPr>
                <a:solidFill>
                  <a:srgbClr val="6A737B"/>
                </a:solidFill>
                <a:latin typeface="Arial" panose="020B0604020202020204" pitchFamily="34" charset="0"/>
                <a:cs typeface="Arial" panose="020B0604020202020204" pitchFamily="34" charset="0"/>
              </a:defRPr>
            </a:lvl4pPr>
            <a:lvl5pPr>
              <a:defRPr>
                <a:solidFill>
                  <a:srgbClr val="6A737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20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A7B293-7A7B-4E96-8C81-94088ECC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8585A0-5443-429D-8CAD-1B61E5D1A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67655-D44B-4BBF-B62D-C00E741B7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468ED-27EB-4CEA-8B35-2977D441CE3C}" type="datetime1">
              <a:rPr lang="en-US" smtClean="0"/>
              <a:t>10/6/2022</a:t>
            </a:fld>
            <a:endParaRPr lang="en-US"/>
          </a:p>
        </p:txBody>
      </p:sp>
      <p:sp>
        <p:nvSpPr>
          <p:cNvPr id="5" name="Footer Placeholder 4">
            <a:extLst>
              <a:ext uri="{FF2B5EF4-FFF2-40B4-BE49-F238E27FC236}">
                <a16:creationId xmlns:a16="http://schemas.microsoft.com/office/drawing/2014/main" id="{479877C5-26E8-4310-AD06-F0F9F5A457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8B7065-F18A-4381-A162-0D2AF474E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0769F-55C6-4E32-8C32-C8A3C7295D0D}" type="slidenum">
              <a:rPr lang="en-US" smtClean="0"/>
              <a:t>‹#›</a:t>
            </a:fld>
            <a:endParaRPr lang="en-US"/>
          </a:p>
        </p:txBody>
      </p:sp>
    </p:spTree>
    <p:extLst>
      <p:ext uri="{BB962C8B-B14F-4D97-AF65-F5344CB8AC3E}">
        <p14:creationId xmlns:p14="http://schemas.microsoft.com/office/powerpoint/2010/main" val="1632218176"/>
      </p:ext>
    </p:extLst>
  </p:cSld>
  <p:clrMap bg1="lt1" tx1="dk1" bg2="lt2" tx2="dk2" accent1="accent1" accent2="accent2" accent3="accent3" accent4="accent4" accent5="accent5" accent6="accent6" hlink="hlink" folHlink="folHlink"/>
  <p:sldLayoutIdLst>
    <p:sldLayoutId id="2147483719" r:id="rId1"/>
    <p:sldLayoutId id="2147483750" r:id="rId2"/>
    <p:sldLayoutId id="214748375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A73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A73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A73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A737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A73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careersourcecentralflorida.com/about-us/work-with-us/" TargetMode="External"/><Relationship Id="rId2" Type="http://schemas.openxmlformats.org/officeDocument/2006/relationships/hyperlink" Target="mailto:publicresponse@careersourcecf.com"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hyperlink" Target="mailto:publicresponse@careersourcecf.com"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ibmc.edu/ibmc-blog/ibmc-college-fort-collins-hires-medical-assisting-career-training-instructor/" TargetMode="External"/><Relationship Id="rId3" Type="http://schemas.openxmlformats.org/officeDocument/2006/relationships/image" Target="../media/image14.jp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theconversation.com/for-male-students-technical-education-in-high-school-boosts-earnings-after-graduation-123134" TargetMode="External"/><Relationship Id="rId5" Type="http://schemas.openxmlformats.org/officeDocument/2006/relationships/image" Target="../media/image15.0"/><Relationship Id="rId4" Type="http://schemas.openxmlformats.org/officeDocument/2006/relationships/hyperlink" Target="https://www.southcarolinamanufacturing.com/ktm-solutions-press-release-ramirez-selected-for-mechanical-internshi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https://internsinasia.com/internship/engineering-internship" TargetMode="External"/><Relationship Id="rId3" Type="http://schemas.openxmlformats.org/officeDocument/2006/relationships/image" Target="../media/image17.jpeg"/><Relationship Id="rId7" Type="http://schemas.openxmlformats.org/officeDocument/2006/relationships/image" Target="../media/image19.jpg"/><Relationship Id="rId12" Type="http://schemas.openxmlformats.org/officeDocument/2006/relationships/hyperlink" Target="https://chinainternshipplacements.com/blog/guide-finding-hospitality-internships-abroad/"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www.exploring.org/activity/engineering-internship/" TargetMode="External"/><Relationship Id="rId11" Type="http://schemas.openxmlformats.org/officeDocument/2006/relationships/image" Target="../media/image21.jpeg"/><Relationship Id="rId5" Type="http://schemas.openxmlformats.org/officeDocument/2006/relationships/image" Target="../media/image18.jpeg"/><Relationship Id="rId10" Type="http://schemas.openxmlformats.org/officeDocument/2006/relationships/hyperlink" Target="https://westfaironline.com/116807/ct-labor-department-expanding-manufacturing-job-placement-program-with-10m-from-state/" TargetMode="External"/><Relationship Id="rId4" Type="http://schemas.openxmlformats.org/officeDocument/2006/relationships/hyperlink" Target="https://news.wsu.edu/2018/06/13/native-american-students-health-care-training/" TargetMode="External"/><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785C6-A5ED-4329-A191-09D6ED3272A4}"/>
              </a:ext>
            </a:extLst>
          </p:cNvPr>
          <p:cNvSpPr>
            <a:spLocks noGrp="1"/>
          </p:cNvSpPr>
          <p:nvPr>
            <p:ph type="title"/>
          </p:nvPr>
        </p:nvSpPr>
        <p:spPr>
          <a:xfrm>
            <a:off x="421592" y="452691"/>
            <a:ext cx="8773252" cy="1973764"/>
          </a:xfrm>
        </p:spPr>
        <p:txBody>
          <a:bodyPr/>
          <a:lstStyle/>
          <a:p>
            <a:pPr>
              <a:spcBef>
                <a:spcPts val="0"/>
              </a:spcBef>
            </a:pPr>
            <a:r>
              <a:rPr lang="en-US" sz="4400" dirty="0">
                <a:latin typeface="Arial"/>
                <a:cs typeface="Arial"/>
              </a:rPr>
              <a:t>2023 Summer Youth Program </a:t>
            </a:r>
            <a:br>
              <a:rPr lang="en-US" sz="4400" dirty="0"/>
            </a:br>
            <a:endParaRPr lang="en-US" sz="4400" dirty="0"/>
          </a:p>
        </p:txBody>
      </p:sp>
      <p:sp>
        <p:nvSpPr>
          <p:cNvPr id="5" name="Text Placeholder 4">
            <a:extLst>
              <a:ext uri="{FF2B5EF4-FFF2-40B4-BE49-F238E27FC236}">
                <a16:creationId xmlns:a16="http://schemas.microsoft.com/office/drawing/2014/main" id="{2FE38CF2-A6C6-4A76-807C-80B61220E919}"/>
              </a:ext>
            </a:extLst>
          </p:cNvPr>
          <p:cNvSpPr>
            <a:spLocks noGrp="1"/>
          </p:cNvSpPr>
          <p:nvPr>
            <p:ph type="body" sz="quarter" idx="10"/>
          </p:nvPr>
        </p:nvSpPr>
        <p:spPr>
          <a:xfrm>
            <a:off x="345401" y="1822018"/>
            <a:ext cx="5350144" cy="2205696"/>
          </a:xfrm>
        </p:spPr>
        <p:txBody>
          <a:bodyPr vert="horz" lIns="91440" tIns="45720" rIns="91440" bIns="45720" rtlCol="0" anchor="t">
            <a:noAutofit/>
          </a:bodyPr>
          <a:lstStyle/>
          <a:p>
            <a:pPr>
              <a:lnSpc>
                <a:spcPct val="100000"/>
              </a:lnSpc>
            </a:pPr>
            <a:r>
              <a:rPr lang="en-US" dirty="0">
                <a:latin typeface="Arial"/>
                <a:cs typeface="Arial"/>
              </a:rPr>
              <a:t>Programming Request for Proposals Bidders’ Conference</a:t>
            </a:r>
            <a:endParaRPr lang="en-US" dirty="0"/>
          </a:p>
          <a:p>
            <a:pPr>
              <a:lnSpc>
                <a:spcPct val="100000"/>
              </a:lnSpc>
            </a:pPr>
            <a:endParaRPr lang="en-US" dirty="0">
              <a:latin typeface="Arial"/>
              <a:cs typeface="Arial"/>
            </a:endParaRPr>
          </a:p>
        </p:txBody>
      </p:sp>
      <p:pic>
        <p:nvPicPr>
          <p:cNvPr id="3" name="Picture 2">
            <a:extLst>
              <a:ext uri="{FF2B5EF4-FFF2-40B4-BE49-F238E27FC236}">
                <a16:creationId xmlns:a16="http://schemas.microsoft.com/office/drawing/2014/main" id="{82966296-A714-43B1-9A5A-435C36116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4844" y="1279477"/>
            <a:ext cx="2304921" cy="172869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3237" y="2361119"/>
            <a:ext cx="1541607" cy="20554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5825" y="3823120"/>
            <a:ext cx="2507412" cy="1880559"/>
          </a:xfrm>
          <a:prstGeom prst="rect">
            <a:avLst/>
          </a:prstGeom>
        </p:spPr>
      </p:pic>
      <p:sp>
        <p:nvSpPr>
          <p:cNvPr id="8" name="TextBox 7">
            <a:extLst>
              <a:ext uri="{FF2B5EF4-FFF2-40B4-BE49-F238E27FC236}">
                <a16:creationId xmlns:a16="http://schemas.microsoft.com/office/drawing/2014/main" id="{2C2E1514-CD57-AADA-7BC6-48C40B72F290}"/>
              </a:ext>
            </a:extLst>
          </p:cNvPr>
          <p:cNvSpPr txBox="1"/>
          <p:nvPr/>
        </p:nvSpPr>
        <p:spPr>
          <a:xfrm>
            <a:off x="435429" y="5870807"/>
            <a:ext cx="6139542" cy="646331"/>
          </a:xfrm>
          <a:prstGeom prst="rect">
            <a:avLst/>
          </a:prstGeom>
          <a:noFill/>
        </p:spPr>
        <p:txBody>
          <a:bodyPr wrap="square">
            <a:spAutoFit/>
          </a:bodyPr>
          <a:lstStyle/>
          <a:p>
            <a:r>
              <a:rPr lang="en-US" dirty="0"/>
              <a:t>https://www.careersourcecentralflorida.com/about-us/work-with-us/</a:t>
            </a:r>
          </a:p>
        </p:txBody>
      </p:sp>
    </p:spTree>
    <p:extLst>
      <p:ext uri="{BB962C8B-B14F-4D97-AF65-F5344CB8AC3E}">
        <p14:creationId xmlns:p14="http://schemas.microsoft.com/office/powerpoint/2010/main" val="1842418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743855-7697-7E50-68EB-EE68C3E592A9}"/>
              </a:ext>
            </a:extLst>
          </p:cNvPr>
          <p:cNvSpPr>
            <a:spLocks noGrp="1"/>
          </p:cNvSpPr>
          <p:nvPr>
            <p:ph idx="1"/>
          </p:nvPr>
        </p:nvSpPr>
        <p:spPr>
          <a:xfrm>
            <a:off x="1001486" y="1336993"/>
            <a:ext cx="10515600" cy="4184014"/>
          </a:xfrm>
        </p:spPr>
        <p:txBody>
          <a:bodyPr>
            <a:noAutofit/>
          </a:bodyPr>
          <a:lstStyle/>
          <a:p>
            <a:pPr marL="0" marR="0" indent="0">
              <a:lnSpc>
                <a:spcPct val="100000"/>
              </a:lnSpc>
              <a:spcBef>
                <a:spcPts val="0"/>
              </a:spcBef>
              <a:buNone/>
            </a:pPr>
            <a:r>
              <a:rPr lang="en-US" sz="2700" b="1" dirty="0">
                <a:effectLst/>
                <a:latin typeface="Calibri" panose="020F0502020204030204" pitchFamily="34" charset="0"/>
                <a:ea typeface="Calibri" panose="020F0502020204030204" pitchFamily="34" charset="0"/>
                <a:cs typeface="Times New Roman" panose="02020603050405020304" pitchFamily="18" charset="0"/>
              </a:rPr>
              <a:t>Summer A Term</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CSCF Program (for Explore and Engage):</a:t>
            </a: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May 30, 2023 – June 2, 2023</a:t>
            </a: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Program Hosts:</a:t>
            </a: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June 5, 2023 – June 30, 2023</a:t>
            </a:r>
          </a:p>
          <a:p>
            <a:pPr marL="0" marR="0" indent="0">
              <a:lnSpc>
                <a:spcPct val="100000"/>
              </a:lnSpc>
              <a:spcBef>
                <a:spcPts val="0"/>
              </a:spcBef>
              <a:buNone/>
            </a:pP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buNone/>
            </a:pPr>
            <a:endParaRPr lang="en-US" sz="27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buNone/>
            </a:pPr>
            <a:r>
              <a:rPr lang="en-US" sz="2700" b="1" dirty="0">
                <a:effectLst/>
                <a:latin typeface="Calibri" panose="020F0502020204030204" pitchFamily="34" charset="0"/>
                <a:ea typeface="Calibri" panose="020F0502020204030204" pitchFamily="34" charset="0"/>
                <a:cs typeface="Times New Roman" panose="02020603050405020304" pitchFamily="18" charset="0"/>
              </a:rPr>
              <a:t>Summer B Term</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CSCF Program (for Explore and Engage):</a:t>
            </a: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June 26, 2023 – June 30, 2023</a:t>
            </a: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Program Hosts:</a:t>
            </a:r>
          </a:p>
          <a:p>
            <a:pPr marL="0" marR="0" indent="0">
              <a:lnSpc>
                <a:spcPct val="100000"/>
              </a:lnSpc>
              <a:spcBef>
                <a:spcPts val="0"/>
              </a:spcBef>
              <a:buNone/>
            </a:pPr>
            <a:r>
              <a:rPr lang="en-US" sz="2700" dirty="0">
                <a:effectLst/>
                <a:latin typeface="Calibri" panose="020F0502020204030204" pitchFamily="34" charset="0"/>
                <a:ea typeface="Calibri" panose="020F0502020204030204" pitchFamily="34" charset="0"/>
                <a:cs typeface="Times New Roman" panose="02020603050405020304" pitchFamily="18" charset="0"/>
              </a:rPr>
              <a:t>July 10, 2023 – August 4, 2023</a:t>
            </a:r>
            <a:endParaRPr lang="en-US" sz="2700" dirty="0"/>
          </a:p>
        </p:txBody>
      </p:sp>
      <p:sp>
        <p:nvSpPr>
          <p:cNvPr id="4" name="Title 1">
            <a:extLst>
              <a:ext uri="{FF2B5EF4-FFF2-40B4-BE49-F238E27FC236}">
                <a16:creationId xmlns:a16="http://schemas.microsoft.com/office/drawing/2014/main" id="{D803DF8F-F910-D8D8-6CF7-7F60EB9845EA}"/>
              </a:ext>
            </a:extLst>
          </p:cNvPr>
          <p:cNvSpPr txBox="1">
            <a:spLocks/>
          </p:cNvSpPr>
          <p:nvPr/>
        </p:nvSpPr>
        <p:spPr>
          <a:xfrm>
            <a:off x="707571" y="414385"/>
            <a:ext cx="10515600"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D76BD"/>
                </a:solidFill>
                <a:latin typeface="Arial" panose="020B0604020202020204" pitchFamily="34" charset="0"/>
                <a:ea typeface="+mj-ea"/>
                <a:cs typeface="Arial" panose="020B0604020202020204" pitchFamily="34" charset="0"/>
              </a:defRPr>
            </a:lvl1pPr>
          </a:lstStyle>
          <a:p>
            <a:r>
              <a:rPr lang="en-US" dirty="0">
                <a:latin typeface="Arial"/>
                <a:cs typeface="Arial"/>
              </a:rPr>
              <a:t>Expected FY23 Program Calendar</a:t>
            </a:r>
            <a:endParaRPr lang="en-US" dirty="0"/>
          </a:p>
        </p:txBody>
      </p:sp>
    </p:spTree>
    <p:extLst>
      <p:ext uri="{BB962C8B-B14F-4D97-AF65-F5344CB8AC3E}">
        <p14:creationId xmlns:p14="http://schemas.microsoft.com/office/powerpoint/2010/main" val="222864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a:xfrm>
            <a:off x="2971799" y="2759982"/>
            <a:ext cx="6640285" cy="777875"/>
          </a:xfrm>
        </p:spPr>
        <p:txBody>
          <a:bodyPr>
            <a:normAutofit fontScale="90000"/>
          </a:bodyPr>
          <a:lstStyle/>
          <a:p>
            <a:pPr algn="ctr"/>
            <a:r>
              <a:rPr lang="en-US" dirty="0">
                <a:latin typeface="Arial"/>
                <a:cs typeface="Arial"/>
              </a:rPr>
              <a:t>Request for Proposals</a:t>
            </a:r>
            <a:br>
              <a:rPr lang="en-US" dirty="0">
                <a:latin typeface="Arial"/>
                <a:cs typeface="Arial"/>
              </a:rPr>
            </a:br>
            <a:r>
              <a:rPr lang="en-US" dirty="0">
                <a:latin typeface="Arial"/>
                <a:cs typeface="Arial"/>
              </a:rPr>
              <a:t>Specifics</a:t>
            </a:r>
            <a:endParaRPr lang="en-US" dirty="0"/>
          </a:p>
        </p:txBody>
      </p:sp>
    </p:spTree>
    <p:extLst>
      <p:ext uri="{BB962C8B-B14F-4D97-AF65-F5344CB8AC3E}">
        <p14:creationId xmlns:p14="http://schemas.microsoft.com/office/powerpoint/2010/main" val="257027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Main Highlights of Explore vs. Engage</a:t>
            </a:r>
            <a:endParaRPr lang="en-US" dirty="0"/>
          </a:p>
        </p:txBody>
      </p:sp>
      <p:sp>
        <p:nvSpPr>
          <p:cNvPr id="3" name="TextBox 2">
            <a:extLst>
              <a:ext uri="{FF2B5EF4-FFF2-40B4-BE49-F238E27FC236}">
                <a16:creationId xmlns:a16="http://schemas.microsoft.com/office/drawing/2014/main" id="{7DE06711-92C8-E57A-500B-0E150571CF3B}"/>
              </a:ext>
            </a:extLst>
          </p:cNvPr>
          <p:cNvSpPr txBox="1"/>
          <p:nvPr/>
        </p:nvSpPr>
        <p:spPr>
          <a:xfrm>
            <a:off x="1208315" y="1328057"/>
            <a:ext cx="4659085" cy="553998"/>
          </a:xfrm>
          <a:prstGeom prst="rect">
            <a:avLst/>
          </a:prstGeom>
          <a:noFill/>
        </p:spPr>
        <p:txBody>
          <a:bodyPr wrap="square" rtlCol="0">
            <a:spAutoFit/>
          </a:bodyPr>
          <a:lstStyle/>
          <a:p>
            <a:r>
              <a:rPr lang="en-US" sz="3000" dirty="0"/>
              <a:t>Expected Outcomes</a:t>
            </a:r>
          </a:p>
        </p:txBody>
      </p:sp>
      <p:graphicFrame>
        <p:nvGraphicFramePr>
          <p:cNvPr id="4" name="Table 4">
            <a:extLst>
              <a:ext uri="{FF2B5EF4-FFF2-40B4-BE49-F238E27FC236}">
                <a16:creationId xmlns:a16="http://schemas.microsoft.com/office/drawing/2014/main" id="{099CAF8D-7560-B8FD-526A-D8857754ADF6}"/>
              </a:ext>
            </a:extLst>
          </p:cNvPr>
          <p:cNvGraphicFramePr>
            <a:graphicFrameLocks noGrp="1"/>
          </p:cNvGraphicFramePr>
          <p:nvPr>
            <p:extLst>
              <p:ext uri="{D42A27DB-BD31-4B8C-83A1-F6EECF244321}">
                <p14:modId xmlns:p14="http://schemas.microsoft.com/office/powerpoint/2010/main" val="1978052201"/>
              </p:ext>
            </p:extLst>
          </p:nvPr>
        </p:nvGraphicFramePr>
        <p:xfrm>
          <a:off x="638628" y="2261881"/>
          <a:ext cx="10715172" cy="4042456"/>
        </p:xfrm>
        <a:graphic>
          <a:graphicData uri="http://schemas.openxmlformats.org/drawingml/2006/table">
            <a:tbl>
              <a:tblPr firstRow="1" bandRow="1">
                <a:tableStyleId>{5C22544A-7EE6-4342-B048-85BDC9FD1C3A}</a:tableStyleId>
              </a:tblPr>
              <a:tblGrid>
                <a:gridCol w="2830873">
                  <a:extLst>
                    <a:ext uri="{9D8B030D-6E8A-4147-A177-3AD203B41FA5}">
                      <a16:colId xmlns:a16="http://schemas.microsoft.com/office/drawing/2014/main" val="209396112"/>
                    </a:ext>
                  </a:extLst>
                </a:gridCol>
                <a:gridCol w="7884299">
                  <a:extLst>
                    <a:ext uri="{9D8B030D-6E8A-4147-A177-3AD203B41FA5}">
                      <a16:colId xmlns:a16="http://schemas.microsoft.com/office/drawing/2014/main" val="447335783"/>
                    </a:ext>
                  </a:extLst>
                </a:gridCol>
              </a:tblGrid>
              <a:tr h="807891">
                <a:tc>
                  <a:txBody>
                    <a:bodyPr/>
                    <a:lstStyle/>
                    <a:p>
                      <a:endParaRPr lang="en-US" dirty="0"/>
                    </a:p>
                  </a:txBody>
                  <a:tcPr anchor="ctr"/>
                </a:tc>
                <a:tc>
                  <a:txBody>
                    <a:bodyPr/>
                    <a:lstStyle/>
                    <a:p>
                      <a:pPr algn="ctr"/>
                      <a:r>
                        <a:rPr lang="en-US" sz="3000" dirty="0"/>
                        <a:t>OUTCOMES</a:t>
                      </a:r>
                    </a:p>
                  </a:txBody>
                  <a:tcPr anchor="ctr"/>
                </a:tc>
                <a:extLst>
                  <a:ext uri="{0D108BD9-81ED-4DB2-BD59-A6C34878D82A}">
                    <a16:rowId xmlns:a16="http://schemas.microsoft.com/office/drawing/2014/main" val="880950029"/>
                  </a:ext>
                </a:extLst>
              </a:tr>
              <a:tr h="1314325">
                <a:tc>
                  <a:txBody>
                    <a:bodyPr/>
                    <a:lstStyle/>
                    <a:p>
                      <a:r>
                        <a:rPr lang="en-US" sz="3000" dirty="0">
                          <a:solidFill>
                            <a:schemeClr val="tx1">
                              <a:lumMod val="75000"/>
                            </a:schemeClr>
                          </a:solidFill>
                        </a:rPr>
                        <a:t>EXPLORE</a:t>
                      </a:r>
                    </a:p>
                  </a:txBody>
                  <a:tcPr anchor="ctr"/>
                </a:tc>
                <a:tc>
                  <a:txBody>
                    <a:bodyPr/>
                    <a:lstStyle/>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can identify a career cluster of further interest</a:t>
                      </a:r>
                    </a:p>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understand the time, financial, and other resource commitments required to succeed @ educational institution</a:t>
                      </a:r>
                    </a:p>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have career/education questions answered</a:t>
                      </a:r>
                      <a:endParaRPr lang="en-US" sz="2000" dirty="0"/>
                    </a:p>
                  </a:txBody>
                  <a:tcPr anchor="ctr"/>
                </a:tc>
                <a:extLst>
                  <a:ext uri="{0D108BD9-81ED-4DB2-BD59-A6C34878D82A}">
                    <a16:rowId xmlns:a16="http://schemas.microsoft.com/office/drawing/2014/main" val="574937595"/>
                  </a:ext>
                </a:extLst>
              </a:tr>
              <a:tr h="1314325">
                <a:tc>
                  <a:txBody>
                    <a:bodyPr/>
                    <a:lstStyle/>
                    <a:p>
                      <a:r>
                        <a:rPr lang="en-US" sz="3000" dirty="0">
                          <a:solidFill>
                            <a:schemeClr val="tx1">
                              <a:lumMod val="75000"/>
                            </a:schemeClr>
                          </a:solidFill>
                        </a:rPr>
                        <a:t>ENGAGE</a:t>
                      </a:r>
                    </a:p>
                  </a:txBody>
                  <a:tcPr anchor="ctr"/>
                </a:tc>
                <a:tc>
                  <a:txBody>
                    <a:bodyPr/>
                    <a:lstStyle/>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able to ID the necessary resources for the field</a:t>
                      </a:r>
                    </a:p>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hone their skills and gain new aptitude levels </a:t>
                      </a:r>
                    </a:p>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learn the ability to network with professionals </a:t>
                      </a:r>
                    </a:p>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have portfolio examples of their own </a:t>
                      </a:r>
                    </a:p>
                    <a:p>
                      <a:pPr marL="285750" lvl="0" indent="-285750">
                        <a:buFont typeface="Arial" panose="020B0604020202020204" pitchFamily="34" charset="0"/>
                        <a:buChar char="•"/>
                      </a:pPr>
                      <a:r>
                        <a:rPr lang="en-US" sz="2000" kern="1200" dirty="0">
                          <a:solidFill>
                            <a:schemeClr val="dk1"/>
                          </a:solidFill>
                          <a:effectLst/>
                          <a:latin typeface="+mn-lt"/>
                          <a:ea typeface="+mn-ea"/>
                          <a:cs typeface="+mn-cs"/>
                        </a:rPr>
                        <a:t>Participants can articulate what about the career cluster/field was not appealing to them</a:t>
                      </a:r>
                    </a:p>
                  </a:txBody>
                  <a:tcPr anchor="ctr"/>
                </a:tc>
                <a:extLst>
                  <a:ext uri="{0D108BD9-81ED-4DB2-BD59-A6C34878D82A}">
                    <a16:rowId xmlns:a16="http://schemas.microsoft.com/office/drawing/2014/main" val="3161410172"/>
                  </a:ext>
                </a:extLst>
              </a:tr>
            </a:tbl>
          </a:graphicData>
        </a:graphic>
      </p:graphicFrame>
    </p:spTree>
    <p:extLst>
      <p:ext uri="{BB962C8B-B14F-4D97-AF65-F5344CB8AC3E}">
        <p14:creationId xmlns:p14="http://schemas.microsoft.com/office/powerpoint/2010/main" val="28488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Main Highlights of Explore vs. Engage</a:t>
            </a:r>
            <a:endParaRPr lang="en-US" dirty="0"/>
          </a:p>
        </p:txBody>
      </p:sp>
      <p:sp>
        <p:nvSpPr>
          <p:cNvPr id="7" name="TextBox 6">
            <a:extLst>
              <a:ext uri="{FF2B5EF4-FFF2-40B4-BE49-F238E27FC236}">
                <a16:creationId xmlns:a16="http://schemas.microsoft.com/office/drawing/2014/main" id="{42667EBD-4645-BECD-4D4E-98FD0647FF7D}"/>
              </a:ext>
            </a:extLst>
          </p:cNvPr>
          <p:cNvSpPr txBox="1"/>
          <p:nvPr/>
        </p:nvSpPr>
        <p:spPr>
          <a:xfrm>
            <a:off x="1208315" y="1328057"/>
            <a:ext cx="4659085" cy="553998"/>
          </a:xfrm>
          <a:prstGeom prst="rect">
            <a:avLst/>
          </a:prstGeom>
          <a:noFill/>
        </p:spPr>
        <p:txBody>
          <a:bodyPr wrap="square" rtlCol="0">
            <a:spAutoFit/>
          </a:bodyPr>
          <a:lstStyle/>
          <a:p>
            <a:r>
              <a:rPr lang="en-US" sz="3000" dirty="0"/>
              <a:t>Eligible Organizations</a:t>
            </a:r>
          </a:p>
        </p:txBody>
      </p:sp>
      <p:graphicFrame>
        <p:nvGraphicFramePr>
          <p:cNvPr id="8" name="Table 4">
            <a:extLst>
              <a:ext uri="{FF2B5EF4-FFF2-40B4-BE49-F238E27FC236}">
                <a16:creationId xmlns:a16="http://schemas.microsoft.com/office/drawing/2014/main" id="{6F55A03D-4923-E94C-FEFB-F3FCF2C64F78}"/>
              </a:ext>
            </a:extLst>
          </p:cNvPr>
          <p:cNvGraphicFramePr>
            <a:graphicFrameLocks noGrp="1"/>
          </p:cNvGraphicFramePr>
          <p:nvPr>
            <p:extLst>
              <p:ext uri="{D42A27DB-BD31-4B8C-83A1-F6EECF244321}">
                <p14:modId xmlns:p14="http://schemas.microsoft.com/office/powerpoint/2010/main" val="651525083"/>
              </p:ext>
            </p:extLst>
          </p:nvPr>
        </p:nvGraphicFramePr>
        <p:xfrm>
          <a:off x="838200" y="2067112"/>
          <a:ext cx="10715172" cy="3877662"/>
        </p:xfrm>
        <a:graphic>
          <a:graphicData uri="http://schemas.openxmlformats.org/drawingml/2006/table">
            <a:tbl>
              <a:tblPr firstRow="1" bandRow="1">
                <a:tableStyleId>{5C22544A-7EE6-4342-B048-85BDC9FD1C3A}</a:tableStyleId>
              </a:tblPr>
              <a:tblGrid>
                <a:gridCol w="2830873">
                  <a:extLst>
                    <a:ext uri="{9D8B030D-6E8A-4147-A177-3AD203B41FA5}">
                      <a16:colId xmlns:a16="http://schemas.microsoft.com/office/drawing/2014/main" val="209396112"/>
                    </a:ext>
                  </a:extLst>
                </a:gridCol>
                <a:gridCol w="7884299">
                  <a:extLst>
                    <a:ext uri="{9D8B030D-6E8A-4147-A177-3AD203B41FA5}">
                      <a16:colId xmlns:a16="http://schemas.microsoft.com/office/drawing/2014/main" val="447335783"/>
                    </a:ext>
                  </a:extLst>
                </a:gridCol>
              </a:tblGrid>
              <a:tr h="838153">
                <a:tc>
                  <a:txBody>
                    <a:bodyPr/>
                    <a:lstStyle/>
                    <a:p>
                      <a:endParaRPr lang="en-US" dirty="0"/>
                    </a:p>
                  </a:txBody>
                  <a:tcPr anchor="ctr"/>
                </a:tc>
                <a:tc>
                  <a:txBody>
                    <a:bodyPr/>
                    <a:lstStyle/>
                    <a:p>
                      <a:pPr algn="ctr"/>
                      <a:r>
                        <a:rPr lang="en-US" sz="3000" dirty="0"/>
                        <a:t>Eligible Orgs</a:t>
                      </a:r>
                    </a:p>
                  </a:txBody>
                  <a:tcPr anchor="ctr"/>
                </a:tc>
                <a:extLst>
                  <a:ext uri="{0D108BD9-81ED-4DB2-BD59-A6C34878D82A}">
                    <a16:rowId xmlns:a16="http://schemas.microsoft.com/office/drawing/2014/main" val="880950029"/>
                  </a:ext>
                </a:extLst>
              </a:tr>
              <a:tr h="1363557">
                <a:tc>
                  <a:txBody>
                    <a:bodyPr/>
                    <a:lstStyle/>
                    <a:p>
                      <a:r>
                        <a:rPr lang="en-US" sz="3000" dirty="0">
                          <a:solidFill>
                            <a:schemeClr val="tx1">
                              <a:lumMod val="75000"/>
                            </a:schemeClr>
                          </a:solidFill>
                        </a:rPr>
                        <a:t>EXPLORE</a:t>
                      </a:r>
                    </a:p>
                  </a:txBody>
                  <a:tcPr anchor="ctr"/>
                </a:tc>
                <a:tc>
                  <a:txBody>
                    <a:bodyPr/>
                    <a:lstStyle/>
                    <a:p>
                      <a:pPr marL="285750" lvl="0" indent="-285750">
                        <a:buFont typeface="Arial" panose="020B0604020202020204" pitchFamily="34" charset="0"/>
                        <a:buChar char="•"/>
                      </a:pPr>
                      <a:r>
                        <a:rPr lang="en-US" sz="2500" b="0" i="0" kern="1200" dirty="0">
                          <a:solidFill>
                            <a:schemeClr val="dk1"/>
                          </a:solidFill>
                          <a:effectLst/>
                          <a:latin typeface="+mn-lt"/>
                          <a:ea typeface="+mn-ea"/>
                          <a:cs typeface="+mn-cs"/>
                        </a:rPr>
                        <a:t>Accredited educational institutions </a:t>
                      </a:r>
                      <a:endParaRPr lang="en-US" sz="2500" b="0" i="0" dirty="0"/>
                    </a:p>
                  </a:txBody>
                  <a:tcPr anchor="ctr"/>
                </a:tc>
                <a:extLst>
                  <a:ext uri="{0D108BD9-81ED-4DB2-BD59-A6C34878D82A}">
                    <a16:rowId xmlns:a16="http://schemas.microsoft.com/office/drawing/2014/main" val="574937595"/>
                  </a:ext>
                </a:extLst>
              </a:tr>
              <a:tr h="1675952">
                <a:tc>
                  <a:txBody>
                    <a:bodyPr/>
                    <a:lstStyle/>
                    <a:p>
                      <a:r>
                        <a:rPr lang="en-US" sz="3000" dirty="0">
                          <a:solidFill>
                            <a:schemeClr val="tx1">
                              <a:lumMod val="75000"/>
                            </a:schemeClr>
                          </a:solidFill>
                        </a:rPr>
                        <a:t>ENGAGE</a:t>
                      </a:r>
                    </a:p>
                  </a:txBody>
                  <a:tcPr anchor="ctr"/>
                </a:tc>
                <a:tc>
                  <a:txBody>
                    <a:bodyPr/>
                    <a:lstStyle/>
                    <a:p>
                      <a:pPr marL="285750" lvl="0" indent="-285750">
                        <a:buFont typeface="Arial" panose="020B0604020202020204" pitchFamily="34" charset="0"/>
                        <a:buChar char="•"/>
                      </a:pPr>
                      <a:r>
                        <a:rPr lang="en-US" sz="2500" b="0" i="0" kern="1200" dirty="0">
                          <a:solidFill>
                            <a:schemeClr val="dk1"/>
                          </a:solidFill>
                          <a:effectLst/>
                          <a:latin typeface="+mn-lt"/>
                          <a:ea typeface="+mn-ea"/>
                          <a:cs typeface="+mn-cs"/>
                        </a:rPr>
                        <a:t>501c3 nonprofit organizations</a:t>
                      </a:r>
                    </a:p>
                    <a:p>
                      <a:pPr marL="285750" lvl="0" indent="-285750">
                        <a:buFont typeface="Arial" panose="020B0604020202020204" pitchFamily="34" charset="0"/>
                        <a:buChar char="•"/>
                      </a:pPr>
                      <a:r>
                        <a:rPr lang="en-US" sz="2500" b="0" i="0" kern="1200" dirty="0">
                          <a:solidFill>
                            <a:schemeClr val="dk1"/>
                          </a:solidFill>
                          <a:effectLst/>
                          <a:latin typeface="+mn-lt"/>
                          <a:ea typeface="+mn-ea"/>
                          <a:cs typeface="+mn-cs"/>
                        </a:rPr>
                        <a:t>For-profit organizations</a:t>
                      </a:r>
                    </a:p>
                    <a:p>
                      <a:pPr marL="285750" lvl="0" indent="-285750">
                        <a:buFont typeface="Arial" panose="020B0604020202020204" pitchFamily="34" charset="0"/>
                        <a:buChar char="•"/>
                      </a:pPr>
                      <a:r>
                        <a:rPr lang="en-US" sz="2500" b="0" i="0" kern="1200" dirty="0">
                          <a:solidFill>
                            <a:schemeClr val="dk1"/>
                          </a:solidFill>
                          <a:effectLst/>
                          <a:latin typeface="+mn-lt"/>
                          <a:ea typeface="+mn-ea"/>
                          <a:cs typeface="+mn-cs"/>
                        </a:rPr>
                        <a:t>Educational institutions</a:t>
                      </a:r>
                    </a:p>
                    <a:p>
                      <a:pPr marL="285750" lvl="0" indent="-285750">
                        <a:buFont typeface="Arial" panose="020B0604020202020204" pitchFamily="34" charset="0"/>
                        <a:buChar char="•"/>
                      </a:pPr>
                      <a:r>
                        <a:rPr lang="en-US" sz="2500" b="0" i="0" kern="1200" dirty="0">
                          <a:solidFill>
                            <a:schemeClr val="dk1"/>
                          </a:solidFill>
                          <a:effectLst/>
                          <a:latin typeface="+mn-lt"/>
                          <a:ea typeface="+mn-ea"/>
                          <a:cs typeface="+mn-cs"/>
                        </a:rPr>
                        <a:t>501c6 consortiums</a:t>
                      </a:r>
                    </a:p>
                  </a:txBody>
                  <a:tcPr anchor="ctr"/>
                </a:tc>
                <a:extLst>
                  <a:ext uri="{0D108BD9-81ED-4DB2-BD59-A6C34878D82A}">
                    <a16:rowId xmlns:a16="http://schemas.microsoft.com/office/drawing/2014/main" val="3161410172"/>
                  </a:ext>
                </a:extLst>
              </a:tr>
            </a:tbl>
          </a:graphicData>
        </a:graphic>
      </p:graphicFrame>
    </p:spTree>
    <p:extLst>
      <p:ext uri="{BB962C8B-B14F-4D97-AF65-F5344CB8AC3E}">
        <p14:creationId xmlns:p14="http://schemas.microsoft.com/office/powerpoint/2010/main" val="2230579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Explore Expected Deliverables</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199" y="1433015"/>
            <a:ext cx="11070771" cy="4743947"/>
          </a:xfrm>
        </p:spPr>
        <p:txBody>
          <a:bodyPr vert="horz" lIns="91440" tIns="45720" rIns="91440" bIns="45720" rtlCol="0" anchor="t">
            <a:normAutofit/>
          </a:bodyPr>
          <a:lstStyle/>
          <a:p>
            <a:pPr marL="342900" marR="218440" lvl="0" indent="-342900" algn="just">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Comprehensive presentation of a number of locally accessible industries/career clusters to young adults unsure of what career path they wish to pursue</a:t>
            </a:r>
            <a:endParaRPr lang="en-US" sz="3000" dirty="0">
              <a:effectLst/>
              <a:latin typeface="Calibri" panose="020F0502020204030204" pitchFamily="34" charset="0"/>
              <a:ea typeface="Calibri" panose="020F0502020204030204" pitchFamily="34" charset="0"/>
            </a:endParaRPr>
          </a:p>
          <a:p>
            <a:pPr marL="342900" marR="218440" lvl="0" indent="-342900" algn="just">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Career exposure experiences</a:t>
            </a:r>
            <a:endParaRPr lang="en-US" sz="3000" dirty="0">
              <a:effectLst/>
              <a:latin typeface="Calibri" panose="020F0502020204030204" pitchFamily="34" charset="0"/>
              <a:ea typeface="Calibri" panose="020F0502020204030204" pitchFamily="34" charset="0"/>
            </a:endParaRPr>
          </a:p>
          <a:p>
            <a:pPr marL="342900" marR="218440" lvl="0" indent="-342900" algn="just">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Career collateral and other resources</a:t>
            </a:r>
            <a:endParaRPr lang="en-US" sz="3000" dirty="0">
              <a:effectLst/>
              <a:latin typeface="Calibri" panose="020F0502020204030204" pitchFamily="34" charset="0"/>
              <a:ea typeface="Calibri" panose="020F0502020204030204" pitchFamily="34" charset="0"/>
            </a:endParaRPr>
          </a:p>
          <a:p>
            <a:pPr marL="342900" marR="218440" lvl="0" indent="-342900" algn="just">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Networking opportunities</a:t>
            </a:r>
            <a:endParaRPr lang="en-US" sz="3000" dirty="0">
              <a:effectLst/>
              <a:latin typeface="Calibri" panose="020F0502020204030204" pitchFamily="34" charset="0"/>
              <a:ea typeface="Calibri" panose="020F0502020204030204" pitchFamily="34" charset="0"/>
            </a:endParaRPr>
          </a:p>
          <a:p>
            <a:pPr marL="342900" marR="218440" lvl="0" indent="-342900" algn="just">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Hands-on skill development</a:t>
            </a:r>
            <a:endParaRPr lang="en-US" sz="3000" dirty="0">
              <a:effectLst/>
              <a:latin typeface="Calibri" panose="020F0502020204030204" pitchFamily="34" charset="0"/>
              <a:ea typeface="Calibri" panose="020F0502020204030204" pitchFamily="34" charset="0"/>
            </a:endParaRPr>
          </a:p>
          <a:p>
            <a:pPr marL="342900" marR="218440" lvl="0" indent="-342900" algn="just">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Workplace environment immersions</a:t>
            </a:r>
            <a:endParaRPr lang="en-US" sz="3000" dirty="0">
              <a:effectLst/>
              <a:latin typeface="Calibri" panose="020F0502020204030204" pitchFamily="34" charset="0"/>
              <a:ea typeface="Calibri" panose="020F0502020204030204" pitchFamily="34" charset="0"/>
            </a:endParaRPr>
          </a:p>
          <a:p>
            <a:pPr marL="342900" marR="218440" lvl="0" indent="-342900" algn="just">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Presentations or collateral resources on which degrees and/or certifications best position prospective workers into these careers. </a:t>
            </a:r>
            <a:endParaRPr lang="en-US" sz="30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3572591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Engage Expected Deliverables</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199" y="1433015"/>
            <a:ext cx="11070771" cy="4743947"/>
          </a:xfrm>
        </p:spPr>
        <p:txBody>
          <a:bodyPr vert="horz" lIns="91440" tIns="45720" rIns="91440" bIns="45720" rtlCol="0" anchor="t">
            <a:normAutofit fontScale="62500" lnSpcReduction="20000"/>
          </a:bodyPr>
          <a:lstStyle/>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Field-specific skill development</a:t>
            </a:r>
            <a:endParaRPr lang="en-US" sz="3600" dirty="0">
              <a:effectLst/>
              <a:latin typeface="Calibri" panose="020F0502020204030204" pitchFamily="34" charset="0"/>
              <a:ea typeface="Calibri" panose="020F0502020204030204" pitchFamily="34" charset="0"/>
            </a:endParaRPr>
          </a:p>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Perspectives from subject matter experts describing their ‘day-in-the-job’ of that field</a:t>
            </a:r>
            <a:endParaRPr lang="en-US" sz="3600" dirty="0">
              <a:effectLst/>
              <a:latin typeface="Calibri" panose="020F0502020204030204" pitchFamily="34" charset="0"/>
              <a:ea typeface="Calibri" panose="020F0502020204030204" pitchFamily="34" charset="0"/>
            </a:endParaRPr>
          </a:p>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Perspectives from potential students pursuing educational pathways related to these fields</a:t>
            </a:r>
            <a:endParaRPr lang="en-US" sz="3600" dirty="0">
              <a:effectLst/>
              <a:latin typeface="Calibri" panose="020F0502020204030204" pitchFamily="34" charset="0"/>
              <a:ea typeface="Calibri" panose="020F0502020204030204" pitchFamily="34" charset="0"/>
            </a:endParaRPr>
          </a:p>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Immersive experiences relating to the typical work environment of that industry field (i.e. remote work with individual responsibilities, versus in-person, team dynamics work, versus individual skill development in a commercial kitchen, etc.)</a:t>
            </a:r>
            <a:endParaRPr lang="en-US" sz="3600" dirty="0">
              <a:effectLst/>
              <a:latin typeface="Calibri" panose="020F0502020204030204" pitchFamily="34" charset="0"/>
              <a:ea typeface="Calibri" panose="020F0502020204030204" pitchFamily="34" charset="0"/>
            </a:endParaRPr>
          </a:p>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Critical industry certification/education information </a:t>
            </a:r>
            <a:endParaRPr lang="en-US" sz="3600" dirty="0">
              <a:effectLst/>
              <a:latin typeface="Calibri" panose="020F0502020204030204" pitchFamily="34" charset="0"/>
              <a:ea typeface="Calibri" panose="020F0502020204030204" pitchFamily="34" charset="0"/>
            </a:endParaRPr>
          </a:p>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Tools and/or collateral outlining the necessary tools for them to thrive</a:t>
            </a:r>
            <a:endParaRPr lang="en-US" sz="3600" dirty="0">
              <a:effectLst/>
              <a:latin typeface="Calibri" panose="020F0502020204030204" pitchFamily="34" charset="0"/>
              <a:ea typeface="Calibri" panose="020F0502020204030204" pitchFamily="34" charset="0"/>
            </a:endParaRPr>
          </a:p>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Continued skill exercises/development for ‘after-hours’ or even beyond the conclusion of the program</a:t>
            </a:r>
            <a:endParaRPr lang="en-US" sz="3600" dirty="0">
              <a:effectLst/>
              <a:latin typeface="Calibri" panose="020F0502020204030204" pitchFamily="34" charset="0"/>
              <a:ea typeface="Calibri" panose="020F0502020204030204" pitchFamily="34" charset="0"/>
            </a:endParaRPr>
          </a:p>
          <a:p>
            <a:pPr marL="342900" marR="218440" lvl="0" indent="-342900" algn="just">
              <a:lnSpc>
                <a:spcPct val="120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Calibri" panose="020F0502020204030204" pitchFamily="34" charset="0"/>
              </a:rPr>
              <a:t>Any other information/resources deemed necessary for a deeper understanding of what a pursuit of these careers require.</a:t>
            </a:r>
            <a:endParaRPr lang="en-US" sz="36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237471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Explore Cost Leverage</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199" y="1433015"/>
            <a:ext cx="11070771" cy="4743947"/>
          </a:xfrm>
        </p:spPr>
        <p:txBody>
          <a:bodyPr vert="horz" lIns="91440" tIns="45720" rIns="91440" bIns="45720" rtlCol="0" anchor="t">
            <a:normAutofit fontScale="92500" lnSpcReduction="10000"/>
          </a:bodyPr>
          <a:lstStyle/>
          <a:p>
            <a:r>
              <a:rPr lang="en-US" sz="3500" i="1" dirty="0">
                <a:effectLst/>
                <a:latin typeface="Calibri" panose="020F0502020204030204" pitchFamily="34" charset="0"/>
                <a:ea typeface="Arial" panose="020B0604020202020204" pitchFamily="34" charset="0"/>
                <a:cs typeface="Calibri" panose="020F0502020204030204" pitchFamily="34" charset="0"/>
              </a:rPr>
              <a:t>This leverage is at least 20% of the total proposed cost estimate</a:t>
            </a:r>
          </a:p>
          <a:p>
            <a:r>
              <a:rPr lang="en-US" sz="3500" i="1" dirty="0">
                <a:solidFill>
                  <a:schemeClr val="tx2"/>
                </a:solidFill>
                <a:latin typeface="Calibri" panose="020F0502020204030204" pitchFamily="34" charset="0"/>
                <a:cs typeface="Calibri" panose="020F0502020204030204" pitchFamily="34" charset="0"/>
              </a:rPr>
              <a:t>Cash or </a:t>
            </a:r>
            <a:r>
              <a:rPr lang="en-US" sz="3500" i="1">
                <a:solidFill>
                  <a:schemeClr val="tx2"/>
                </a:solidFill>
                <a:latin typeface="Calibri" panose="020F0502020204030204" pitchFamily="34" charset="0"/>
                <a:cs typeface="Calibri" panose="020F0502020204030204" pitchFamily="34" charset="0"/>
              </a:rPr>
              <a:t>in-kind allowed</a:t>
            </a:r>
            <a:endParaRPr lang="en-US" sz="3500" i="1" dirty="0">
              <a:solidFill>
                <a:schemeClr val="tx2"/>
              </a:solidFill>
              <a:latin typeface="Calibri" panose="020F0502020204030204" pitchFamily="34" charset="0"/>
              <a:cs typeface="Calibri" panose="020F0502020204030204" pitchFamily="34" charset="0"/>
            </a:endParaRPr>
          </a:p>
          <a:p>
            <a:r>
              <a:rPr lang="en-US" sz="3500" i="1" dirty="0">
                <a:solidFill>
                  <a:schemeClr val="tx2"/>
                </a:solidFill>
                <a:latin typeface="Calibri" panose="020F0502020204030204" pitchFamily="34" charset="0"/>
                <a:cs typeface="Calibri" panose="020F0502020204030204" pitchFamily="34" charset="0"/>
              </a:rPr>
              <a:t>Ideas include:</a:t>
            </a:r>
          </a:p>
          <a:p>
            <a:pPr>
              <a:buFontTx/>
              <a:buChar char="-"/>
            </a:pPr>
            <a:r>
              <a:rPr lang="en-US" sz="3500" i="1" dirty="0">
                <a:solidFill>
                  <a:schemeClr val="tx2"/>
                </a:solidFill>
                <a:latin typeface="Calibri" panose="020F0502020204030204" pitchFamily="34" charset="0"/>
                <a:cs typeface="Calibri" panose="020F0502020204030204" pitchFamily="34" charset="0"/>
              </a:rPr>
              <a:t>Marketing budget</a:t>
            </a:r>
          </a:p>
          <a:p>
            <a:pPr>
              <a:buFontTx/>
              <a:buChar char="-"/>
            </a:pPr>
            <a:r>
              <a:rPr lang="en-US" sz="3500" i="1" dirty="0">
                <a:solidFill>
                  <a:schemeClr val="tx2"/>
                </a:solidFill>
                <a:latin typeface="Calibri" panose="020F0502020204030204" pitchFamily="34" charset="0"/>
                <a:cs typeface="Calibri" panose="020F0502020204030204" pitchFamily="34" charset="0"/>
              </a:rPr>
              <a:t>Classroom/lab supplies</a:t>
            </a:r>
          </a:p>
          <a:p>
            <a:pPr>
              <a:buFontTx/>
              <a:buChar char="-"/>
            </a:pPr>
            <a:r>
              <a:rPr lang="en-US" sz="3500" i="1" dirty="0">
                <a:solidFill>
                  <a:schemeClr val="tx2"/>
                </a:solidFill>
                <a:latin typeface="Calibri" panose="020F0502020204030204" pitchFamily="34" charset="0"/>
                <a:cs typeface="Calibri" panose="020F0502020204030204" pitchFamily="34" charset="0"/>
              </a:rPr>
              <a:t>Staff time</a:t>
            </a:r>
          </a:p>
          <a:p>
            <a:pPr>
              <a:buFontTx/>
              <a:buChar char="-"/>
            </a:pPr>
            <a:r>
              <a:rPr lang="en-US" sz="3500" i="1" dirty="0">
                <a:solidFill>
                  <a:schemeClr val="tx2"/>
                </a:solidFill>
                <a:latin typeface="Calibri" panose="020F0502020204030204" pitchFamily="34" charset="0"/>
                <a:cs typeface="Calibri" panose="020F0502020204030204" pitchFamily="34" charset="0"/>
              </a:rPr>
              <a:t>Transportation vehicles/staffing</a:t>
            </a:r>
          </a:p>
          <a:p>
            <a:pPr>
              <a:buFontTx/>
              <a:buChar char="-"/>
            </a:pPr>
            <a:r>
              <a:rPr lang="en-US" sz="3500" i="1" dirty="0">
                <a:solidFill>
                  <a:schemeClr val="tx2"/>
                </a:solidFill>
                <a:latin typeface="Calibri" panose="020F0502020204030204" pitchFamily="34" charset="0"/>
                <a:cs typeface="Calibri" panose="020F0502020204030204" pitchFamily="34" charset="0"/>
              </a:rPr>
              <a:t>Other on-campus resources (i.e. facilities, dining, collateral print, etc.)</a:t>
            </a:r>
            <a:endParaRPr lang="en-US" sz="3500" dirty="0">
              <a:solidFill>
                <a:schemeClr val="tx2"/>
              </a:solidFill>
              <a:latin typeface="Calibri" panose="020F0502020204030204" pitchFamily="34" charset="0"/>
              <a:cs typeface="Calibri" panose="020F0502020204030204" pitchFamily="34" charset="0"/>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344639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RFP Required Documents</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199" y="1433015"/>
            <a:ext cx="11070771" cy="4743947"/>
          </a:xfrm>
        </p:spPr>
        <p:txBody>
          <a:bodyPr vert="horz" lIns="91440" tIns="45720" rIns="91440" bIns="45720" rtlCol="0" anchor="t">
            <a:normAutofit/>
          </a:bodyPr>
          <a:lstStyle/>
          <a:p>
            <a:pPr marL="514350" indent="-514350">
              <a:lnSpc>
                <a:spcPct val="150000"/>
              </a:lnSpc>
              <a:buAutoNum type="alphaUcParenR"/>
            </a:pPr>
            <a:r>
              <a:rPr lang="en-US" sz="3200" dirty="0">
                <a:solidFill>
                  <a:schemeClr val="tx2"/>
                </a:solidFill>
                <a:latin typeface="Arial"/>
                <a:cs typeface="Arial"/>
              </a:rPr>
              <a:t>Cover Letter (only need one)</a:t>
            </a:r>
          </a:p>
          <a:p>
            <a:pPr marL="514350" indent="-514350">
              <a:lnSpc>
                <a:spcPct val="150000"/>
              </a:lnSpc>
              <a:buAutoNum type="alphaUcParenR"/>
            </a:pPr>
            <a:r>
              <a:rPr lang="en-US" sz="3200" dirty="0">
                <a:solidFill>
                  <a:schemeClr val="tx2"/>
                </a:solidFill>
                <a:latin typeface="Arial"/>
                <a:cs typeface="Arial"/>
              </a:rPr>
              <a:t>Scope Narrative</a:t>
            </a:r>
          </a:p>
          <a:p>
            <a:pPr marL="514350" indent="-514350">
              <a:lnSpc>
                <a:spcPct val="150000"/>
              </a:lnSpc>
              <a:buAutoNum type="alphaUcParenR"/>
            </a:pPr>
            <a:r>
              <a:rPr lang="en-US" sz="3200" dirty="0">
                <a:solidFill>
                  <a:schemeClr val="tx2"/>
                </a:solidFill>
                <a:latin typeface="Arial"/>
                <a:cs typeface="Arial"/>
              </a:rPr>
              <a:t>Budget</a:t>
            </a:r>
          </a:p>
          <a:p>
            <a:pPr marL="514350" indent="-514350">
              <a:lnSpc>
                <a:spcPct val="150000"/>
              </a:lnSpc>
              <a:buAutoNum type="alphaUcParenR"/>
            </a:pPr>
            <a:r>
              <a:rPr lang="en-US" sz="3200" dirty="0">
                <a:solidFill>
                  <a:schemeClr val="tx2"/>
                </a:solidFill>
                <a:latin typeface="Arial"/>
                <a:cs typeface="Arial"/>
              </a:rPr>
              <a:t>Relationship Disclosure Form</a:t>
            </a:r>
          </a:p>
          <a:p>
            <a:pPr marL="514350" indent="-514350">
              <a:lnSpc>
                <a:spcPct val="150000"/>
              </a:lnSpc>
              <a:buAutoNum type="alphaUcParenR"/>
            </a:pPr>
            <a:r>
              <a:rPr lang="en-US" sz="3200" dirty="0">
                <a:solidFill>
                  <a:schemeClr val="tx2"/>
                </a:solidFill>
                <a:latin typeface="Arial"/>
                <a:cs typeface="Arial"/>
              </a:rPr>
              <a:t>Contractor Provisions, Certifications and Assurances</a:t>
            </a:r>
          </a:p>
          <a:p>
            <a:endParaRPr lang="en-US" sz="32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2851707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Required Document - Narrative</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199" y="1433015"/>
            <a:ext cx="11070771" cy="4743947"/>
          </a:xfrm>
        </p:spPr>
        <p:txBody>
          <a:bodyPr vert="horz" lIns="91440" tIns="45720" rIns="91440" bIns="45720" rtlCol="0" anchor="t">
            <a:normAutofit/>
          </a:bodyPr>
          <a:lstStyle/>
          <a:p>
            <a:r>
              <a:rPr lang="en-US" sz="3200" dirty="0">
                <a:solidFill>
                  <a:schemeClr val="tx2"/>
                </a:solidFill>
                <a:latin typeface="Arial"/>
                <a:cs typeface="Arial"/>
              </a:rPr>
              <a:t>Multiple proposals per program are welcome, especially in Engage</a:t>
            </a:r>
          </a:p>
          <a:p>
            <a:r>
              <a:rPr lang="en-US" sz="3200" dirty="0">
                <a:solidFill>
                  <a:schemeClr val="tx2"/>
                </a:solidFill>
                <a:latin typeface="Arial"/>
                <a:cs typeface="Arial"/>
              </a:rPr>
              <a:t>Explore and Engage Narratives differ in template</a:t>
            </a:r>
          </a:p>
          <a:p>
            <a:r>
              <a:rPr lang="en-US" sz="3200" dirty="0">
                <a:solidFill>
                  <a:schemeClr val="tx2"/>
                </a:solidFill>
                <a:latin typeface="Arial"/>
                <a:cs typeface="Arial"/>
              </a:rPr>
              <a:t>Be as thorough as possible, but 10 page limit</a:t>
            </a:r>
          </a:p>
          <a:p>
            <a:r>
              <a:rPr lang="en-US" sz="3200" dirty="0">
                <a:solidFill>
                  <a:schemeClr val="tx2"/>
                </a:solidFill>
                <a:latin typeface="Arial"/>
                <a:cs typeface="Arial"/>
              </a:rPr>
              <a:t>Address each major question/header</a:t>
            </a:r>
          </a:p>
          <a:p>
            <a:r>
              <a:rPr lang="en-US" sz="3200" dirty="0">
                <a:solidFill>
                  <a:schemeClr val="tx2"/>
                </a:solidFill>
                <a:latin typeface="Arial"/>
                <a:cs typeface="Arial"/>
              </a:rPr>
              <a:t>12-point font, single spaced narratives</a:t>
            </a:r>
          </a:p>
          <a:p>
            <a:endParaRPr lang="en-US" sz="32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2851644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Scope Narrative - Explore</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200" y="1433015"/>
            <a:ext cx="10330544" cy="4946014"/>
          </a:xfrm>
        </p:spPr>
        <p:txBody>
          <a:bodyPr vert="horz" lIns="91440" tIns="45720" rIns="91440" bIns="45720" rtlCol="0" anchor="t">
            <a:normAutofit lnSpcReduction="10000"/>
          </a:bodyPr>
          <a:lstStyle/>
          <a:p>
            <a:pPr marL="342900" marR="0" lvl="0" indent="-342900" algn="just">
              <a:spcBef>
                <a:spcPts val="0"/>
              </a:spcBef>
              <a:spcAft>
                <a:spcPts val="0"/>
              </a:spcAft>
              <a:buFont typeface="+mj-lt"/>
              <a:buAutoNum type="arabicPeriod"/>
            </a:pPr>
            <a:r>
              <a:rPr lang="en-US" sz="2400" dirty="0">
                <a:effectLst/>
                <a:latin typeface="Calibri" panose="020F0502020204030204" pitchFamily="34" charset="0"/>
                <a:ea typeface="Arial" panose="020B0604020202020204" pitchFamily="34" charset="0"/>
              </a:rPr>
              <a:t>NAME OF PROPOSED EXPLORE PROGRAM:</a:t>
            </a:r>
          </a:p>
          <a:p>
            <a:pPr marL="457200" marR="0" lvl="0" indent="-457200" algn="just">
              <a:spcBef>
                <a:spcPts val="0"/>
              </a:spcBef>
              <a:spcAft>
                <a:spcPts val="0"/>
              </a:spcAft>
              <a:buFont typeface="+mj-lt"/>
              <a:buAutoNum type="arabicPeriod"/>
            </a:pPr>
            <a:endParaRPr lang="en-US" sz="2400" dirty="0">
              <a:effectLst/>
              <a:latin typeface="Calibri" panose="020F0502020204030204" pitchFamily="34" charset="0"/>
              <a:ea typeface="Arial" panose="020B0604020202020204" pitchFamily="34" charset="0"/>
            </a:endParaRPr>
          </a:p>
          <a:p>
            <a:pPr marL="342900" marR="0" lvl="0" indent="-342900" algn="just">
              <a:spcBef>
                <a:spcPts val="0"/>
              </a:spcBef>
              <a:spcAft>
                <a:spcPts val="0"/>
              </a:spcAft>
              <a:buFont typeface="+mj-lt"/>
              <a:buAutoNum type="arabicPeriod"/>
            </a:pPr>
            <a:r>
              <a:rPr lang="en-US" sz="2400" dirty="0">
                <a:effectLst/>
                <a:latin typeface="Calibri" panose="020F0502020204030204" pitchFamily="34" charset="0"/>
                <a:ea typeface="Arial" panose="020B0604020202020204" pitchFamily="34" charset="0"/>
              </a:rPr>
              <a:t>INDUSTRY FIELD/CAREER CLUSTER AREA(S) COVERED IN PROPOSED PROGRAM:</a:t>
            </a:r>
          </a:p>
          <a:p>
            <a:pPr marL="457200" marR="0" lvl="0" indent="-457200" algn="just">
              <a:spcBef>
                <a:spcPts val="0"/>
              </a:spcBef>
              <a:spcAft>
                <a:spcPts val="0"/>
              </a:spcAft>
              <a:buFont typeface="+mj-lt"/>
              <a:buAutoNum type="arabicPeriod"/>
            </a:pPr>
            <a:endParaRPr lang="en-US" sz="2400" dirty="0">
              <a:effectLst/>
              <a:latin typeface="Calibri" panose="020F0502020204030204" pitchFamily="34" charset="0"/>
              <a:ea typeface="Arial" panose="020B0604020202020204" pitchFamily="34" charset="0"/>
            </a:endParaRPr>
          </a:p>
          <a:p>
            <a:pPr marL="342900" marR="0" lvl="0" indent="-342900" algn="just">
              <a:spcBef>
                <a:spcPts val="0"/>
              </a:spcBef>
              <a:spcAft>
                <a:spcPts val="0"/>
              </a:spcAft>
              <a:buFont typeface="+mj-lt"/>
              <a:buAutoNum type="arabicPeriod"/>
            </a:pPr>
            <a:r>
              <a:rPr lang="en-US" sz="2400" dirty="0">
                <a:effectLst/>
                <a:latin typeface="Calibri" panose="020F0502020204030204" pitchFamily="34" charset="0"/>
                <a:ea typeface="Arial" panose="020B0604020202020204" pitchFamily="34" charset="0"/>
              </a:rPr>
              <a:t>HOST ORGANIZATION(S):</a:t>
            </a:r>
          </a:p>
          <a:p>
            <a:pPr marL="342900" marR="0" lvl="0" indent="-342900" algn="just">
              <a:spcBef>
                <a:spcPts val="0"/>
              </a:spcBef>
              <a:spcAft>
                <a:spcPts val="0"/>
              </a:spcAft>
              <a:buFont typeface="+mj-lt"/>
              <a:buAutoNum type="arabicPeriod"/>
            </a:pPr>
            <a:endParaRPr lang="en-US" sz="2400" dirty="0">
              <a:latin typeface="Calibri" panose="020F0502020204030204" pitchFamily="34" charset="0"/>
              <a:ea typeface="Arial" panose="020B0604020202020204" pitchFamily="34" charset="0"/>
            </a:endParaRPr>
          </a:p>
          <a:p>
            <a:pPr marL="342900" marR="0" lvl="0" indent="-342900" algn="just">
              <a:spcBef>
                <a:spcPts val="0"/>
              </a:spcBef>
              <a:spcAft>
                <a:spcPts val="0"/>
              </a:spcAft>
              <a:buFont typeface="+mj-lt"/>
              <a:buAutoNum type="arabicPeriod"/>
            </a:pPr>
            <a:r>
              <a:rPr lang="en-US" sz="2400" dirty="0">
                <a:effectLst/>
                <a:latin typeface="Calibri" panose="020F0502020204030204" pitchFamily="34" charset="0"/>
                <a:ea typeface="Arial" panose="020B0604020202020204" pitchFamily="34" charset="0"/>
              </a:rPr>
              <a:t>CSCF FY23 PREFERRED TIMEFRAME SELECTION(S): </a:t>
            </a:r>
            <a:r>
              <a:rPr lang="en-US" sz="2400" i="1" dirty="0">
                <a:effectLst/>
                <a:latin typeface="Calibri" panose="020F0502020204030204" pitchFamily="34" charset="0"/>
                <a:ea typeface="Arial" panose="020B0604020202020204" pitchFamily="34" charset="0"/>
              </a:rPr>
              <a:t>(Summer A, B, or Both)</a:t>
            </a:r>
            <a:r>
              <a:rPr lang="en-US" sz="2400" dirty="0">
                <a:effectLst/>
                <a:latin typeface="Calibri" panose="020F0502020204030204" pitchFamily="34" charset="0"/>
                <a:ea typeface="Arial" panose="020B0604020202020204" pitchFamily="34" charset="0"/>
              </a:rPr>
              <a:t> </a:t>
            </a:r>
            <a:endParaRPr lang="en-US" sz="2400" dirty="0">
              <a:ea typeface="Arial" panose="020B0604020202020204" pitchFamily="34" charset="0"/>
            </a:endParaRPr>
          </a:p>
          <a:p>
            <a:pPr marL="342900" marR="0" lvl="0" indent="-342900" algn="just">
              <a:spcBef>
                <a:spcPts val="0"/>
              </a:spcBef>
              <a:spcAft>
                <a:spcPts val="0"/>
              </a:spcAft>
              <a:buFont typeface="+mj-lt"/>
              <a:buAutoNum type="arabicPeriod"/>
            </a:pPr>
            <a:endParaRPr lang="en-US" sz="2400" dirty="0">
              <a:effectLst/>
              <a:latin typeface="Calibri" panose="020F0502020204030204" pitchFamily="34" charset="0"/>
              <a:ea typeface="Arial" panose="020B0604020202020204" pitchFamily="34" charset="0"/>
            </a:endParaRPr>
          </a:p>
          <a:p>
            <a:pPr marL="342900" marR="0" lvl="0" indent="-342900" algn="just">
              <a:spcBef>
                <a:spcPts val="0"/>
              </a:spcBef>
              <a:spcAft>
                <a:spcPts val="0"/>
              </a:spcAft>
              <a:buFont typeface="+mj-lt"/>
              <a:buAutoNum type="arabicPeriod"/>
            </a:pPr>
            <a:r>
              <a:rPr lang="en-US" sz="2400" dirty="0">
                <a:effectLst/>
                <a:latin typeface="Calibri" panose="020F0502020204030204" pitchFamily="34" charset="0"/>
                <a:ea typeface="Arial" panose="020B0604020202020204" pitchFamily="34" charset="0"/>
              </a:rPr>
              <a:t>PREFERRED COUNTY(IES) TO HOST EXPLORE PROGRAM WITHIN: </a:t>
            </a:r>
            <a:r>
              <a:rPr lang="en-US" sz="2400" i="1" dirty="0">
                <a:effectLst/>
                <a:latin typeface="Calibri" panose="020F0502020204030204" pitchFamily="34" charset="0"/>
                <a:ea typeface="Arial" panose="020B0604020202020204" pitchFamily="34" charset="0"/>
              </a:rPr>
              <a:t>(Share as many as you could host this particular program within: Lake, Orange, Osceola, Seminole and/or Sumter)</a:t>
            </a:r>
          </a:p>
          <a:p>
            <a:pPr marL="342900" marR="0" lvl="0" indent="-342900" algn="just">
              <a:spcBef>
                <a:spcPts val="0"/>
              </a:spcBef>
              <a:spcAft>
                <a:spcPts val="0"/>
              </a:spcAft>
              <a:buFont typeface="+mj-lt"/>
              <a:buAutoNum type="arabicPeriod"/>
            </a:pPr>
            <a:endParaRPr lang="en-US" sz="2400" dirty="0">
              <a:effectLst/>
              <a:latin typeface="Calibri" panose="020F0502020204030204" pitchFamily="34" charset="0"/>
              <a:ea typeface="Arial" panose="020B0604020202020204" pitchFamily="34" charset="0"/>
            </a:endParaRPr>
          </a:p>
          <a:p>
            <a:pPr marL="342900" marR="0" lvl="0" indent="-342900" algn="just">
              <a:spcBef>
                <a:spcPts val="0"/>
              </a:spcBef>
              <a:spcAft>
                <a:spcPts val="0"/>
              </a:spcAft>
              <a:buFont typeface="+mj-lt"/>
              <a:buAutoNum type="arabicPeriod"/>
            </a:pPr>
            <a:r>
              <a:rPr lang="en-US" sz="2400" dirty="0">
                <a:effectLst/>
                <a:latin typeface="Calibri" panose="020F0502020204030204" pitchFamily="34" charset="0"/>
                <a:ea typeface="Arial" panose="020B0604020202020204" pitchFamily="34" charset="0"/>
              </a:rPr>
              <a:t>POTENTIAL SITE(S) WHERE PROPOSED EXPLORE MAY BE HOSTED: </a:t>
            </a:r>
            <a:r>
              <a:rPr lang="en-US" sz="2400" i="1" dirty="0">
                <a:effectLst/>
                <a:latin typeface="Calibri" panose="020F0502020204030204" pitchFamily="34" charset="0"/>
                <a:ea typeface="Arial" panose="020B0604020202020204" pitchFamily="34" charset="0"/>
              </a:rPr>
              <a:t>(Provide facility name and address at minimum. Brief information shared on building access, parking and any other facility-related issues being resolved as soon as possible will strengthen the proposal). </a:t>
            </a:r>
            <a:endParaRPr lang="en-US" sz="2400" i="1" dirty="0">
              <a:ea typeface="Arial" panose="020B0604020202020204" pitchFamily="34" charset="0"/>
            </a:endParaRPr>
          </a:p>
          <a:p>
            <a:pPr marL="0" indent="0">
              <a:buNone/>
            </a:pPr>
            <a:endParaRPr lang="en-US" sz="3200" dirty="0">
              <a:solidFill>
                <a:schemeClr val="tx2"/>
              </a:solidFill>
              <a:latin typeface="Arial"/>
              <a:cs typeface="Arial"/>
            </a:endParaRPr>
          </a:p>
          <a:p>
            <a:pPr marL="0" indent="0">
              <a:buNone/>
            </a:pPr>
            <a:endParaRPr lang="en-US" sz="3200"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a:p>
            <a:pPr marL="0" indent="0">
              <a:buNone/>
            </a:pPr>
            <a:endParaRPr lang="en-US" dirty="0"/>
          </a:p>
        </p:txBody>
      </p:sp>
    </p:spTree>
    <p:extLst>
      <p:ext uri="{BB962C8B-B14F-4D97-AF65-F5344CB8AC3E}">
        <p14:creationId xmlns:p14="http://schemas.microsoft.com/office/powerpoint/2010/main" val="320557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CB7ED-ED5E-43B1-B63C-FB905834084E}"/>
              </a:ext>
            </a:extLst>
          </p:cNvPr>
          <p:cNvSpPr>
            <a:spLocks noGrp="1"/>
          </p:cNvSpPr>
          <p:nvPr>
            <p:ph type="title"/>
          </p:nvPr>
        </p:nvSpPr>
        <p:spPr/>
        <p:txBody>
          <a:bodyPr>
            <a:normAutofit/>
          </a:bodyPr>
          <a:lstStyle/>
          <a:p>
            <a:r>
              <a:rPr lang="en-US" dirty="0">
                <a:latin typeface="Arial"/>
                <a:cs typeface="Arial"/>
              </a:rPr>
              <a:t>Mission &amp; Goals</a:t>
            </a:r>
            <a:endParaRPr lang="en-US" dirty="0"/>
          </a:p>
        </p:txBody>
      </p:sp>
      <p:sp>
        <p:nvSpPr>
          <p:cNvPr id="9" name="TextBox 8">
            <a:extLst>
              <a:ext uri="{FF2B5EF4-FFF2-40B4-BE49-F238E27FC236}">
                <a16:creationId xmlns:a16="http://schemas.microsoft.com/office/drawing/2014/main" id="{0EE43EB5-2068-A5B0-4F8C-6B37EC8596C7}"/>
              </a:ext>
            </a:extLst>
          </p:cNvPr>
          <p:cNvSpPr txBox="1"/>
          <p:nvPr/>
        </p:nvSpPr>
        <p:spPr>
          <a:xfrm>
            <a:off x="761999" y="1611227"/>
            <a:ext cx="11070771" cy="1758623"/>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3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Provide 5 Counties of youth aged 15 – 19 with exposure to a variety of career options and ensuing pathways to succeed</a:t>
            </a:r>
          </a:p>
          <a:p>
            <a:pPr marR="0" lvl="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C34B7C3-DD3E-531A-D009-7FBE3BBFDC19}"/>
              </a:ext>
            </a:extLst>
          </p:cNvPr>
          <p:cNvSpPr txBox="1"/>
          <p:nvPr/>
        </p:nvSpPr>
        <p:spPr>
          <a:xfrm>
            <a:off x="3385458" y="3374889"/>
            <a:ext cx="2405744" cy="2200667"/>
          </a:xfrm>
          <a:prstGeom prst="rect">
            <a:avLst/>
          </a:prstGeom>
          <a:solidFill>
            <a:srgbClr val="0070C0"/>
          </a:solidFill>
        </p:spPr>
        <p:txBody>
          <a:bodyPr wrap="square">
            <a:spAutoFit/>
          </a:bodyPr>
          <a:lstStyle/>
          <a:p>
            <a:pPr marR="0" lvl="0" algn="ctr">
              <a:lnSpc>
                <a:spcPct val="107000"/>
              </a:lnSpc>
              <a:spcBef>
                <a:spcPts val="0"/>
              </a:spcBef>
              <a:spcAft>
                <a:spcPts val="0"/>
              </a:spcAft>
            </a:pPr>
            <a:r>
              <a:rPr lang="en-US" sz="215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Provide </a:t>
            </a:r>
            <a:r>
              <a:rPr lang="en-US" sz="21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opportunity youth the skills and remove barriers to succeed in pursuing a career of interest</a:t>
            </a:r>
          </a:p>
        </p:txBody>
      </p:sp>
      <p:sp>
        <p:nvSpPr>
          <p:cNvPr id="18" name="TextBox 17">
            <a:extLst>
              <a:ext uri="{FF2B5EF4-FFF2-40B4-BE49-F238E27FC236}">
                <a16:creationId xmlns:a16="http://schemas.microsoft.com/office/drawing/2014/main" id="{DDCB7515-4AF2-1BC4-B2EE-E054207C87BF}"/>
              </a:ext>
            </a:extLst>
          </p:cNvPr>
          <p:cNvSpPr txBox="1"/>
          <p:nvPr/>
        </p:nvSpPr>
        <p:spPr>
          <a:xfrm>
            <a:off x="6047016" y="3369850"/>
            <a:ext cx="2318657" cy="2347694"/>
          </a:xfrm>
          <a:prstGeom prst="rect">
            <a:avLst/>
          </a:prstGeom>
          <a:solidFill>
            <a:srgbClr val="0070C0"/>
          </a:solidFill>
        </p:spPr>
        <p:txBody>
          <a:bodyPr wrap="square">
            <a:spAutoFit/>
          </a:bodyPr>
          <a:lstStyle/>
          <a:p>
            <a:pPr marR="0" lvl="0" algn="ctr">
              <a:lnSpc>
                <a:spcPct val="107000"/>
              </a:lnSpc>
              <a:spcBef>
                <a:spcPts val="0"/>
              </a:spcBef>
              <a:spcAft>
                <a:spcPts val="0"/>
              </a:spcAft>
            </a:pPr>
            <a:r>
              <a:rPr lang="en-US" sz="2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Create a robust pipeline of skilled, poised young  talent for regional businesses to hire</a:t>
            </a:r>
          </a:p>
        </p:txBody>
      </p:sp>
      <p:sp>
        <p:nvSpPr>
          <p:cNvPr id="20" name="TextBox 19">
            <a:extLst>
              <a:ext uri="{FF2B5EF4-FFF2-40B4-BE49-F238E27FC236}">
                <a16:creationId xmlns:a16="http://schemas.microsoft.com/office/drawing/2014/main" id="{915E1391-6624-E918-830E-C2D630EC864B}"/>
              </a:ext>
            </a:extLst>
          </p:cNvPr>
          <p:cNvSpPr txBox="1"/>
          <p:nvPr/>
        </p:nvSpPr>
        <p:spPr>
          <a:xfrm>
            <a:off x="8621488" y="3339989"/>
            <a:ext cx="2405744" cy="2249975"/>
          </a:xfrm>
          <a:prstGeom prst="rect">
            <a:avLst/>
          </a:prstGeom>
          <a:solidFill>
            <a:srgbClr val="0070C0"/>
          </a:solidFill>
        </p:spPr>
        <p:txBody>
          <a:bodyPr wrap="square">
            <a:spAutoFit/>
          </a:bodyPr>
          <a:lstStyle/>
          <a:p>
            <a:pPr marR="0" lvl="0" algn="ctr">
              <a:lnSpc>
                <a:spcPct val="107000"/>
              </a:lnSpc>
              <a:spcBef>
                <a:spcPts val="0"/>
              </a:spcBef>
              <a:spcAft>
                <a:spcPts val="0"/>
              </a:spcAft>
            </a:pPr>
            <a:r>
              <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Position CareerSource CFL as the preeminent and trusted career resources hub in the region</a:t>
            </a:r>
          </a:p>
        </p:txBody>
      </p:sp>
      <p:sp>
        <p:nvSpPr>
          <p:cNvPr id="27" name="TextBox 26">
            <a:extLst>
              <a:ext uri="{FF2B5EF4-FFF2-40B4-BE49-F238E27FC236}">
                <a16:creationId xmlns:a16="http://schemas.microsoft.com/office/drawing/2014/main" id="{68A350FF-8836-887C-2179-757FEDE1BEB4}"/>
              </a:ext>
            </a:extLst>
          </p:cNvPr>
          <p:cNvSpPr txBox="1"/>
          <p:nvPr/>
        </p:nvSpPr>
        <p:spPr>
          <a:xfrm>
            <a:off x="723900" y="3369850"/>
            <a:ext cx="2405744" cy="2249975"/>
          </a:xfrm>
          <a:prstGeom prst="rect">
            <a:avLst/>
          </a:prstGeom>
          <a:solidFill>
            <a:srgbClr val="0070C0"/>
          </a:solidFill>
        </p:spPr>
        <p:txBody>
          <a:bodyPr wrap="square">
            <a:spAutoFit/>
          </a:bodyPr>
          <a:lstStyle/>
          <a:p>
            <a:pPr marR="0" lvl="0" algn="ctr">
              <a:lnSpc>
                <a:spcPct val="107000"/>
              </a:lnSpc>
              <a:spcBef>
                <a:spcPts val="0"/>
              </a:spcBef>
              <a:spcAft>
                <a:spcPts val="0"/>
              </a:spcAft>
            </a:pPr>
            <a:r>
              <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rPr>
              <a:t>Assist at least 1,500 young adults into better understanding what career field they want to enter</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8704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Scope Narrative – Explore (cont.)</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200" y="1433015"/>
            <a:ext cx="10330544" cy="4743947"/>
          </a:xfrm>
        </p:spPr>
        <p:txBody>
          <a:bodyPr vert="horz" lIns="91440" tIns="45720" rIns="91440" bIns="45720" rtlCol="0" anchor="t">
            <a:normAutofit/>
          </a:bodyPr>
          <a:lstStyle/>
          <a:p>
            <a:pPr marL="0" marR="0" lvl="0" indent="0" algn="just">
              <a:spcBef>
                <a:spcPts val="0"/>
              </a:spcBef>
              <a:spcAft>
                <a:spcPts val="0"/>
              </a:spcAft>
              <a:buNone/>
            </a:pPr>
            <a:r>
              <a:rPr lang="en-US" sz="2400" dirty="0">
                <a:effectLst/>
                <a:latin typeface="Calibri" panose="020F0502020204030204" pitchFamily="34" charset="0"/>
                <a:ea typeface="Arial" panose="020B0604020202020204" pitchFamily="34" charset="0"/>
              </a:rPr>
              <a:t>7. BACKGROUND AND HISTORICAL IMPACT (IF AVAILABLE) OF ORGANIZATION IN YOUTH CAREER PROGRAM HOSTING – ALSO SHARE ORGANIZATION’S MARKETING/OUTREACH DEPARTMENT WEBSITE AND/OR OTHER COLLATERAL</a:t>
            </a:r>
          </a:p>
          <a:p>
            <a:pPr marL="0" marR="0" lvl="0" indent="0" algn="just">
              <a:spcBef>
                <a:spcPts val="0"/>
              </a:spcBef>
              <a:spcAft>
                <a:spcPts val="0"/>
              </a:spcAft>
              <a:buNone/>
            </a:pPr>
            <a:endParaRPr lang="en-US" sz="2400" dirty="0">
              <a:effectLst/>
              <a:latin typeface="Calibri" panose="020F0502020204030204" pitchFamily="34" charset="0"/>
              <a:ea typeface="Arial" panose="020B0604020202020204" pitchFamily="34" charset="0"/>
            </a:endParaRPr>
          </a:p>
          <a:p>
            <a:pPr marL="0" marR="0" lvl="0" indent="0" algn="just">
              <a:spcBef>
                <a:spcPts val="0"/>
              </a:spcBef>
              <a:spcAft>
                <a:spcPts val="0"/>
              </a:spcAft>
              <a:buNone/>
            </a:pPr>
            <a:r>
              <a:rPr lang="en-US" sz="2400" dirty="0">
                <a:latin typeface="Calibri" panose="020F0502020204030204" pitchFamily="34" charset="0"/>
                <a:ea typeface="Arial" panose="020B0604020202020204" pitchFamily="34" charset="0"/>
              </a:rPr>
              <a:t>8. </a:t>
            </a:r>
            <a:r>
              <a:rPr lang="en-US" sz="2400" dirty="0">
                <a:effectLst/>
                <a:latin typeface="Calibri" panose="020F0502020204030204" pitchFamily="34" charset="0"/>
                <a:ea typeface="Arial" panose="020B0604020202020204" pitchFamily="34" charset="0"/>
              </a:rPr>
              <a:t>BRIEFLY SUMMARIZE AT LEAST FOUR OR MORE INDUSTRIES/CAREER CLUSTERS THAT WILL BE FEATURED IN THE PROPOSED PROGRAM:</a:t>
            </a:r>
          </a:p>
          <a:p>
            <a:pPr marL="0" marR="0" lvl="0" indent="0" algn="just">
              <a:spcBef>
                <a:spcPts val="0"/>
              </a:spcBef>
              <a:spcAft>
                <a:spcPts val="0"/>
              </a:spcAft>
              <a:buNone/>
            </a:pPr>
            <a:endParaRPr lang="en-US" sz="2400" dirty="0">
              <a:effectLst/>
              <a:latin typeface="Calibri" panose="020F0502020204030204" pitchFamily="34" charset="0"/>
              <a:ea typeface="Arial" panose="020B0604020202020204" pitchFamily="34" charset="0"/>
            </a:endParaRPr>
          </a:p>
          <a:p>
            <a:pPr marL="0" marR="0" lvl="0" indent="0" algn="just">
              <a:spcBef>
                <a:spcPts val="0"/>
              </a:spcBef>
              <a:spcAft>
                <a:spcPts val="0"/>
              </a:spcAft>
              <a:buNone/>
            </a:pPr>
            <a:r>
              <a:rPr lang="en-US" sz="2400" dirty="0">
                <a:effectLst/>
                <a:latin typeface="Calibri" panose="020F0502020204030204" pitchFamily="34" charset="0"/>
                <a:ea typeface="Arial" panose="020B0604020202020204" pitchFamily="34" charset="0"/>
              </a:rPr>
              <a:t>9. LIST ANY INDUSTRY CONNECTING INITAITIVES/ASSETS CURRENTLY AT THE ORGANIZATION SUPPORTING CURRICULUM AND/OR STUDENT CAREER SUCCESS OVERALL (i.e. INDUSTRY ADVISORY BOARDS, PROFESSIONAL ORGANIZATION CONNECTIONS, ALUMNI CONNECTIONS, etc.)</a:t>
            </a:r>
          </a:p>
          <a:p>
            <a:pPr marL="0" marR="0" lvl="0" indent="0" algn="just">
              <a:spcBef>
                <a:spcPts val="0"/>
              </a:spcBef>
              <a:spcAft>
                <a:spcPts val="0"/>
              </a:spcAft>
              <a:buNone/>
            </a:pPr>
            <a:endParaRPr lang="en-US" sz="2400" dirty="0">
              <a:latin typeface="Calibri" panose="020F0502020204030204" pitchFamily="34" charset="0"/>
              <a:ea typeface="Arial" panose="020B0604020202020204" pitchFamily="34" charset="0"/>
            </a:endParaRPr>
          </a:p>
          <a:p>
            <a:pPr marL="0" indent="0" algn="just">
              <a:spcBef>
                <a:spcPts val="0"/>
              </a:spcBef>
              <a:buNone/>
            </a:pPr>
            <a:r>
              <a:rPr lang="en-US" sz="2400" dirty="0">
                <a:effectLst/>
                <a:latin typeface="Calibri" panose="020F0502020204030204" pitchFamily="34" charset="0"/>
                <a:ea typeface="Arial" panose="020B0604020202020204" pitchFamily="34" charset="0"/>
              </a:rPr>
              <a:t>10. </a:t>
            </a:r>
            <a:r>
              <a:rPr lang="en-US" sz="2400" dirty="0">
                <a:effectLst/>
                <a:latin typeface="Calibri" panose="020F0502020204030204" pitchFamily="34" charset="0"/>
                <a:ea typeface="Arial" panose="020B0604020202020204" pitchFamily="34" charset="0"/>
                <a:cs typeface="Calibri" panose="020F0502020204030204" pitchFamily="34" charset="0"/>
              </a:rPr>
              <a:t>PROPOSED CURRICULUM AND RESOURCE OFFERINGS SUMMARY FOR THIS EXPLORE PROGRAM:</a:t>
            </a:r>
          </a:p>
          <a:p>
            <a:pPr marL="0" marR="0" lvl="0" indent="0" algn="just">
              <a:spcBef>
                <a:spcPts val="0"/>
              </a:spcBef>
              <a:spcAft>
                <a:spcPts val="0"/>
              </a:spcAft>
              <a:buNone/>
            </a:pPr>
            <a:endParaRPr lang="en-US" sz="1800" dirty="0">
              <a:effectLst/>
              <a:latin typeface="Arial" panose="020B0604020202020204" pitchFamily="34" charset="0"/>
              <a:ea typeface="Arial" panose="020B0604020202020204" pitchFamily="34" charset="0"/>
            </a:endParaRPr>
          </a:p>
          <a:p>
            <a:pPr marL="0" indent="0">
              <a:buNone/>
            </a:pPr>
            <a:endParaRPr lang="en-US" sz="3200" dirty="0">
              <a:solidFill>
                <a:schemeClr val="tx2"/>
              </a:solidFill>
              <a:latin typeface="Arial"/>
              <a:cs typeface="Arial"/>
            </a:endParaRPr>
          </a:p>
          <a:p>
            <a:pPr marL="0" indent="0">
              <a:buNone/>
            </a:pPr>
            <a:endParaRPr lang="en-US" sz="3200"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a:p>
            <a:pPr marL="0" indent="0">
              <a:buNone/>
            </a:pPr>
            <a:endParaRPr lang="en-US" dirty="0"/>
          </a:p>
        </p:txBody>
      </p:sp>
    </p:spTree>
    <p:extLst>
      <p:ext uri="{BB962C8B-B14F-4D97-AF65-F5344CB8AC3E}">
        <p14:creationId xmlns:p14="http://schemas.microsoft.com/office/powerpoint/2010/main" val="3424088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Scope Narrative – Explore (cont.)</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199" y="1433015"/>
            <a:ext cx="11070771" cy="5059860"/>
          </a:xfrm>
        </p:spPr>
        <p:txBody>
          <a:bodyPr vert="horz" lIns="91440" tIns="45720" rIns="91440" bIns="45720" rtlCol="0" anchor="t">
            <a:normAutofit fontScale="77500" lnSpcReduction="20000"/>
          </a:bodyPr>
          <a:lstStyle/>
          <a:p>
            <a:pPr marL="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0" indent="0" algn="just">
              <a:spcBef>
                <a:spcPts val="0"/>
              </a:spcBef>
              <a:buNone/>
            </a:pPr>
            <a:r>
              <a:rPr lang="en-US" sz="2600" dirty="0">
                <a:effectLst/>
                <a:latin typeface="Calibri" panose="020F0502020204030204" pitchFamily="34" charset="0"/>
                <a:ea typeface="Arial" panose="020B0604020202020204" pitchFamily="34" charset="0"/>
                <a:cs typeface="Calibri" panose="020F0502020204030204" pitchFamily="34" charset="0"/>
              </a:rPr>
              <a:t>11. LIST AND/DESCRIBE EXAMPLES OF CAREER-CENTRIC CONTACTS AND/OR RESOURCES TO BE PROVIDED IN PROPOSED EXPLORE PROGRAM:</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0" indent="0" algn="just">
              <a:spcBef>
                <a:spcPts val="0"/>
              </a:spcBef>
              <a:buNone/>
            </a:pPr>
            <a:r>
              <a:rPr lang="en-US" sz="2600" dirty="0">
                <a:effectLst/>
                <a:latin typeface="Calibri" panose="020F0502020204030204" pitchFamily="34" charset="0"/>
                <a:ea typeface="Arial" panose="020B0604020202020204" pitchFamily="34" charset="0"/>
                <a:cs typeface="Calibri" panose="020F0502020204030204" pitchFamily="34" charset="0"/>
              </a:rPr>
              <a:t>12. LIST AND/DESCRIBE EXAMPLES OF INTERNAL INSTITUTION DEPARTMENTS/RESOURCES PARTICIPANTS WILL BE EXPOSED TO, FOR A BETTER UNDERSTANDING OF CAMPUS LIFE/EDUCATION PURSUIT:</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0" indent="0" algn="just">
              <a:spcBef>
                <a:spcPts val="0"/>
              </a:spcBef>
              <a:buNone/>
            </a:pPr>
            <a:r>
              <a:rPr lang="en-US" sz="2600" dirty="0">
                <a:effectLst/>
                <a:latin typeface="Calibri" panose="020F0502020204030204" pitchFamily="34" charset="0"/>
                <a:ea typeface="Arial" panose="020B0604020202020204" pitchFamily="34" charset="0"/>
                <a:cs typeface="Calibri" panose="020F0502020204030204" pitchFamily="34" charset="0"/>
              </a:rPr>
              <a:t>13. PROVIDE A DRAFT ITINERARY: </a:t>
            </a:r>
            <a:r>
              <a:rPr lang="en-US" sz="2600" i="1" dirty="0">
                <a:effectLst/>
                <a:latin typeface="Calibri" panose="020F0502020204030204" pitchFamily="34" charset="0"/>
                <a:ea typeface="Arial" panose="020B0604020202020204" pitchFamily="34" charset="0"/>
                <a:cs typeface="Calibri" panose="020F0502020204030204" pitchFamily="34" charset="0"/>
              </a:rPr>
              <a:t>(provide rough estimates of daily timeframes and potential skills, topics and/or other resources presented during the Explore Program)</a:t>
            </a:r>
            <a:endParaRPr lang="en-US" sz="2600" dirty="0">
              <a:effectLst/>
              <a:latin typeface="Calibri" panose="020F0502020204030204" pitchFamily="34" charset="0"/>
              <a:ea typeface="Arial" panose="020B0604020202020204" pitchFamily="34" charset="0"/>
              <a:cs typeface="Calibri" panose="020F0502020204030204" pitchFamily="34" charset="0"/>
            </a:endParaRP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0" indent="0" algn="just">
              <a:spcBef>
                <a:spcPts val="0"/>
              </a:spcBef>
              <a:buNone/>
            </a:pPr>
            <a:r>
              <a:rPr lang="en-US" sz="2600" dirty="0">
                <a:effectLst/>
                <a:latin typeface="Calibri" panose="020F0502020204030204" pitchFamily="34" charset="0"/>
                <a:ea typeface="Arial" panose="020B0604020202020204" pitchFamily="34" charset="0"/>
                <a:cs typeface="Calibri" panose="020F0502020204030204" pitchFamily="34" charset="0"/>
              </a:rPr>
              <a:t>14. DESCRIBE YOUR COST LEVERAGE – CASH/IN-KIND, ITS SOURCES AND WHAT PART OF THE PROPOSED PROGRAM IT WILL SUPPORT/WHAT IT LEVERAGES, etc.:</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0" indent="0" algn="just">
              <a:spcBef>
                <a:spcPts val="0"/>
              </a:spcBef>
              <a:buNone/>
            </a:pPr>
            <a:r>
              <a:rPr lang="en-US" sz="2600" dirty="0">
                <a:effectLst/>
                <a:latin typeface="Calibri" panose="020F0502020204030204" pitchFamily="34" charset="0"/>
                <a:ea typeface="Arial" panose="020B0604020202020204" pitchFamily="34" charset="0"/>
                <a:cs typeface="Calibri" panose="020F0502020204030204" pitchFamily="34" charset="0"/>
              </a:rPr>
              <a:t>15. DESCRIBE HOW YOU WILL ADDRESS THE DESIRED EXPLORE OUTCOMES AND HOW YOU WOULD MEASURE/COLLECT THESE OUTCOMES (see SECTION 2.0)</a:t>
            </a:r>
          </a:p>
          <a:p>
            <a:pPr marL="77343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p>
          <a:p>
            <a:pPr marL="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 </a:t>
            </a:r>
            <a:endParaRPr lang="en-US" sz="2600" dirty="0">
              <a:latin typeface="Calibri" panose="020F0502020204030204" pitchFamily="34" charset="0"/>
              <a:ea typeface="Arial" panose="020B0604020202020204" pitchFamily="34" charset="0"/>
              <a:cs typeface="Calibri" panose="020F0502020204030204" pitchFamily="34" charset="0"/>
            </a:endParaRPr>
          </a:p>
          <a:p>
            <a:pPr marL="0" marR="0" indent="0">
              <a:spcBef>
                <a:spcPts val="0"/>
              </a:spcBef>
              <a:spcAft>
                <a:spcPts val="0"/>
              </a:spcAft>
              <a:buNone/>
            </a:pPr>
            <a:r>
              <a:rPr lang="en-US" sz="2600" dirty="0">
                <a:effectLst/>
                <a:latin typeface="Calibri" panose="020F0502020204030204" pitchFamily="34" charset="0"/>
                <a:ea typeface="Arial" panose="020B0604020202020204" pitchFamily="34" charset="0"/>
                <a:cs typeface="Calibri" panose="020F0502020204030204" pitchFamily="34" charset="0"/>
              </a:rPr>
              <a:t>16. OTHER INFORMATION CSCF SHOULD KNOW ABOUT THE PROPOSED EXPLORE PROGRAM</a:t>
            </a:r>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2023958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Scope Narrative - Engage</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200" y="1433015"/>
            <a:ext cx="10330544" cy="4946014"/>
          </a:xfrm>
        </p:spPr>
        <p:txBody>
          <a:bodyPr vert="horz" lIns="91440" tIns="45720" rIns="91440" bIns="45720" rtlCol="0" anchor="t">
            <a:normAutofit fontScale="92500"/>
          </a:bodyPr>
          <a:lstStyle/>
          <a:p>
            <a:pPr marL="342900" indent="-342900" algn="just">
              <a:lnSpc>
                <a:spcPct val="150000"/>
              </a:lnSpc>
              <a:spcBef>
                <a:spcPts val="0"/>
              </a:spcBef>
              <a:buFont typeface="+mj-lt"/>
              <a:buAutoNum type="arabicPeriod"/>
            </a:pPr>
            <a:r>
              <a:rPr lang="en-US" sz="2200" dirty="0">
                <a:effectLst/>
                <a:latin typeface="Calibri" panose="020F0502020204030204" pitchFamily="34" charset="0"/>
                <a:ea typeface="Arial" panose="020B0604020202020204" pitchFamily="34" charset="0"/>
              </a:rPr>
              <a:t>NAME OF PROPOSED ENGAGE PROGRAM:</a:t>
            </a:r>
            <a:endParaRPr lang="en-US" sz="2200" dirty="0">
              <a:ea typeface="Arial" panose="020B0604020202020204" pitchFamily="34" charset="0"/>
            </a:endParaRPr>
          </a:p>
          <a:p>
            <a:pPr marL="342900" indent="-342900" algn="just">
              <a:lnSpc>
                <a:spcPct val="150000"/>
              </a:lnSpc>
              <a:spcBef>
                <a:spcPts val="0"/>
              </a:spcBef>
              <a:buFont typeface="+mj-lt"/>
              <a:buAutoNum type="arabicPeriod"/>
            </a:pPr>
            <a:r>
              <a:rPr lang="en-US" sz="2200" dirty="0">
                <a:effectLst/>
                <a:latin typeface="Calibri" panose="020F0502020204030204" pitchFamily="34" charset="0"/>
                <a:ea typeface="Arial" panose="020B0604020202020204" pitchFamily="34" charset="0"/>
              </a:rPr>
              <a:t>INDUSTRY FIELD/CAREER CLUSTER AREA(S) COVERED IN PROPOSED PROGRAM:</a:t>
            </a:r>
            <a:endParaRPr lang="en-US" sz="2200" dirty="0">
              <a:ea typeface="Arial" panose="020B0604020202020204" pitchFamily="34" charset="0"/>
            </a:endParaRPr>
          </a:p>
          <a:p>
            <a:pPr marL="342900" indent="-342900" algn="just">
              <a:lnSpc>
                <a:spcPct val="150000"/>
              </a:lnSpc>
              <a:spcBef>
                <a:spcPts val="0"/>
              </a:spcBef>
              <a:buFont typeface="+mj-lt"/>
              <a:buAutoNum type="arabicPeriod"/>
            </a:pPr>
            <a:r>
              <a:rPr lang="en-US" sz="2200" dirty="0">
                <a:effectLst/>
                <a:latin typeface="Calibri" panose="020F0502020204030204" pitchFamily="34" charset="0"/>
                <a:ea typeface="Arial" panose="020B0604020202020204" pitchFamily="34" charset="0"/>
              </a:rPr>
              <a:t>HOST ORGANIZATION(S): </a:t>
            </a:r>
            <a:endParaRPr lang="en-US" sz="2200" dirty="0">
              <a:ea typeface="Arial" panose="020B0604020202020204" pitchFamily="34" charset="0"/>
            </a:endParaRPr>
          </a:p>
          <a:p>
            <a:pPr marL="342900" indent="-342900" algn="just">
              <a:lnSpc>
                <a:spcPct val="150000"/>
              </a:lnSpc>
              <a:spcBef>
                <a:spcPts val="0"/>
              </a:spcBef>
              <a:buFont typeface="+mj-lt"/>
              <a:buAutoNum type="arabicPeriod"/>
            </a:pPr>
            <a:r>
              <a:rPr lang="en-US" sz="2200" dirty="0">
                <a:effectLst/>
                <a:latin typeface="Calibri" panose="020F0502020204030204" pitchFamily="34" charset="0"/>
                <a:ea typeface="Arial" panose="020B0604020202020204" pitchFamily="34" charset="0"/>
              </a:rPr>
              <a:t>CSCF FY23 PREFERRED TIMEFRAME SELECTION(S): </a:t>
            </a:r>
            <a:r>
              <a:rPr lang="en-US" sz="2200" i="1" dirty="0">
                <a:effectLst/>
                <a:latin typeface="Calibri" panose="020F0502020204030204" pitchFamily="34" charset="0"/>
                <a:ea typeface="Arial" panose="020B0604020202020204" pitchFamily="34" charset="0"/>
              </a:rPr>
              <a:t>(Summer A, B, or Both)</a:t>
            </a:r>
          </a:p>
          <a:p>
            <a:pPr marL="0" indent="0" algn="just">
              <a:lnSpc>
                <a:spcPct val="150000"/>
              </a:lnSpc>
              <a:spcBef>
                <a:spcPts val="0"/>
              </a:spcBef>
              <a:buNone/>
            </a:pPr>
            <a:endParaRPr lang="en-US" sz="1300" i="1" dirty="0">
              <a:effectLst/>
              <a:latin typeface="Calibri" panose="020F0502020204030204" pitchFamily="34" charset="0"/>
              <a:ea typeface="Arial" panose="020B0604020202020204" pitchFamily="34" charset="0"/>
            </a:endParaRPr>
          </a:p>
          <a:p>
            <a:pPr marL="0" indent="0" algn="just">
              <a:lnSpc>
                <a:spcPct val="150000"/>
              </a:lnSpc>
              <a:spcBef>
                <a:spcPts val="0"/>
              </a:spcBef>
              <a:buNone/>
            </a:pPr>
            <a:r>
              <a:rPr lang="en-US" sz="2200" dirty="0">
                <a:effectLst/>
                <a:latin typeface="Calibri" panose="020F0502020204030204" pitchFamily="34" charset="0"/>
                <a:ea typeface="Arial" panose="020B0604020202020204" pitchFamily="34" charset="0"/>
              </a:rPr>
              <a:t>5. PREFERRED COUNTY(IES) TO HOST ENGAGE PROGRAM WITHIN: </a:t>
            </a:r>
            <a:r>
              <a:rPr lang="en-US" sz="2200" i="1" dirty="0">
                <a:effectLst/>
                <a:latin typeface="Calibri" panose="020F0502020204030204" pitchFamily="34" charset="0"/>
                <a:ea typeface="Arial" panose="020B0604020202020204" pitchFamily="34" charset="0"/>
              </a:rPr>
              <a:t>(Share as many as you could host this particular program within: Lake, Orange, Osceola, Seminole and/or Sumter)</a:t>
            </a:r>
          </a:p>
          <a:p>
            <a:pPr marL="0" indent="0" algn="just">
              <a:lnSpc>
                <a:spcPct val="150000"/>
              </a:lnSpc>
              <a:spcBef>
                <a:spcPts val="0"/>
              </a:spcBef>
              <a:buNone/>
            </a:pPr>
            <a:endParaRPr lang="en-US" sz="1300" i="1" dirty="0">
              <a:effectLst/>
              <a:latin typeface="Calibri" panose="020F0502020204030204" pitchFamily="34" charset="0"/>
              <a:ea typeface="Arial" panose="020B0604020202020204" pitchFamily="34" charset="0"/>
            </a:endParaRPr>
          </a:p>
          <a:p>
            <a:pPr marL="0" indent="0" algn="just">
              <a:lnSpc>
                <a:spcPct val="150000"/>
              </a:lnSpc>
              <a:spcBef>
                <a:spcPts val="0"/>
              </a:spcBef>
              <a:buNone/>
            </a:pPr>
            <a:r>
              <a:rPr lang="en-US" sz="2200" dirty="0">
                <a:effectLst/>
                <a:latin typeface="Calibri" panose="020F0502020204030204" pitchFamily="34" charset="0"/>
                <a:ea typeface="Arial" panose="020B0604020202020204" pitchFamily="34" charset="0"/>
              </a:rPr>
              <a:t>6. POTENTIAL SITE(S) WHERE PROPOSED ENGAGE MAY BE HOSTED: </a:t>
            </a:r>
            <a:r>
              <a:rPr lang="en-US" sz="2200" i="1" dirty="0">
                <a:effectLst/>
                <a:latin typeface="Calibri" panose="020F0502020204030204" pitchFamily="34" charset="0"/>
                <a:ea typeface="Arial" panose="020B0604020202020204" pitchFamily="34" charset="0"/>
              </a:rPr>
              <a:t>(Provide facility name and address at minimum. Brief information shared on building access, parking and any other facility-related issues being resolved as soon as possible will strengthen the proposal). </a:t>
            </a:r>
            <a:endParaRPr lang="en-US" sz="2200" dirty="0">
              <a:effectLst/>
              <a:latin typeface="Arial" panose="020B0604020202020204" pitchFamily="34" charset="0"/>
              <a:ea typeface="Arial" panose="020B0604020202020204" pitchFamily="34" charset="0"/>
            </a:endParaRPr>
          </a:p>
          <a:p>
            <a:pPr marL="0" indent="0">
              <a:buNone/>
            </a:pPr>
            <a:endParaRPr lang="en-US" sz="3200" dirty="0">
              <a:solidFill>
                <a:schemeClr val="tx2"/>
              </a:solidFill>
              <a:latin typeface="Arial"/>
              <a:cs typeface="Arial"/>
            </a:endParaRPr>
          </a:p>
          <a:p>
            <a:pPr marL="0" indent="0">
              <a:buNone/>
            </a:pPr>
            <a:endParaRPr lang="en-US" sz="3200"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a:p>
            <a:pPr marL="0" indent="0">
              <a:buNone/>
            </a:pPr>
            <a:endParaRPr lang="en-US" dirty="0"/>
          </a:p>
        </p:txBody>
      </p:sp>
    </p:spTree>
    <p:extLst>
      <p:ext uri="{BB962C8B-B14F-4D97-AF65-F5344CB8AC3E}">
        <p14:creationId xmlns:p14="http://schemas.microsoft.com/office/powerpoint/2010/main" val="1018516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Scope Narrative – Engage (cont.)</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200" y="1433015"/>
            <a:ext cx="10330544" cy="4743947"/>
          </a:xfrm>
        </p:spPr>
        <p:txBody>
          <a:bodyPr vert="horz" lIns="91440" tIns="45720" rIns="91440" bIns="45720" rtlCol="0" anchor="t">
            <a:normAutofit/>
          </a:bodyPr>
          <a:lstStyle/>
          <a:p>
            <a:pPr marL="0" marR="0" lvl="0" indent="0" algn="just">
              <a:spcBef>
                <a:spcPts val="0"/>
              </a:spcBef>
              <a:spcAft>
                <a:spcPts val="0"/>
              </a:spcAft>
              <a:buNone/>
            </a:pPr>
            <a:r>
              <a:rPr lang="en-US" sz="2500" dirty="0">
                <a:effectLst/>
                <a:latin typeface="Calibri" panose="020F0502020204030204" pitchFamily="34" charset="0"/>
                <a:ea typeface="Arial" panose="020B0604020202020204" pitchFamily="34" charset="0"/>
              </a:rPr>
              <a:t>7. BACKGROUND AND HISTORICAL IMPACT (IF AVAILABLE) OF ORGANIZATION WITHIN THIS FIELD AND/OR YOUTH CAREER PROGRAM HOSTING:</a:t>
            </a:r>
            <a:endParaRPr lang="en-US" sz="2500" dirty="0">
              <a:ea typeface="Arial" panose="020B0604020202020204" pitchFamily="34" charset="0"/>
            </a:endParaRPr>
          </a:p>
          <a:p>
            <a:pPr marL="0" marR="0" lvl="0" indent="0" algn="just">
              <a:spcBef>
                <a:spcPts val="0"/>
              </a:spcBef>
              <a:spcAft>
                <a:spcPts val="0"/>
              </a:spcAft>
              <a:buNone/>
            </a:pPr>
            <a:endParaRPr lang="en-US" sz="2500" dirty="0">
              <a:effectLst/>
              <a:latin typeface="Calibri" panose="020F0502020204030204" pitchFamily="34" charset="0"/>
              <a:ea typeface="Arial" panose="020B0604020202020204" pitchFamily="34" charset="0"/>
            </a:endParaRPr>
          </a:p>
          <a:p>
            <a:pPr marL="0" marR="0" lvl="0" indent="0" algn="just">
              <a:spcBef>
                <a:spcPts val="0"/>
              </a:spcBef>
              <a:spcAft>
                <a:spcPts val="0"/>
              </a:spcAft>
              <a:buNone/>
            </a:pPr>
            <a:r>
              <a:rPr lang="en-US" sz="2500" dirty="0">
                <a:effectLst/>
                <a:latin typeface="Calibri" panose="020F0502020204030204" pitchFamily="34" charset="0"/>
                <a:ea typeface="Arial" panose="020B0604020202020204" pitchFamily="34" charset="0"/>
              </a:rPr>
              <a:t>8. PROPOSED CURRICULUM AND RESOURCE OFFERINGS SUMMARY FOR THIS ENGAGE PROGRAM:</a:t>
            </a:r>
            <a:endParaRPr lang="en-US" sz="2500" dirty="0">
              <a:ea typeface="Arial" panose="020B0604020202020204" pitchFamily="34" charset="0"/>
            </a:endParaRPr>
          </a:p>
          <a:p>
            <a:pPr marL="0" marR="0" lvl="0" indent="0" algn="just">
              <a:spcBef>
                <a:spcPts val="0"/>
              </a:spcBef>
              <a:spcAft>
                <a:spcPts val="0"/>
              </a:spcAft>
              <a:buNone/>
            </a:pPr>
            <a:endParaRPr lang="en-US" sz="2500" dirty="0">
              <a:latin typeface="Calibri" panose="020F0502020204030204" pitchFamily="34" charset="0"/>
              <a:ea typeface="Arial" panose="020B0604020202020204" pitchFamily="34" charset="0"/>
            </a:endParaRPr>
          </a:p>
          <a:p>
            <a:pPr marL="0" marR="0" lvl="0" indent="0" algn="just">
              <a:spcBef>
                <a:spcPts val="0"/>
              </a:spcBef>
              <a:spcAft>
                <a:spcPts val="0"/>
              </a:spcAft>
              <a:buNone/>
            </a:pPr>
            <a:r>
              <a:rPr lang="en-US" sz="2500" dirty="0">
                <a:effectLst/>
                <a:latin typeface="Calibri" panose="020F0502020204030204" pitchFamily="34" charset="0"/>
                <a:ea typeface="Arial" panose="020B0604020202020204" pitchFamily="34" charset="0"/>
              </a:rPr>
              <a:t>9. LIST RELEVANT INDUSTRY CERTIFICATIONS/TRAINING TO BE PROVIDED IN PROPOSED ENGAGE PROGRAM:</a:t>
            </a:r>
            <a:endParaRPr lang="en-US" sz="2500" dirty="0">
              <a:ea typeface="Arial" panose="020B0604020202020204" pitchFamily="34" charset="0"/>
            </a:endParaRPr>
          </a:p>
          <a:p>
            <a:pPr marL="0" marR="0" lvl="0" indent="0" algn="just">
              <a:spcBef>
                <a:spcPts val="0"/>
              </a:spcBef>
              <a:spcAft>
                <a:spcPts val="0"/>
              </a:spcAft>
              <a:buNone/>
            </a:pPr>
            <a:endParaRPr lang="en-US" sz="2500" dirty="0">
              <a:effectLst/>
              <a:latin typeface="Calibri" panose="020F0502020204030204" pitchFamily="34" charset="0"/>
              <a:ea typeface="Arial" panose="020B0604020202020204" pitchFamily="34" charset="0"/>
            </a:endParaRPr>
          </a:p>
          <a:p>
            <a:pPr marL="0" marR="0" lvl="0" indent="0" algn="just">
              <a:spcBef>
                <a:spcPts val="0"/>
              </a:spcBef>
              <a:spcAft>
                <a:spcPts val="0"/>
              </a:spcAft>
              <a:buNone/>
            </a:pPr>
            <a:r>
              <a:rPr lang="en-US" sz="2500" dirty="0">
                <a:effectLst/>
                <a:latin typeface="Calibri" panose="020F0502020204030204" pitchFamily="34" charset="0"/>
                <a:ea typeface="Arial" panose="020B0604020202020204" pitchFamily="34" charset="0"/>
              </a:rPr>
              <a:t>10. LIST AND/DESCRIBE EMPLOYER ENGAGEMENT OFFERINGS, SUCH AS INDUSTRY SPECIFIC CONTACTS AND/OR RESOURCES TO BE PROVIDED IN PROPOSED ENGAGE PROGRAM:</a:t>
            </a:r>
            <a:endParaRPr lang="en-US" sz="2500" dirty="0">
              <a:effectLst/>
              <a:latin typeface="Arial" panose="020B0604020202020204" pitchFamily="34" charset="0"/>
              <a:ea typeface="Arial" panose="020B0604020202020204" pitchFamily="34" charset="0"/>
            </a:endParaRPr>
          </a:p>
          <a:p>
            <a:pPr marL="0" marR="0" lvl="0" indent="0" algn="just">
              <a:spcBef>
                <a:spcPts val="0"/>
              </a:spcBef>
              <a:spcAft>
                <a:spcPts val="0"/>
              </a:spcAft>
              <a:buNone/>
            </a:pPr>
            <a:endParaRPr lang="en-US" sz="1800" dirty="0">
              <a:effectLst/>
              <a:latin typeface="Arial" panose="020B0604020202020204" pitchFamily="34" charset="0"/>
              <a:ea typeface="Arial" panose="020B0604020202020204" pitchFamily="34" charset="0"/>
            </a:endParaRPr>
          </a:p>
          <a:p>
            <a:pPr marL="0" indent="0">
              <a:buNone/>
            </a:pPr>
            <a:endParaRPr lang="en-US" sz="3200" dirty="0">
              <a:solidFill>
                <a:schemeClr val="tx2"/>
              </a:solidFill>
              <a:latin typeface="Arial"/>
              <a:cs typeface="Arial"/>
            </a:endParaRPr>
          </a:p>
          <a:p>
            <a:pPr marL="0" indent="0">
              <a:buNone/>
            </a:pPr>
            <a:endParaRPr lang="en-US" sz="3200"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solidFill>
                <a:schemeClr val="tx2"/>
              </a:solidFill>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a:p>
            <a:pPr marL="0" indent="0">
              <a:buNone/>
            </a:pPr>
            <a:endParaRPr lang="en-US" dirty="0"/>
          </a:p>
        </p:txBody>
      </p:sp>
    </p:spTree>
    <p:extLst>
      <p:ext uri="{BB962C8B-B14F-4D97-AF65-F5344CB8AC3E}">
        <p14:creationId xmlns:p14="http://schemas.microsoft.com/office/powerpoint/2010/main" val="228462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Scope Narrative – Engage (cont.)</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199" y="1433015"/>
            <a:ext cx="11070771" cy="5059860"/>
          </a:xfrm>
        </p:spPr>
        <p:txBody>
          <a:bodyPr vert="horz" lIns="91440" tIns="45720" rIns="91440" bIns="45720" rtlCol="0" anchor="t">
            <a:normAutofit/>
          </a:bodyPr>
          <a:lstStyle/>
          <a:p>
            <a:pPr marL="0" marR="0" indent="0">
              <a:spcBef>
                <a:spcPts val="0"/>
              </a:spcBef>
              <a:spcAft>
                <a:spcPts val="0"/>
              </a:spcAft>
              <a:buNone/>
            </a:pPr>
            <a:r>
              <a:rPr lang="en-US" sz="2500" dirty="0">
                <a:effectLst/>
                <a:latin typeface="Calibri" panose="020F0502020204030204" pitchFamily="34" charset="0"/>
                <a:ea typeface="Arial" panose="020B0604020202020204" pitchFamily="34" charset="0"/>
                <a:cs typeface="Calibri" panose="020F0502020204030204" pitchFamily="34" charset="0"/>
              </a:rPr>
              <a:t> </a:t>
            </a:r>
          </a:p>
          <a:p>
            <a:pPr marL="0" marR="0" lvl="0" indent="0" algn="just">
              <a:spcBef>
                <a:spcPts val="0"/>
              </a:spcBef>
              <a:spcAft>
                <a:spcPts val="0"/>
              </a:spcAft>
              <a:buNone/>
            </a:pPr>
            <a:r>
              <a:rPr lang="en-US" sz="2500" dirty="0">
                <a:latin typeface="Calibri" panose="020F0502020204030204" pitchFamily="34" charset="0"/>
                <a:ea typeface="Arial" panose="020B0604020202020204" pitchFamily="34" charset="0"/>
                <a:cs typeface="Calibri" panose="020F0502020204030204" pitchFamily="34" charset="0"/>
              </a:rPr>
              <a:t>11. P</a:t>
            </a:r>
            <a:r>
              <a:rPr lang="en-US" sz="2500" dirty="0">
                <a:effectLst/>
                <a:latin typeface="Calibri" panose="020F0502020204030204" pitchFamily="34" charset="0"/>
                <a:ea typeface="Arial" panose="020B0604020202020204" pitchFamily="34" charset="0"/>
                <a:cs typeface="Calibri" panose="020F0502020204030204" pitchFamily="34" charset="0"/>
              </a:rPr>
              <a:t>ROVIDE A DRAFT ITINERARY: </a:t>
            </a:r>
            <a:r>
              <a:rPr lang="en-US" sz="2500" i="1" dirty="0">
                <a:effectLst/>
                <a:latin typeface="Calibri" panose="020F0502020204030204" pitchFamily="34" charset="0"/>
                <a:ea typeface="Arial" panose="020B0604020202020204" pitchFamily="34" charset="0"/>
                <a:cs typeface="Calibri" panose="020F0502020204030204" pitchFamily="34" charset="0"/>
              </a:rPr>
              <a:t>(provide rough estimates of daily timeframes and potential skills, topics and/or other resources presented during the Engage Program)</a:t>
            </a:r>
            <a:endParaRPr lang="en-US" sz="2500" i="1" dirty="0">
              <a:latin typeface="Calibri" panose="020F0502020204030204" pitchFamily="34" charset="0"/>
              <a:ea typeface="Arial" panose="020B0604020202020204" pitchFamily="34" charset="0"/>
              <a:cs typeface="Calibri" panose="020F0502020204030204" pitchFamily="34" charset="0"/>
            </a:endParaRPr>
          </a:p>
          <a:p>
            <a:pPr marL="0" marR="0" lvl="0" indent="0" algn="just">
              <a:spcBef>
                <a:spcPts val="0"/>
              </a:spcBef>
              <a:spcAft>
                <a:spcPts val="0"/>
              </a:spcAft>
              <a:buNone/>
            </a:pPr>
            <a:endParaRPr lang="en-US" sz="2500" i="1" dirty="0">
              <a:effectLst/>
              <a:latin typeface="Calibri" panose="020F0502020204030204" pitchFamily="34" charset="0"/>
              <a:ea typeface="Arial" panose="020B0604020202020204" pitchFamily="34" charset="0"/>
              <a:cs typeface="Calibri" panose="020F0502020204030204" pitchFamily="34" charset="0"/>
            </a:endParaRPr>
          </a:p>
          <a:p>
            <a:pPr marL="0" marR="0" lvl="0" indent="0" algn="just">
              <a:spcBef>
                <a:spcPts val="0"/>
              </a:spcBef>
              <a:spcAft>
                <a:spcPts val="0"/>
              </a:spcAft>
              <a:buNone/>
            </a:pPr>
            <a:r>
              <a:rPr lang="en-US" sz="2500" dirty="0">
                <a:effectLst/>
                <a:latin typeface="Calibri" panose="020F0502020204030204" pitchFamily="34" charset="0"/>
                <a:ea typeface="Arial" panose="020B0604020202020204" pitchFamily="34" charset="0"/>
                <a:cs typeface="Calibri" panose="020F0502020204030204" pitchFamily="34" charset="0"/>
              </a:rPr>
              <a:t>12. SHARE BRIEF BACKGROUNDS ON POTENTIAL TRAINERS FOR PROPOSED ENGAGE PROGRAM:</a:t>
            </a:r>
          </a:p>
          <a:p>
            <a:pPr marL="0" marR="0" lvl="0" indent="0" algn="just">
              <a:spcBef>
                <a:spcPts val="0"/>
              </a:spcBef>
              <a:spcAft>
                <a:spcPts val="0"/>
              </a:spcAft>
              <a:buNone/>
            </a:pPr>
            <a:endParaRPr lang="en-US" sz="2500" dirty="0">
              <a:latin typeface="Calibri" panose="020F0502020204030204" pitchFamily="34" charset="0"/>
              <a:ea typeface="Arial" panose="020B0604020202020204" pitchFamily="34" charset="0"/>
              <a:cs typeface="Calibri" panose="020F0502020204030204" pitchFamily="34" charset="0"/>
            </a:endParaRPr>
          </a:p>
          <a:p>
            <a:pPr marL="0" marR="0" lvl="0" indent="0" algn="just">
              <a:spcBef>
                <a:spcPts val="0"/>
              </a:spcBef>
              <a:spcAft>
                <a:spcPts val="0"/>
              </a:spcAft>
              <a:buNone/>
            </a:pPr>
            <a:r>
              <a:rPr lang="en-US" sz="2500" dirty="0">
                <a:effectLst/>
                <a:latin typeface="Calibri" panose="020F0502020204030204" pitchFamily="34" charset="0"/>
                <a:ea typeface="Arial" panose="020B0604020202020204" pitchFamily="34" charset="0"/>
                <a:cs typeface="Calibri" panose="020F0502020204030204" pitchFamily="34" charset="0"/>
              </a:rPr>
              <a:t>13. DESCRIBE HOW YOU WILL ADDRESS THE DESIRED ENGAGE OUTCOMES AND HOW YOU WOULD MEASURE/COLLECT THESE OUTCOMES (see SECTION 2.0)</a:t>
            </a:r>
          </a:p>
          <a:p>
            <a:pPr marL="0" marR="0" lvl="0" indent="0" algn="just">
              <a:spcBef>
                <a:spcPts val="0"/>
              </a:spcBef>
              <a:spcAft>
                <a:spcPts val="0"/>
              </a:spcAft>
              <a:buNone/>
            </a:pPr>
            <a:endParaRPr lang="en-US" sz="2500" dirty="0">
              <a:latin typeface="Calibri" panose="020F0502020204030204" pitchFamily="34" charset="0"/>
              <a:ea typeface="Arial" panose="020B0604020202020204" pitchFamily="34" charset="0"/>
              <a:cs typeface="Calibri" panose="020F0502020204030204" pitchFamily="34" charset="0"/>
            </a:endParaRPr>
          </a:p>
          <a:p>
            <a:pPr marL="0" marR="0" lvl="0" indent="0" algn="just">
              <a:spcBef>
                <a:spcPts val="0"/>
              </a:spcBef>
              <a:spcAft>
                <a:spcPts val="0"/>
              </a:spcAft>
              <a:buNone/>
            </a:pPr>
            <a:r>
              <a:rPr lang="en-US" sz="2500" dirty="0">
                <a:effectLst/>
                <a:latin typeface="Calibri" panose="020F0502020204030204" pitchFamily="34" charset="0"/>
                <a:ea typeface="Arial" panose="020B0604020202020204" pitchFamily="34" charset="0"/>
                <a:cs typeface="Calibri" panose="020F0502020204030204" pitchFamily="34" charset="0"/>
              </a:rPr>
              <a:t>14. OTHER INFORMATION CSCF SHOULD KNOW ABOUT THE PROPOSED ENGAGE PROGRAM</a:t>
            </a: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3041092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Budget Template</a:t>
            </a:r>
            <a:endParaRPr lang="en-US" dirty="0"/>
          </a:p>
        </p:txBody>
      </p:sp>
      <p:sp>
        <p:nvSpPr>
          <p:cNvPr id="6" name="Content Placeholder 2">
            <a:extLst>
              <a:ext uri="{FF2B5EF4-FFF2-40B4-BE49-F238E27FC236}">
                <a16:creationId xmlns:a16="http://schemas.microsoft.com/office/drawing/2014/main" id="{07F8CD16-E152-B7CE-47B0-B02013CDADF3}"/>
              </a:ext>
            </a:extLst>
          </p:cNvPr>
          <p:cNvSpPr>
            <a:spLocks noGrp="1"/>
          </p:cNvSpPr>
          <p:nvPr>
            <p:ph idx="1"/>
          </p:nvPr>
        </p:nvSpPr>
        <p:spPr>
          <a:xfrm>
            <a:off x="838199" y="1433015"/>
            <a:ext cx="11070771" cy="5059860"/>
          </a:xfrm>
        </p:spPr>
        <p:txBody>
          <a:bodyPr vert="horz" lIns="91440" tIns="45720" rIns="91440" bIns="45720" rtlCol="0" anchor="t">
            <a:normAutofit/>
          </a:bodyPr>
          <a:lstStyle/>
          <a:p>
            <a:pPr>
              <a:spcBef>
                <a:spcPts val="0"/>
              </a:spcBef>
            </a:pPr>
            <a:r>
              <a:rPr lang="en-US" sz="3000" dirty="0">
                <a:effectLst/>
                <a:latin typeface="Calibri" panose="020F0502020204030204" pitchFamily="34" charset="0"/>
                <a:ea typeface="Arial" panose="020B0604020202020204" pitchFamily="34" charset="0"/>
                <a:cs typeface="Calibri" panose="020F0502020204030204" pitchFamily="34" charset="0"/>
              </a:rPr>
              <a:t>Must submit a Budget PER Narrative:</a:t>
            </a:r>
          </a:p>
          <a:p>
            <a:pPr>
              <a:spcBef>
                <a:spcPts val="0"/>
              </a:spcBef>
            </a:pPr>
            <a:endParaRPr lang="en-US" sz="2500" dirty="0">
              <a:latin typeface="Calibri" panose="020F0502020204030204" pitchFamily="34" charset="0"/>
              <a:ea typeface="Arial" panose="020B0604020202020204" pitchFamily="34" charset="0"/>
              <a:cs typeface="Calibri" panose="020F0502020204030204" pitchFamily="34" charset="0"/>
            </a:endParaRPr>
          </a:p>
          <a:p>
            <a:pPr marL="317500" marR="0" algn="just">
              <a:spcBef>
                <a:spcPts val="770"/>
              </a:spcBef>
              <a:spcAft>
                <a:spcPts val="0"/>
              </a:spcAft>
            </a:pPr>
            <a:r>
              <a:rPr lang="en-US" sz="3000" dirty="0">
                <a:effectLst/>
                <a:latin typeface="Calibri" panose="020F0502020204030204" pitchFamily="34" charset="0"/>
                <a:ea typeface="Calibri" panose="020F0502020204030204" pitchFamily="34" charset="0"/>
                <a:cs typeface="Calibri" panose="020F0502020204030204" pitchFamily="34" charset="0"/>
              </a:rPr>
              <a:t>Costs</a:t>
            </a:r>
            <a:r>
              <a:rPr lang="en-US" sz="3000" spc="-35" dirty="0">
                <a:effectLst/>
                <a:latin typeface="Calibri" panose="020F0502020204030204" pitchFamily="34" charset="0"/>
                <a:ea typeface="Calibri" panose="020F0502020204030204" pitchFamily="34" charset="0"/>
                <a:cs typeface="Calibri" panose="020F0502020204030204" pitchFamily="34" charset="0"/>
              </a:rPr>
              <a:t> </a:t>
            </a:r>
            <a:r>
              <a:rPr lang="en-US" sz="3000" spc="-10" dirty="0">
                <a:effectLst/>
                <a:latin typeface="Calibri" panose="020F0502020204030204" pitchFamily="34" charset="0"/>
                <a:ea typeface="Calibri" panose="020F0502020204030204" pitchFamily="34" charset="0"/>
                <a:cs typeface="Calibri" panose="020F0502020204030204" pitchFamily="34" charset="0"/>
              </a:rPr>
              <a:t>can include:</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spcBef>
                <a:spcPts val="905"/>
              </a:spcBef>
              <a:spcAft>
                <a:spcPts val="0"/>
              </a:spcAft>
              <a:buSzPts val="1100"/>
              <a:buFont typeface="Symbol" panose="05050102010706020507" pitchFamily="18" charset="2"/>
              <a:buChar char=""/>
              <a:tabLst>
                <a:tab pos="1002030" algn="l"/>
                <a:tab pos="1002665" algn="l"/>
              </a:tabLst>
            </a:pPr>
            <a:r>
              <a:rPr lang="en-US" sz="3000" spc="-10" dirty="0">
                <a:effectLst/>
                <a:latin typeface="Calibri" panose="020F0502020204030204" pitchFamily="34" charset="0"/>
                <a:ea typeface="Symbol" panose="05050102010706020507" pitchFamily="18" charset="2"/>
                <a:cs typeface="Calibri" panose="020F0502020204030204" pitchFamily="34" charset="0"/>
              </a:rPr>
              <a:t>Staffing;</a:t>
            </a:r>
            <a:endParaRPr lang="en-US" sz="3000" dirty="0">
              <a:effectLst/>
              <a:latin typeface="Calibri" panose="020F0502020204030204" pitchFamily="34" charset="0"/>
              <a:ea typeface="Symbol" panose="05050102010706020507" pitchFamily="18" charset="2"/>
              <a:cs typeface="Calibri" panose="020F0502020204030204" pitchFamily="34" charset="0"/>
            </a:endParaRPr>
          </a:p>
          <a:p>
            <a:pPr marL="742950" marR="0" lvl="1" indent="-285750">
              <a:spcBef>
                <a:spcPts val="70"/>
              </a:spcBef>
              <a:spcAft>
                <a:spcPts val="0"/>
              </a:spcAft>
              <a:buSzPts val="1100"/>
              <a:buFont typeface="Symbol" panose="05050102010706020507" pitchFamily="18" charset="2"/>
              <a:buChar char=""/>
              <a:tabLst>
                <a:tab pos="1002030" algn="l"/>
                <a:tab pos="1002665" algn="l"/>
              </a:tabLst>
            </a:pPr>
            <a:r>
              <a:rPr lang="en-US" sz="3000" dirty="0">
                <a:effectLst/>
                <a:latin typeface="Calibri" panose="020F0502020204030204" pitchFamily="34" charset="0"/>
                <a:ea typeface="Symbol" panose="05050102010706020507" pitchFamily="18" charset="2"/>
                <a:cs typeface="Calibri" panose="020F0502020204030204" pitchFamily="34" charset="0"/>
              </a:rPr>
              <a:t>Curriculum</a:t>
            </a:r>
            <a:r>
              <a:rPr lang="en-US" sz="3000" spc="-5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development</a:t>
            </a:r>
            <a:r>
              <a:rPr lang="en-US" sz="3000" spc="-4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or</a:t>
            </a:r>
            <a:r>
              <a:rPr lang="en-US" sz="3000" spc="-50" dirty="0">
                <a:effectLst/>
                <a:latin typeface="Calibri" panose="020F0502020204030204" pitchFamily="34" charset="0"/>
                <a:ea typeface="Symbol" panose="05050102010706020507" pitchFamily="18" charset="2"/>
                <a:cs typeface="Calibri" panose="020F0502020204030204" pitchFamily="34" charset="0"/>
              </a:rPr>
              <a:t> </a:t>
            </a:r>
            <a:r>
              <a:rPr lang="en-US" sz="3000" spc="-10" dirty="0">
                <a:effectLst/>
                <a:latin typeface="Calibri" panose="020F0502020204030204" pitchFamily="34" charset="0"/>
                <a:ea typeface="Symbol" panose="05050102010706020507" pitchFamily="18" charset="2"/>
                <a:cs typeface="Calibri" panose="020F0502020204030204" pitchFamily="34" charset="0"/>
              </a:rPr>
              <a:t>coordination;</a:t>
            </a:r>
            <a:endParaRPr lang="en-US" sz="3000" dirty="0">
              <a:effectLst/>
              <a:latin typeface="Calibri" panose="020F0502020204030204" pitchFamily="34" charset="0"/>
              <a:ea typeface="Symbol" panose="05050102010706020507" pitchFamily="18" charset="2"/>
              <a:cs typeface="Calibri" panose="020F0502020204030204" pitchFamily="34" charset="0"/>
            </a:endParaRPr>
          </a:p>
          <a:p>
            <a:pPr marL="742950" marR="0" lvl="1" indent="-285750">
              <a:spcBef>
                <a:spcPts val="70"/>
              </a:spcBef>
              <a:spcAft>
                <a:spcPts val="0"/>
              </a:spcAft>
              <a:buSzPts val="1100"/>
              <a:buFont typeface="Symbol" panose="05050102010706020507" pitchFamily="18" charset="2"/>
              <a:buChar char=""/>
              <a:tabLst>
                <a:tab pos="1002030" algn="l"/>
                <a:tab pos="1002665" algn="l"/>
              </a:tabLst>
            </a:pPr>
            <a:r>
              <a:rPr lang="en-US" sz="3000" dirty="0">
                <a:effectLst/>
                <a:latin typeface="Calibri" panose="020F0502020204030204" pitchFamily="34" charset="0"/>
                <a:ea typeface="Symbol" panose="05050102010706020507" pitchFamily="18" charset="2"/>
                <a:cs typeface="Calibri" panose="020F0502020204030204" pitchFamily="34" charset="0"/>
              </a:rPr>
              <a:t>Industry-focused,</a:t>
            </a:r>
            <a:r>
              <a:rPr lang="en-US" sz="3000" spc="-6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leadership,</a:t>
            </a:r>
            <a:r>
              <a:rPr lang="en-US" sz="3000" spc="-6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employability,</a:t>
            </a:r>
            <a:r>
              <a:rPr lang="en-US" sz="3000" spc="-6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and</a:t>
            </a:r>
            <a:r>
              <a:rPr lang="en-US" sz="3000" spc="-6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exploration</a:t>
            </a:r>
            <a:r>
              <a:rPr lang="en-US" sz="3000" spc="-70" dirty="0">
                <a:effectLst/>
                <a:latin typeface="Calibri" panose="020F0502020204030204" pitchFamily="34" charset="0"/>
                <a:ea typeface="Symbol" panose="05050102010706020507" pitchFamily="18" charset="2"/>
                <a:cs typeface="Calibri" panose="020F0502020204030204" pitchFamily="34" charset="0"/>
              </a:rPr>
              <a:t> </a:t>
            </a:r>
            <a:r>
              <a:rPr lang="en-US" sz="3000" spc="-10" dirty="0">
                <a:effectLst/>
                <a:latin typeface="Calibri" panose="020F0502020204030204" pitchFamily="34" charset="0"/>
                <a:ea typeface="Symbol" panose="05050102010706020507" pitchFamily="18" charset="2"/>
                <a:cs typeface="Calibri" panose="020F0502020204030204" pitchFamily="34" charset="0"/>
              </a:rPr>
              <a:t>activities;</a:t>
            </a:r>
            <a:endParaRPr lang="en-US" sz="3000" dirty="0">
              <a:effectLst/>
              <a:latin typeface="Calibri" panose="020F0502020204030204" pitchFamily="34" charset="0"/>
              <a:ea typeface="Symbol" panose="05050102010706020507" pitchFamily="18" charset="2"/>
              <a:cs typeface="Calibri" panose="020F0502020204030204" pitchFamily="34" charset="0"/>
            </a:endParaRPr>
          </a:p>
          <a:p>
            <a:pPr marL="742950" marR="0" lvl="1" indent="-285750">
              <a:spcBef>
                <a:spcPts val="65"/>
              </a:spcBef>
              <a:spcAft>
                <a:spcPts val="0"/>
              </a:spcAft>
              <a:buSzPts val="1100"/>
              <a:buFont typeface="Symbol" panose="05050102010706020507" pitchFamily="18" charset="2"/>
              <a:buChar char=""/>
              <a:tabLst>
                <a:tab pos="1002030" algn="l"/>
                <a:tab pos="1002665" algn="l"/>
              </a:tabLst>
            </a:pPr>
            <a:r>
              <a:rPr lang="en-US" sz="3000" dirty="0">
                <a:effectLst/>
                <a:latin typeface="Calibri" panose="020F0502020204030204" pitchFamily="34" charset="0"/>
                <a:ea typeface="Symbol" panose="05050102010706020507" pitchFamily="18" charset="2"/>
                <a:cs typeface="Calibri" panose="020F0502020204030204" pitchFamily="34" charset="0"/>
              </a:rPr>
              <a:t>Participant</a:t>
            </a:r>
            <a:r>
              <a:rPr lang="en-US" sz="3000" spc="-4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supplies</a:t>
            </a:r>
            <a:r>
              <a:rPr lang="en-US" sz="3000" spc="-4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and</a:t>
            </a:r>
            <a:r>
              <a:rPr lang="en-US" sz="3000" spc="-50"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materials;</a:t>
            </a:r>
            <a:r>
              <a:rPr lang="en-US" sz="3000" spc="-55" dirty="0">
                <a:effectLst/>
                <a:latin typeface="Calibri" panose="020F0502020204030204" pitchFamily="34" charset="0"/>
                <a:ea typeface="Symbol" panose="05050102010706020507" pitchFamily="18" charset="2"/>
                <a:cs typeface="Calibri" panose="020F0502020204030204" pitchFamily="34" charset="0"/>
              </a:rPr>
              <a:t> </a:t>
            </a:r>
            <a:endParaRPr lang="en-US" sz="3000" dirty="0">
              <a:effectLst/>
              <a:latin typeface="Calibri" panose="020F0502020204030204" pitchFamily="34" charset="0"/>
              <a:ea typeface="Symbol" panose="05050102010706020507" pitchFamily="18" charset="2"/>
              <a:cs typeface="Calibri" panose="020F0502020204030204" pitchFamily="34" charset="0"/>
            </a:endParaRPr>
          </a:p>
          <a:p>
            <a:pPr marL="742950" marR="0" lvl="1" indent="-285750">
              <a:spcBef>
                <a:spcPts val="70"/>
              </a:spcBef>
              <a:spcAft>
                <a:spcPts val="0"/>
              </a:spcAft>
              <a:buSzPts val="1100"/>
              <a:buFont typeface="Symbol" panose="05050102010706020507" pitchFamily="18" charset="2"/>
              <a:buChar char=""/>
              <a:tabLst>
                <a:tab pos="1002030" algn="l"/>
                <a:tab pos="1002665" algn="l"/>
              </a:tabLst>
            </a:pPr>
            <a:r>
              <a:rPr lang="en-US" sz="3000" dirty="0">
                <a:effectLst/>
                <a:latin typeface="Calibri" panose="020F0502020204030204" pitchFamily="34" charset="0"/>
                <a:ea typeface="Symbol" panose="05050102010706020507" pitchFamily="18" charset="2"/>
                <a:cs typeface="Calibri" panose="020F0502020204030204" pitchFamily="34" charset="0"/>
              </a:rPr>
              <a:t>Administrative</a:t>
            </a:r>
            <a:r>
              <a:rPr lang="en-US" sz="3000" spc="-3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and</a:t>
            </a:r>
            <a:r>
              <a:rPr lang="en-US" sz="3000" spc="-35"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facility/transportation</a:t>
            </a:r>
            <a:r>
              <a:rPr lang="en-US" sz="3000" spc="-40"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costs</a:t>
            </a:r>
            <a:r>
              <a:rPr lang="en-US" sz="3000" spc="-30" dirty="0">
                <a:effectLst/>
                <a:latin typeface="Calibri" panose="020F0502020204030204" pitchFamily="34" charset="0"/>
                <a:ea typeface="Symbol" panose="05050102010706020507" pitchFamily="18" charset="2"/>
                <a:cs typeface="Calibri" panose="020F0502020204030204" pitchFamily="34" charset="0"/>
              </a:rPr>
              <a:t> </a:t>
            </a:r>
            <a:r>
              <a:rPr lang="en-US" sz="3000" dirty="0">
                <a:effectLst/>
                <a:latin typeface="Calibri" panose="020F0502020204030204" pitchFamily="34" charset="0"/>
                <a:ea typeface="Symbol" panose="05050102010706020507" pitchFamily="18" charset="2"/>
                <a:cs typeface="Calibri" panose="020F0502020204030204" pitchFamily="34" charset="0"/>
              </a:rPr>
              <a:t>(if</a:t>
            </a:r>
            <a:r>
              <a:rPr lang="en-US" sz="3000" spc="-40" dirty="0">
                <a:effectLst/>
                <a:latin typeface="Calibri" panose="020F0502020204030204" pitchFamily="34" charset="0"/>
                <a:ea typeface="Symbol" panose="05050102010706020507" pitchFamily="18" charset="2"/>
                <a:cs typeface="Calibri" panose="020F0502020204030204" pitchFamily="34" charset="0"/>
              </a:rPr>
              <a:t> </a:t>
            </a:r>
            <a:r>
              <a:rPr lang="en-US" sz="3000" spc="-10" dirty="0">
                <a:effectLst/>
                <a:latin typeface="Calibri" panose="020F0502020204030204" pitchFamily="34" charset="0"/>
                <a:ea typeface="Symbol" panose="05050102010706020507" pitchFamily="18" charset="2"/>
                <a:cs typeface="Calibri" panose="020F0502020204030204" pitchFamily="34" charset="0"/>
              </a:rPr>
              <a:t>applicable);</a:t>
            </a:r>
            <a:endParaRPr lang="en-US" sz="3000" dirty="0">
              <a:effectLst/>
              <a:latin typeface="Calibri" panose="020F0502020204030204" pitchFamily="34" charset="0"/>
              <a:ea typeface="Symbol" panose="05050102010706020507" pitchFamily="18" charset="2"/>
              <a:cs typeface="Calibri" panose="020F0502020204030204" pitchFamily="34" charset="0"/>
            </a:endParaRPr>
          </a:p>
          <a:p>
            <a:pPr marL="742950" marR="0" lvl="1" indent="-285750">
              <a:spcBef>
                <a:spcPts val="70"/>
              </a:spcBef>
              <a:spcAft>
                <a:spcPts val="0"/>
              </a:spcAft>
              <a:buSzPts val="1100"/>
              <a:buFont typeface="Symbol" panose="05050102010706020507" pitchFamily="18" charset="2"/>
              <a:buChar char=""/>
              <a:tabLst>
                <a:tab pos="1002030" algn="l"/>
                <a:tab pos="1002665" algn="l"/>
              </a:tabLst>
            </a:pPr>
            <a:r>
              <a:rPr lang="en-US" sz="3000" spc="-10" dirty="0">
                <a:effectLst/>
                <a:latin typeface="Calibri" panose="020F0502020204030204" pitchFamily="34" charset="0"/>
                <a:ea typeface="Symbol" panose="05050102010706020507" pitchFamily="18" charset="2"/>
                <a:cs typeface="Calibri" panose="020F0502020204030204" pitchFamily="34" charset="0"/>
              </a:rPr>
              <a:t>Other direct costs</a:t>
            </a:r>
            <a:endParaRPr lang="en-US" sz="3000" dirty="0">
              <a:effectLst/>
              <a:latin typeface="Calibri" panose="020F0502020204030204" pitchFamily="34" charset="0"/>
              <a:ea typeface="Symbol" panose="05050102010706020507" pitchFamily="18" charset="2"/>
              <a:cs typeface="Calibri" panose="020F0502020204030204" pitchFamily="34" charset="0"/>
            </a:endParaRPr>
          </a:p>
          <a:p>
            <a:pPr>
              <a:spcBef>
                <a:spcPts val="0"/>
              </a:spcBef>
            </a:pPr>
            <a:endParaRPr lang="en-US" sz="2500" dirty="0">
              <a:effectLst/>
              <a:latin typeface="Calibri" panose="020F0502020204030204" pitchFamily="34" charset="0"/>
              <a:ea typeface="Arial" panose="020B0604020202020204" pitchFamily="34" charset="0"/>
              <a:cs typeface="Calibri" panose="020F0502020204030204" pitchFamily="34" charset="0"/>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278110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Budget Template (cont.)</a:t>
            </a:r>
            <a:endParaRPr lang="en-US" dirty="0"/>
          </a:p>
        </p:txBody>
      </p:sp>
      <p:pic>
        <p:nvPicPr>
          <p:cNvPr id="9" name="Picture 8">
            <a:extLst>
              <a:ext uri="{FF2B5EF4-FFF2-40B4-BE49-F238E27FC236}">
                <a16:creationId xmlns:a16="http://schemas.microsoft.com/office/drawing/2014/main" id="{140F6331-A922-7C2F-6B58-3EBF1DE68A0D}"/>
              </a:ext>
            </a:extLst>
          </p:cNvPr>
          <p:cNvPicPr>
            <a:picLocks noChangeAspect="1"/>
          </p:cNvPicPr>
          <p:nvPr/>
        </p:nvPicPr>
        <p:blipFill>
          <a:blip r:embed="rId2"/>
          <a:stretch>
            <a:fillRect/>
          </a:stretch>
        </p:blipFill>
        <p:spPr>
          <a:xfrm>
            <a:off x="2910949" y="1250768"/>
            <a:ext cx="6761988" cy="5379720"/>
          </a:xfrm>
          <a:prstGeom prst="rect">
            <a:avLst/>
          </a:prstGeom>
          <a:solidFill>
            <a:schemeClr val="bg1"/>
          </a:solidFill>
        </p:spPr>
      </p:pic>
    </p:spTree>
    <p:extLst>
      <p:ext uri="{BB962C8B-B14F-4D97-AF65-F5344CB8AC3E}">
        <p14:creationId xmlns:p14="http://schemas.microsoft.com/office/powerpoint/2010/main" val="1051160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Explore Evaluation </a:t>
            </a:r>
            <a:endParaRPr lang="en-US" dirty="0"/>
          </a:p>
        </p:txBody>
      </p:sp>
      <p:graphicFrame>
        <p:nvGraphicFramePr>
          <p:cNvPr id="3" name="Table 3">
            <a:extLst>
              <a:ext uri="{FF2B5EF4-FFF2-40B4-BE49-F238E27FC236}">
                <a16:creationId xmlns:a16="http://schemas.microsoft.com/office/drawing/2014/main" id="{002EA17A-487A-A5BD-311F-088B348711E6}"/>
              </a:ext>
            </a:extLst>
          </p:cNvPr>
          <p:cNvGraphicFramePr>
            <a:graphicFrameLocks noGrp="1"/>
          </p:cNvGraphicFramePr>
          <p:nvPr>
            <p:extLst>
              <p:ext uri="{D42A27DB-BD31-4B8C-83A1-F6EECF244321}">
                <p14:modId xmlns:p14="http://schemas.microsoft.com/office/powerpoint/2010/main" val="1926264196"/>
              </p:ext>
            </p:extLst>
          </p:nvPr>
        </p:nvGraphicFramePr>
        <p:xfrm>
          <a:off x="638629" y="1404257"/>
          <a:ext cx="10802257" cy="4970894"/>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755822747"/>
                    </a:ext>
                  </a:extLst>
                </a:gridCol>
                <a:gridCol w="6694714">
                  <a:extLst>
                    <a:ext uri="{9D8B030D-6E8A-4147-A177-3AD203B41FA5}">
                      <a16:colId xmlns:a16="http://schemas.microsoft.com/office/drawing/2014/main" val="1320128528"/>
                    </a:ext>
                  </a:extLst>
                </a:gridCol>
                <a:gridCol w="1393372">
                  <a:extLst>
                    <a:ext uri="{9D8B030D-6E8A-4147-A177-3AD203B41FA5}">
                      <a16:colId xmlns:a16="http://schemas.microsoft.com/office/drawing/2014/main" val="1956832200"/>
                    </a:ext>
                  </a:extLst>
                </a:gridCol>
              </a:tblGrid>
              <a:tr h="620486">
                <a:tc>
                  <a:txBody>
                    <a:bodyPr/>
                    <a:lstStyle/>
                    <a:p>
                      <a:pPr algn="ctr"/>
                      <a:r>
                        <a:rPr lang="en-US" dirty="0"/>
                        <a:t>Explore Criteria</a:t>
                      </a:r>
                    </a:p>
                  </a:txBody>
                  <a:tcPr anchor="ctr"/>
                </a:tc>
                <a:tc>
                  <a:txBody>
                    <a:bodyPr/>
                    <a:lstStyle/>
                    <a:p>
                      <a:pPr algn="ctr"/>
                      <a:r>
                        <a:rPr lang="en-US" dirty="0"/>
                        <a:t>Details</a:t>
                      </a:r>
                    </a:p>
                  </a:txBody>
                  <a:tcPr anchor="ctr"/>
                </a:tc>
                <a:tc>
                  <a:txBody>
                    <a:bodyPr/>
                    <a:lstStyle/>
                    <a:p>
                      <a:pPr algn="ctr"/>
                      <a:r>
                        <a:rPr lang="en-US" dirty="0"/>
                        <a:t>Max Points</a:t>
                      </a:r>
                    </a:p>
                  </a:txBody>
                  <a:tcPr anchor="ctr"/>
                </a:tc>
                <a:extLst>
                  <a:ext uri="{0D108BD9-81ED-4DB2-BD59-A6C34878D82A}">
                    <a16:rowId xmlns:a16="http://schemas.microsoft.com/office/drawing/2014/main" val="2580366434"/>
                  </a:ext>
                </a:extLst>
              </a:tr>
              <a:tr h="2613048">
                <a:tc>
                  <a:txBody>
                    <a:bodyPr/>
                    <a:lstStyle/>
                    <a:p>
                      <a:pPr algn="l"/>
                      <a:endParaRPr lang="en-US" dirty="0">
                        <a:solidFill>
                          <a:schemeClr val="tx1">
                            <a:lumMod val="75000"/>
                          </a:schemeClr>
                        </a:solidFill>
                      </a:endParaRPr>
                    </a:p>
                    <a:p>
                      <a:pPr algn="l"/>
                      <a:r>
                        <a:rPr lang="en-US" dirty="0">
                          <a:solidFill>
                            <a:schemeClr val="tx1">
                              <a:lumMod val="75000"/>
                            </a:schemeClr>
                          </a:solidFill>
                        </a:rPr>
                        <a:t>Quality of Proposal</a:t>
                      </a:r>
                    </a:p>
                  </a:txBody>
                  <a:tcPr anchor="ctr"/>
                </a:tc>
                <a:tc>
                  <a:txBody>
                    <a:bodyPr/>
                    <a:lstStyle/>
                    <a:p>
                      <a:pPr marL="285750" marR="0" lvl="0" indent="-285750">
                        <a:lnSpc>
                          <a:spcPts val="1340"/>
                        </a:lnSpc>
                        <a:spcBef>
                          <a:spcPts val="0"/>
                        </a:spcBef>
                        <a:spcAft>
                          <a:spcPts val="0"/>
                        </a:spcAft>
                        <a:buSzPts val="1100"/>
                        <a:buFont typeface="Arial" panose="020B0604020202020204" pitchFamily="34" charset="0"/>
                        <a:buChar char="•"/>
                        <a:tabLst>
                          <a:tab pos="756285" algn="l"/>
                          <a:tab pos="756920" algn="l"/>
                        </a:tabLst>
                      </a:pPr>
                      <a:endParaRPr lang="en-US" sz="1600" dirty="0">
                        <a:solidFill>
                          <a:schemeClr val="tx1">
                            <a:lumMod val="75000"/>
                          </a:schemeClr>
                        </a:solidFill>
                        <a:effectLst/>
                      </a:endParaRPr>
                    </a:p>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2000" dirty="0">
                          <a:solidFill>
                            <a:schemeClr val="tx1">
                              <a:lumMod val="75000"/>
                            </a:schemeClr>
                          </a:solidFill>
                          <a:effectLst/>
                        </a:rPr>
                        <a:t>Proposal</a:t>
                      </a:r>
                      <a:r>
                        <a:rPr lang="en-US" sz="2000" spc="-65" dirty="0">
                          <a:solidFill>
                            <a:schemeClr val="tx1">
                              <a:lumMod val="75000"/>
                            </a:schemeClr>
                          </a:solidFill>
                          <a:effectLst/>
                        </a:rPr>
                        <a:t> </a:t>
                      </a:r>
                      <a:r>
                        <a:rPr lang="en-US" sz="2000" dirty="0">
                          <a:solidFill>
                            <a:schemeClr val="tx1">
                              <a:lumMod val="75000"/>
                            </a:schemeClr>
                          </a:solidFill>
                          <a:effectLst/>
                        </a:rPr>
                        <a:t>displays</a:t>
                      </a:r>
                      <a:r>
                        <a:rPr lang="en-US" sz="2000" spc="-60" dirty="0">
                          <a:solidFill>
                            <a:schemeClr val="tx1">
                              <a:lumMod val="75000"/>
                            </a:schemeClr>
                          </a:solidFill>
                          <a:effectLst/>
                        </a:rPr>
                        <a:t> </a:t>
                      </a:r>
                      <a:r>
                        <a:rPr lang="en-US" sz="2000" dirty="0">
                          <a:solidFill>
                            <a:schemeClr val="tx1">
                              <a:lumMod val="75000"/>
                            </a:schemeClr>
                          </a:solidFill>
                          <a:effectLst/>
                        </a:rPr>
                        <a:t>various</a:t>
                      </a:r>
                      <a:r>
                        <a:rPr lang="en-US" sz="2000" spc="-65" dirty="0">
                          <a:solidFill>
                            <a:schemeClr val="tx1">
                              <a:lumMod val="75000"/>
                            </a:schemeClr>
                          </a:solidFill>
                          <a:effectLst/>
                        </a:rPr>
                        <a:t> </a:t>
                      </a:r>
                      <a:r>
                        <a:rPr lang="en-US" sz="2000" dirty="0">
                          <a:solidFill>
                            <a:schemeClr val="tx1">
                              <a:lumMod val="75000"/>
                            </a:schemeClr>
                          </a:solidFill>
                          <a:effectLst/>
                        </a:rPr>
                        <a:t>career exposure activities Proposal displays at least three other programmatic elements requested in Scope </a:t>
                      </a:r>
                    </a:p>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2000" dirty="0">
                          <a:solidFill>
                            <a:schemeClr val="tx1">
                              <a:lumMod val="75000"/>
                            </a:schemeClr>
                          </a:solidFill>
                          <a:effectLst/>
                        </a:rPr>
                        <a:t>Adherence</a:t>
                      </a:r>
                      <a:r>
                        <a:rPr lang="en-US" sz="2000" spc="-50" dirty="0">
                          <a:solidFill>
                            <a:schemeClr val="tx1">
                              <a:lumMod val="75000"/>
                            </a:schemeClr>
                          </a:solidFill>
                          <a:effectLst/>
                        </a:rPr>
                        <a:t> </a:t>
                      </a:r>
                      <a:r>
                        <a:rPr lang="en-US" sz="2000" dirty="0">
                          <a:solidFill>
                            <a:schemeClr val="tx1">
                              <a:lumMod val="75000"/>
                            </a:schemeClr>
                          </a:solidFill>
                          <a:effectLst/>
                        </a:rPr>
                        <a:t>to</a:t>
                      </a:r>
                      <a:r>
                        <a:rPr lang="en-US" sz="2000" spc="-35" dirty="0">
                          <a:solidFill>
                            <a:schemeClr val="tx1">
                              <a:lumMod val="75000"/>
                            </a:schemeClr>
                          </a:solidFill>
                          <a:effectLst/>
                        </a:rPr>
                        <a:t> p</a:t>
                      </a:r>
                      <a:r>
                        <a:rPr lang="en-US" sz="2000" dirty="0">
                          <a:solidFill>
                            <a:schemeClr val="tx1">
                              <a:lumMod val="75000"/>
                            </a:schemeClr>
                          </a:solidFill>
                          <a:effectLst/>
                        </a:rPr>
                        <a:t>roposal</a:t>
                      </a:r>
                      <a:r>
                        <a:rPr lang="en-US" sz="2000" spc="-65" dirty="0">
                          <a:solidFill>
                            <a:schemeClr val="tx1">
                              <a:lumMod val="75000"/>
                            </a:schemeClr>
                          </a:solidFill>
                          <a:effectLst/>
                        </a:rPr>
                        <a:t> </a:t>
                      </a:r>
                      <a:r>
                        <a:rPr lang="en-US" sz="2000" spc="-10" dirty="0">
                          <a:solidFill>
                            <a:schemeClr val="tx1">
                              <a:lumMod val="75000"/>
                            </a:schemeClr>
                          </a:solidFill>
                          <a:effectLst/>
                        </a:rPr>
                        <a:t>format</a:t>
                      </a:r>
                      <a:endParaRPr lang="en-US" sz="2000" dirty="0">
                        <a:solidFill>
                          <a:schemeClr val="tx1">
                            <a:lumMod val="75000"/>
                          </a:schemeClr>
                        </a:solidFill>
                        <a:effectLst/>
                      </a:endParaRPr>
                    </a:p>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2000" dirty="0">
                          <a:solidFill>
                            <a:schemeClr val="tx1">
                              <a:lumMod val="75000"/>
                            </a:schemeClr>
                          </a:solidFill>
                          <a:effectLst/>
                        </a:rPr>
                        <a:t>Proposal displays clearly articulated opportunities and activities for participants to understand student success resources, culture, etc.</a:t>
                      </a:r>
                      <a:endParaRPr lang="en-US" sz="2000" dirty="0">
                        <a:solidFill>
                          <a:schemeClr val="tx1">
                            <a:lumMod val="75000"/>
                          </a:schemeClr>
                        </a:solidFill>
                        <a:effectLst/>
                        <a:latin typeface="Calibri" panose="020F0502020204030204" pitchFamily="34" charset="0"/>
                        <a:ea typeface="Arial" panose="020B0604020202020204" pitchFamily="34" charset="0"/>
                        <a:cs typeface="Times New Roman" panose="02020603050405020304" pitchFamily="18" charset="0"/>
                      </a:endParaRPr>
                    </a:p>
                  </a:txBody>
                  <a:tcPr/>
                </a:tc>
                <a:tc>
                  <a:txBody>
                    <a:bodyPr/>
                    <a:lstStyle/>
                    <a:p>
                      <a:pPr algn="ctr"/>
                      <a:r>
                        <a:rPr lang="en-US" dirty="0">
                          <a:solidFill>
                            <a:schemeClr val="tx1">
                              <a:lumMod val="75000"/>
                            </a:schemeClr>
                          </a:solidFill>
                        </a:rPr>
                        <a:t>35</a:t>
                      </a:r>
                    </a:p>
                  </a:txBody>
                  <a:tcPr anchor="ctr"/>
                </a:tc>
                <a:extLst>
                  <a:ext uri="{0D108BD9-81ED-4DB2-BD59-A6C34878D82A}">
                    <a16:rowId xmlns:a16="http://schemas.microsoft.com/office/drawing/2014/main" val="1276223842"/>
                  </a:ext>
                </a:extLst>
              </a:tr>
              <a:tr h="1648976">
                <a:tc>
                  <a:txBody>
                    <a:bodyPr/>
                    <a:lstStyle/>
                    <a:p>
                      <a:pPr algn="l"/>
                      <a:r>
                        <a:rPr lang="en-US" dirty="0">
                          <a:solidFill>
                            <a:schemeClr val="tx1">
                              <a:lumMod val="75000"/>
                            </a:schemeClr>
                          </a:solidFill>
                        </a:rPr>
                        <a:t>Cost/Scope Template</a:t>
                      </a:r>
                    </a:p>
                  </a:txBody>
                  <a:tcPr anchor="ctr"/>
                </a:tc>
                <a:tc>
                  <a:txBody>
                    <a:bodyPr/>
                    <a:lstStyle/>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1800" dirty="0">
                          <a:solidFill>
                            <a:schemeClr val="tx1">
                              <a:lumMod val="75000"/>
                            </a:schemeClr>
                          </a:solidFill>
                          <a:effectLst/>
                        </a:rPr>
                        <a:t>Total</a:t>
                      </a:r>
                      <a:r>
                        <a:rPr lang="en-US" sz="1800" spc="-30" dirty="0">
                          <a:solidFill>
                            <a:schemeClr val="tx1">
                              <a:lumMod val="75000"/>
                            </a:schemeClr>
                          </a:solidFill>
                          <a:effectLst/>
                        </a:rPr>
                        <a:t> </a:t>
                      </a:r>
                      <a:r>
                        <a:rPr lang="en-US" sz="1800" dirty="0">
                          <a:solidFill>
                            <a:schemeClr val="tx1">
                              <a:lumMod val="75000"/>
                            </a:schemeClr>
                          </a:solidFill>
                          <a:effectLst/>
                        </a:rPr>
                        <a:t>Cost</a:t>
                      </a:r>
                      <a:r>
                        <a:rPr lang="en-US" sz="1800" spc="-25" dirty="0">
                          <a:solidFill>
                            <a:schemeClr val="tx1">
                              <a:lumMod val="75000"/>
                            </a:schemeClr>
                          </a:solidFill>
                          <a:effectLst/>
                        </a:rPr>
                        <a:t> </a:t>
                      </a:r>
                      <a:r>
                        <a:rPr lang="en-US" sz="1800" dirty="0">
                          <a:solidFill>
                            <a:schemeClr val="tx1">
                              <a:lumMod val="75000"/>
                            </a:schemeClr>
                          </a:solidFill>
                          <a:effectLst/>
                        </a:rPr>
                        <a:t>of</a:t>
                      </a:r>
                      <a:r>
                        <a:rPr lang="en-US" sz="1800" spc="-30" dirty="0">
                          <a:solidFill>
                            <a:schemeClr val="tx1">
                              <a:lumMod val="75000"/>
                            </a:schemeClr>
                          </a:solidFill>
                          <a:effectLst/>
                        </a:rPr>
                        <a:t> </a:t>
                      </a:r>
                      <a:r>
                        <a:rPr lang="en-US" sz="1800" spc="-10" dirty="0">
                          <a:solidFill>
                            <a:schemeClr val="tx1">
                              <a:lumMod val="75000"/>
                            </a:schemeClr>
                          </a:solidFill>
                          <a:effectLst/>
                        </a:rPr>
                        <a:t>Program competitiveness</a:t>
                      </a:r>
                      <a:endParaRPr lang="en-US" sz="1800" dirty="0">
                        <a:solidFill>
                          <a:schemeClr val="tx1">
                            <a:lumMod val="75000"/>
                          </a:schemeClr>
                        </a:solidFill>
                        <a:effectLst/>
                      </a:endParaRPr>
                    </a:p>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1800" spc="-10" dirty="0">
                          <a:solidFill>
                            <a:schemeClr val="tx1">
                              <a:lumMod val="75000"/>
                            </a:schemeClr>
                          </a:solidFill>
                          <a:effectLst/>
                        </a:rPr>
                        <a:t>Cost per Participant competitiveness</a:t>
                      </a:r>
                      <a:endParaRPr lang="en-US" sz="1800" dirty="0">
                        <a:solidFill>
                          <a:schemeClr val="tx1">
                            <a:lumMod val="75000"/>
                          </a:schemeClr>
                        </a:solidFill>
                        <a:effectLst/>
                      </a:endParaRPr>
                    </a:p>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1800" spc="-10" dirty="0">
                          <a:solidFill>
                            <a:schemeClr val="tx1">
                              <a:lumMod val="75000"/>
                            </a:schemeClr>
                          </a:solidFill>
                          <a:effectLst/>
                        </a:rPr>
                        <a:t>Expenses clearly explained and are within reason</a:t>
                      </a:r>
                    </a:p>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1800" b="1" spc="-10" dirty="0">
                          <a:solidFill>
                            <a:schemeClr val="tx1">
                              <a:lumMod val="75000"/>
                            </a:schemeClr>
                          </a:solidFill>
                          <a:effectLst/>
                        </a:rPr>
                        <a:t>Provides at least 20% cost leverage in Scope and Budget</a:t>
                      </a:r>
                      <a:endParaRPr lang="en-US" sz="1800" b="1" dirty="0">
                        <a:solidFill>
                          <a:schemeClr val="tx1">
                            <a:lumMod val="75000"/>
                          </a:schemeClr>
                        </a:solidFill>
                        <a:effectLst/>
                      </a:endParaRPr>
                    </a:p>
                    <a:p>
                      <a:pPr marL="285750" marR="0" lvl="0" indent="-285750">
                        <a:lnSpc>
                          <a:spcPct val="100000"/>
                        </a:lnSpc>
                        <a:spcBef>
                          <a:spcPts val="0"/>
                        </a:spcBef>
                        <a:spcAft>
                          <a:spcPts val="0"/>
                        </a:spcAft>
                        <a:buSzPts val="1100"/>
                        <a:buFont typeface="Arial" panose="020B0604020202020204" pitchFamily="34" charset="0"/>
                        <a:buChar char="•"/>
                        <a:tabLst>
                          <a:tab pos="756285" algn="l"/>
                          <a:tab pos="756920" algn="l"/>
                        </a:tabLst>
                      </a:pPr>
                      <a:r>
                        <a:rPr lang="en-US" sz="1800" spc="-10" dirty="0">
                          <a:solidFill>
                            <a:schemeClr val="tx1">
                              <a:lumMod val="75000"/>
                            </a:schemeClr>
                          </a:solidFill>
                          <a:effectLst/>
                        </a:rPr>
                        <a:t>Uniqueness and effective tie-ins of leveraged resources towards cost leverage</a:t>
                      </a:r>
                      <a:endParaRPr lang="en-US" sz="1800" dirty="0">
                        <a:solidFill>
                          <a:schemeClr val="tx1">
                            <a:lumMod val="75000"/>
                          </a:schemeClr>
                        </a:solidFill>
                        <a:effectLst/>
                      </a:endParaRPr>
                    </a:p>
                  </a:txBody>
                  <a:tcPr/>
                </a:tc>
                <a:tc>
                  <a:txBody>
                    <a:bodyPr/>
                    <a:lstStyle/>
                    <a:p>
                      <a:pPr algn="ctr"/>
                      <a:r>
                        <a:rPr lang="en-US" dirty="0">
                          <a:solidFill>
                            <a:schemeClr val="tx1">
                              <a:lumMod val="75000"/>
                            </a:schemeClr>
                          </a:solidFill>
                        </a:rPr>
                        <a:t>20</a:t>
                      </a:r>
                    </a:p>
                  </a:txBody>
                  <a:tcPr anchor="ctr"/>
                </a:tc>
                <a:extLst>
                  <a:ext uri="{0D108BD9-81ED-4DB2-BD59-A6C34878D82A}">
                    <a16:rowId xmlns:a16="http://schemas.microsoft.com/office/drawing/2014/main" val="550247922"/>
                  </a:ext>
                </a:extLst>
              </a:tr>
            </a:tbl>
          </a:graphicData>
        </a:graphic>
      </p:graphicFrame>
    </p:spTree>
    <p:extLst>
      <p:ext uri="{BB962C8B-B14F-4D97-AF65-F5344CB8AC3E}">
        <p14:creationId xmlns:p14="http://schemas.microsoft.com/office/powerpoint/2010/main" val="215495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a:xfrm>
            <a:off x="838199" y="162027"/>
            <a:ext cx="10515600" cy="777875"/>
          </a:xfrm>
        </p:spPr>
        <p:txBody>
          <a:bodyPr>
            <a:normAutofit/>
          </a:bodyPr>
          <a:lstStyle/>
          <a:p>
            <a:r>
              <a:rPr lang="en-US" dirty="0">
                <a:latin typeface="Arial"/>
                <a:cs typeface="Arial"/>
              </a:rPr>
              <a:t>Explore Evaluation (cont.) </a:t>
            </a:r>
            <a:endParaRPr lang="en-US" dirty="0"/>
          </a:p>
        </p:txBody>
      </p:sp>
      <p:graphicFrame>
        <p:nvGraphicFramePr>
          <p:cNvPr id="5" name="Table 3">
            <a:extLst>
              <a:ext uri="{FF2B5EF4-FFF2-40B4-BE49-F238E27FC236}">
                <a16:creationId xmlns:a16="http://schemas.microsoft.com/office/drawing/2014/main" id="{100C0ADE-7C4A-67D1-35A9-21E41DDF21DF}"/>
              </a:ext>
            </a:extLst>
          </p:cNvPr>
          <p:cNvGraphicFramePr>
            <a:graphicFrameLocks noGrp="1"/>
          </p:cNvGraphicFramePr>
          <p:nvPr>
            <p:extLst>
              <p:ext uri="{D42A27DB-BD31-4B8C-83A1-F6EECF244321}">
                <p14:modId xmlns:p14="http://schemas.microsoft.com/office/powerpoint/2010/main" val="1594561771"/>
              </p:ext>
            </p:extLst>
          </p:nvPr>
        </p:nvGraphicFramePr>
        <p:xfrm>
          <a:off x="694871" y="1143000"/>
          <a:ext cx="10802257" cy="5324373"/>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755822747"/>
                    </a:ext>
                  </a:extLst>
                </a:gridCol>
                <a:gridCol w="6694714">
                  <a:extLst>
                    <a:ext uri="{9D8B030D-6E8A-4147-A177-3AD203B41FA5}">
                      <a16:colId xmlns:a16="http://schemas.microsoft.com/office/drawing/2014/main" val="1320128528"/>
                    </a:ext>
                  </a:extLst>
                </a:gridCol>
                <a:gridCol w="1393372">
                  <a:extLst>
                    <a:ext uri="{9D8B030D-6E8A-4147-A177-3AD203B41FA5}">
                      <a16:colId xmlns:a16="http://schemas.microsoft.com/office/drawing/2014/main" val="1956832200"/>
                    </a:ext>
                  </a:extLst>
                </a:gridCol>
              </a:tblGrid>
              <a:tr h="357303">
                <a:tc>
                  <a:txBody>
                    <a:bodyPr/>
                    <a:lstStyle/>
                    <a:p>
                      <a:pPr algn="ctr"/>
                      <a:r>
                        <a:rPr lang="en-US" dirty="0"/>
                        <a:t>Explore Criteria</a:t>
                      </a:r>
                    </a:p>
                  </a:txBody>
                  <a:tcPr anchor="ctr"/>
                </a:tc>
                <a:tc>
                  <a:txBody>
                    <a:bodyPr/>
                    <a:lstStyle/>
                    <a:p>
                      <a:pPr algn="ctr"/>
                      <a:r>
                        <a:rPr lang="en-US" dirty="0"/>
                        <a:t>Details</a:t>
                      </a:r>
                    </a:p>
                  </a:txBody>
                  <a:tcPr anchor="ctr"/>
                </a:tc>
                <a:tc>
                  <a:txBody>
                    <a:bodyPr/>
                    <a:lstStyle/>
                    <a:p>
                      <a:pPr algn="ctr"/>
                      <a:r>
                        <a:rPr lang="en-US" dirty="0"/>
                        <a:t>Max Points</a:t>
                      </a:r>
                    </a:p>
                  </a:txBody>
                  <a:tcPr anchor="ctr"/>
                </a:tc>
                <a:extLst>
                  <a:ext uri="{0D108BD9-81ED-4DB2-BD59-A6C34878D82A}">
                    <a16:rowId xmlns:a16="http://schemas.microsoft.com/office/drawing/2014/main" val="2580366434"/>
                  </a:ext>
                </a:extLst>
              </a:tr>
              <a:tr h="2148295">
                <a:tc>
                  <a:txBody>
                    <a:bodyPr/>
                    <a:lstStyle/>
                    <a:p>
                      <a:pPr algn="l"/>
                      <a:endParaRPr lang="en-US" sz="1600" dirty="0">
                        <a:solidFill>
                          <a:schemeClr val="tx1">
                            <a:lumMod val="75000"/>
                          </a:schemeClr>
                        </a:solidFill>
                      </a:endParaRPr>
                    </a:p>
                    <a:p>
                      <a:pPr algn="l"/>
                      <a:r>
                        <a:rPr lang="en-US" sz="1600" dirty="0">
                          <a:solidFill>
                            <a:schemeClr val="tx1">
                              <a:lumMod val="75000"/>
                            </a:schemeClr>
                          </a:solidFill>
                        </a:rPr>
                        <a:t>Capacity/Ability</a:t>
                      </a:r>
                    </a:p>
                  </a:txBody>
                  <a:tcPr anchor="ctr"/>
                </a:tc>
                <a:tc>
                  <a:txBody>
                    <a:bodyPr/>
                    <a:lstStyle/>
                    <a:p>
                      <a:pPr marL="342900" marR="533400" lvl="0" indent="-342900">
                        <a:lnSpc>
                          <a:spcPct val="100000"/>
                        </a:lnSpc>
                        <a:spcBef>
                          <a:spcPts val="5"/>
                        </a:spcBef>
                        <a:spcAft>
                          <a:spcPts val="0"/>
                        </a:spcAft>
                        <a:buSzPts val="1100"/>
                        <a:buFont typeface="Symbol" panose="05050102010706020507" pitchFamily="18" charset="2"/>
                        <a:buChar char=""/>
                        <a:tabLst>
                          <a:tab pos="527685" algn="l"/>
                          <a:tab pos="528320" algn="l"/>
                        </a:tabLst>
                      </a:pPr>
                      <a:r>
                        <a:rPr lang="en-US" sz="1500" dirty="0">
                          <a:solidFill>
                            <a:sysClr val="windowText" lastClr="000000"/>
                          </a:solidFill>
                          <a:effectLst/>
                        </a:rPr>
                        <a:t>Quality and quantity of industry connections/alumni data/etc. supports clear indication for participants to understand career</a:t>
                      </a:r>
                    </a:p>
                    <a:p>
                      <a:pPr marL="342900" marR="533400" lvl="0" indent="-342900">
                        <a:lnSpc>
                          <a:spcPct val="100000"/>
                        </a:lnSpc>
                        <a:spcBef>
                          <a:spcPts val="5"/>
                        </a:spcBef>
                        <a:spcAft>
                          <a:spcPts val="0"/>
                        </a:spcAft>
                        <a:buSzPts val="1100"/>
                        <a:buFont typeface="Symbol" panose="05050102010706020507" pitchFamily="18" charset="2"/>
                        <a:buChar char=""/>
                        <a:tabLst>
                          <a:tab pos="527685" algn="l"/>
                          <a:tab pos="528320" algn="l"/>
                        </a:tabLst>
                      </a:pPr>
                      <a:r>
                        <a:rPr lang="en-US" sz="1500" dirty="0">
                          <a:solidFill>
                            <a:sysClr val="windowText" lastClr="000000"/>
                          </a:solidFill>
                          <a:effectLst/>
                        </a:rPr>
                        <a:t>Proposal</a:t>
                      </a:r>
                      <a:r>
                        <a:rPr lang="en-US" sz="1500" spc="-30" dirty="0">
                          <a:solidFill>
                            <a:sysClr val="windowText" lastClr="000000"/>
                          </a:solidFill>
                          <a:effectLst/>
                        </a:rPr>
                        <a:t> </a:t>
                      </a:r>
                      <a:r>
                        <a:rPr lang="en-US" sz="1500" dirty="0">
                          <a:solidFill>
                            <a:sysClr val="windowText" lastClr="000000"/>
                          </a:solidFill>
                          <a:effectLst/>
                        </a:rPr>
                        <a:t>displays</a:t>
                      </a:r>
                      <a:r>
                        <a:rPr lang="en-US" sz="1500" spc="-25" dirty="0">
                          <a:solidFill>
                            <a:sysClr val="windowText" lastClr="000000"/>
                          </a:solidFill>
                          <a:effectLst/>
                        </a:rPr>
                        <a:t> </a:t>
                      </a:r>
                      <a:r>
                        <a:rPr lang="en-US" sz="1500" dirty="0">
                          <a:solidFill>
                            <a:sysClr val="windowText" lastClr="000000"/>
                          </a:solidFill>
                          <a:effectLst/>
                        </a:rPr>
                        <a:t>the</a:t>
                      </a:r>
                      <a:r>
                        <a:rPr lang="en-US" sz="1500" spc="-25" dirty="0">
                          <a:solidFill>
                            <a:sysClr val="windowText" lastClr="000000"/>
                          </a:solidFill>
                          <a:effectLst/>
                        </a:rPr>
                        <a:t> </a:t>
                      </a:r>
                      <a:r>
                        <a:rPr lang="en-US" sz="1500" dirty="0">
                          <a:solidFill>
                            <a:sysClr val="windowText" lastClr="000000"/>
                          </a:solidFill>
                          <a:effectLst/>
                        </a:rPr>
                        <a:t>respondent</a:t>
                      </a:r>
                      <a:r>
                        <a:rPr lang="en-US" sz="1500" spc="-25" dirty="0">
                          <a:solidFill>
                            <a:sysClr val="windowText" lastClr="000000"/>
                          </a:solidFill>
                          <a:effectLst/>
                        </a:rPr>
                        <a:t> </a:t>
                      </a:r>
                      <a:r>
                        <a:rPr lang="en-US" sz="1500" dirty="0">
                          <a:solidFill>
                            <a:sysClr val="windowText" lastClr="000000"/>
                          </a:solidFill>
                          <a:effectLst/>
                        </a:rPr>
                        <a:t>successfully recruits students to the institution as well as successful student graduate/placement Proposer has adequate, appropriate facilities available for the proposed maximum number of participants</a:t>
                      </a:r>
                    </a:p>
                    <a:p>
                      <a:pPr marL="342900" marR="0" lvl="0" indent="-342900">
                        <a:lnSpc>
                          <a:spcPct val="100000"/>
                        </a:lnSpc>
                        <a:spcBef>
                          <a:spcPts val="0"/>
                        </a:spcBef>
                        <a:spcAft>
                          <a:spcPts val="0"/>
                        </a:spcAft>
                        <a:buSzPts val="1100"/>
                        <a:buFont typeface="Symbol" panose="05050102010706020507" pitchFamily="18" charset="2"/>
                        <a:buChar char=""/>
                        <a:tabLst>
                          <a:tab pos="527685" algn="l"/>
                          <a:tab pos="528320" algn="l"/>
                        </a:tabLst>
                      </a:pPr>
                      <a:r>
                        <a:rPr lang="en-US" sz="1500" dirty="0">
                          <a:solidFill>
                            <a:sysClr val="windowText" lastClr="000000"/>
                          </a:solidFill>
                          <a:effectLst/>
                        </a:rPr>
                        <a:t>Proposer demonstrates a competent, relevant staff base capable of implementing the program</a:t>
                      </a:r>
                    </a:p>
                    <a:p>
                      <a:pPr marL="0" marR="0" lvl="0" indent="0">
                        <a:lnSpc>
                          <a:spcPct val="100000"/>
                        </a:lnSpc>
                        <a:spcBef>
                          <a:spcPts val="0"/>
                        </a:spcBef>
                        <a:spcAft>
                          <a:spcPts val="0"/>
                        </a:spcAft>
                        <a:buSzPts val="1100"/>
                        <a:buFont typeface="Symbol" panose="05050102010706020507" pitchFamily="18" charset="2"/>
                        <a:buNone/>
                        <a:tabLst>
                          <a:tab pos="527685" algn="l"/>
                          <a:tab pos="528320" algn="l"/>
                        </a:tabLst>
                      </a:pPr>
                      <a:endParaRPr lang="en-US" sz="1500" dirty="0">
                        <a:solidFill>
                          <a:sysClr val="windowText" lastClr="000000"/>
                        </a:solidFill>
                        <a:effectLst/>
                        <a:latin typeface="Calibri" panose="020F0502020204030204" pitchFamily="34" charset="0"/>
                        <a:ea typeface="Symbol" panose="05050102010706020507" pitchFamily="18" charset="2"/>
                        <a:cs typeface="Symbol" panose="05050102010706020507" pitchFamily="18" charset="2"/>
                      </a:endParaRPr>
                    </a:p>
                  </a:txBody>
                  <a:tcPr/>
                </a:tc>
                <a:tc>
                  <a:txBody>
                    <a:bodyPr/>
                    <a:lstStyle/>
                    <a:p>
                      <a:pPr algn="ctr"/>
                      <a:r>
                        <a:rPr lang="en-US" sz="1600" dirty="0">
                          <a:solidFill>
                            <a:schemeClr val="tx1">
                              <a:lumMod val="75000"/>
                            </a:schemeClr>
                          </a:solidFill>
                        </a:rPr>
                        <a:t>35</a:t>
                      </a:r>
                    </a:p>
                  </a:txBody>
                  <a:tcPr anchor="ctr"/>
                </a:tc>
                <a:extLst>
                  <a:ext uri="{0D108BD9-81ED-4DB2-BD59-A6C34878D82A}">
                    <a16:rowId xmlns:a16="http://schemas.microsoft.com/office/drawing/2014/main" val="1276223842"/>
                  </a:ext>
                </a:extLst>
              </a:tr>
              <a:tr h="1133905">
                <a:tc>
                  <a:txBody>
                    <a:bodyPr/>
                    <a:lstStyle/>
                    <a:p>
                      <a:pPr algn="l"/>
                      <a:r>
                        <a:rPr lang="en-US" sz="1600" dirty="0">
                          <a:solidFill>
                            <a:schemeClr val="tx1">
                              <a:lumMod val="75000"/>
                            </a:schemeClr>
                          </a:solidFill>
                        </a:rPr>
                        <a:t>Additional Offerings</a:t>
                      </a:r>
                    </a:p>
                  </a:txBody>
                  <a:tcPr anchor="ctr"/>
                </a:tc>
                <a:tc>
                  <a:txBody>
                    <a:bodyPr/>
                    <a:lstStyle/>
                    <a:p>
                      <a:pPr marL="342900" marR="0" lvl="0" indent="-342900">
                        <a:lnSpc>
                          <a:spcPct val="100000"/>
                        </a:lnSpc>
                        <a:spcBef>
                          <a:spcPts val="20"/>
                        </a:spcBef>
                        <a:spcAft>
                          <a:spcPts val="0"/>
                        </a:spcAft>
                        <a:buSzPts val="1100"/>
                        <a:buFont typeface="Symbol" panose="05050102010706020507" pitchFamily="18" charset="2"/>
                        <a:buChar char=""/>
                        <a:tabLst>
                          <a:tab pos="527685" algn="l"/>
                          <a:tab pos="528320" algn="l"/>
                        </a:tabLst>
                      </a:pPr>
                      <a:r>
                        <a:rPr lang="en-US" sz="1500" dirty="0">
                          <a:solidFill>
                            <a:sysClr val="windowText" lastClr="000000"/>
                          </a:solidFill>
                          <a:effectLst/>
                        </a:rPr>
                        <a:t>Executive guest speakers</a:t>
                      </a:r>
                      <a:r>
                        <a:rPr lang="en-US" sz="1500" spc="-40" dirty="0">
                          <a:solidFill>
                            <a:sysClr val="windowText" lastClr="000000"/>
                          </a:solidFill>
                          <a:effectLst/>
                        </a:rPr>
                        <a:t> </a:t>
                      </a:r>
                      <a:r>
                        <a:rPr lang="en-US" sz="1500" dirty="0">
                          <a:solidFill>
                            <a:sysClr val="windowText" lastClr="000000"/>
                          </a:solidFill>
                          <a:effectLst/>
                        </a:rPr>
                        <a:t>within</a:t>
                      </a:r>
                      <a:r>
                        <a:rPr lang="en-US" sz="1500" spc="-35" dirty="0">
                          <a:solidFill>
                            <a:sysClr val="windowText" lastClr="000000"/>
                          </a:solidFill>
                          <a:effectLst/>
                        </a:rPr>
                        <a:t> </a:t>
                      </a:r>
                      <a:r>
                        <a:rPr lang="en-US" sz="1500" dirty="0">
                          <a:solidFill>
                            <a:sysClr val="windowText" lastClr="000000"/>
                          </a:solidFill>
                          <a:effectLst/>
                        </a:rPr>
                        <a:t>the</a:t>
                      </a:r>
                      <a:r>
                        <a:rPr lang="en-US" sz="1500" spc="-40" dirty="0">
                          <a:solidFill>
                            <a:sysClr val="windowText" lastClr="000000"/>
                          </a:solidFill>
                          <a:effectLst/>
                        </a:rPr>
                        <a:t> </a:t>
                      </a:r>
                      <a:r>
                        <a:rPr lang="en-US" sz="1500" spc="-10" dirty="0">
                          <a:solidFill>
                            <a:sysClr val="windowText" lastClr="000000"/>
                          </a:solidFill>
                          <a:effectLst/>
                        </a:rPr>
                        <a:t>program</a:t>
                      </a:r>
                      <a:endParaRPr lang="en-US" sz="1500" dirty="0">
                        <a:solidFill>
                          <a:sysClr val="windowText" lastClr="000000"/>
                        </a:solidFill>
                        <a:effectLst/>
                      </a:endParaRPr>
                    </a:p>
                    <a:p>
                      <a:pPr marL="342900" marR="0" lvl="0" indent="-342900">
                        <a:lnSpc>
                          <a:spcPct val="100000"/>
                        </a:lnSpc>
                        <a:spcBef>
                          <a:spcPts val="0"/>
                        </a:spcBef>
                        <a:spcAft>
                          <a:spcPts val="0"/>
                        </a:spcAft>
                        <a:buSzPts val="1100"/>
                        <a:buFont typeface="Symbol" panose="05050102010706020507" pitchFamily="18" charset="2"/>
                        <a:buChar char=""/>
                        <a:tabLst>
                          <a:tab pos="527685" algn="l"/>
                          <a:tab pos="528320" algn="l"/>
                        </a:tabLst>
                      </a:pPr>
                      <a:r>
                        <a:rPr lang="en-US" sz="1500" dirty="0">
                          <a:solidFill>
                            <a:sysClr val="windowText" lastClr="000000"/>
                          </a:solidFill>
                          <a:effectLst/>
                        </a:rPr>
                        <a:t>Tours</a:t>
                      </a:r>
                      <a:r>
                        <a:rPr lang="en-US" sz="1500" spc="-40" dirty="0">
                          <a:solidFill>
                            <a:sysClr val="windowText" lastClr="000000"/>
                          </a:solidFill>
                          <a:effectLst/>
                        </a:rPr>
                        <a:t> </a:t>
                      </a:r>
                      <a:r>
                        <a:rPr lang="en-US" sz="1500" dirty="0">
                          <a:solidFill>
                            <a:sysClr val="windowText" lastClr="000000"/>
                          </a:solidFill>
                          <a:effectLst/>
                        </a:rPr>
                        <a:t>of</a:t>
                      </a:r>
                      <a:r>
                        <a:rPr lang="en-US" sz="1500" spc="-35" dirty="0">
                          <a:solidFill>
                            <a:sysClr val="windowText" lastClr="000000"/>
                          </a:solidFill>
                          <a:effectLst/>
                        </a:rPr>
                        <a:t> </a:t>
                      </a:r>
                      <a:r>
                        <a:rPr lang="en-US" sz="1500" dirty="0">
                          <a:solidFill>
                            <a:sysClr val="windowText" lastClr="000000"/>
                          </a:solidFill>
                          <a:effectLst/>
                        </a:rPr>
                        <a:t>the</a:t>
                      </a:r>
                      <a:r>
                        <a:rPr lang="en-US" sz="1500" spc="-35" dirty="0">
                          <a:solidFill>
                            <a:sysClr val="windowText" lastClr="000000"/>
                          </a:solidFill>
                          <a:effectLst/>
                        </a:rPr>
                        <a:t> </a:t>
                      </a:r>
                      <a:r>
                        <a:rPr lang="en-US" sz="1500" dirty="0">
                          <a:solidFill>
                            <a:sysClr val="windowText" lastClr="000000"/>
                          </a:solidFill>
                          <a:effectLst/>
                        </a:rPr>
                        <a:t>targeted</a:t>
                      </a:r>
                      <a:r>
                        <a:rPr lang="en-US" sz="1500" spc="-40" dirty="0">
                          <a:solidFill>
                            <a:sysClr val="windowText" lastClr="000000"/>
                          </a:solidFill>
                          <a:effectLst/>
                        </a:rPr>
                        <a:t> </a:t>
                      </a:r>
                      <a:r>
                        <a:rPr lang="en-US" sz="1500" spc="-10" dirty="0">
                          <a:solidFill>
                            <a:sysClr val="windowText" lastClr="000000"/>
                          </a:solidFill>
                          <a:effectLst/>
                        </a:rPr>
                        <a:t>industries</a:t>
                      </a:r>
                      <a:endParaRPr lang="en-US" sz="1500" dirty="0">
                        <a:solidFill>
                          <a:sysClr val="windowText" lastClr="000000"/>
                        </a:solidFill>
                        <a:effectLst/>
                      </a:endParaRPr>
                    </a:p>
                    <a:p>
                      <a:pPr marL="342900" marR="0" lvl="0" indent="-342900">
                        <a:lnSpc>
                          <a:spcPct val="100000"/>
                        </a:lnSpc>
                        <a:spcBef>
                          <a:spcPts val="0"/>
                        </a:spcBef>
                        <a:spcAft>
                          <a:spcPts val="0"/>
                        </a:spcAft>
                        <a:buSzPts val="1100"/>
                        <a:buFont typeface="Symbol" panose="05050102010706020507" pitchFamily="18" charset="2"/>
                        <a:buChar char=""/>
                        <a:tabLst>
                          <a:tab pos="527685" algn="l"/>
                          <a:tab pos="528320" algn="l"/>
                        </a:tabLst>
                      </a:pPr>
                      <a:r>
                        <a:rPr lang="en-US" sz="1500" spc="-10" dirty="0">
                          <a:solidFill>
                            <a:sysClr val="windowText" lastClr="000000"/>
                          </a:solidFill>
                          <a:effectLst/>
                        </a:rPr>
                        <a:t>Demonstration within these offerings of participants being able to network with subject matter experts and have questions they may have about careers and/or the educational institution thoroughly answered</a:t>
                      </a:r>
                      <a:endParaRPr lang="en-US" sz="1500" dirty="0">
                        <a:solidFill>
                          <a:sysClr val="windowText" lastClr="000000"/>
                        </a:solidFill>
                        <a:effectLst/>
                      </a:endParaRPr>
                    </a:p>
                  </a:txBody>
                  <a:tcPr/>
                </a:tc>
                <a:tc>
                  <a:txBody>
                    <a:bodyPr/>
                    <a:lstStyle/>
                    <a:p>
                      <a:pPr algn="ctr"/>
                      <a:r>
                        <a:rPr lang="en-US" sz="1600" dirty="0">
                          <a:solidFill>
                            <a:schemeClr val="tx1">
                              <a:lumMod val="75000"/>
                            </a:schemeClr>
                          </a:solidFill>
                        </a:rPr>
                        <a:t>20</a:t>
                      </a:r>
                    </a:p>
                  </a:txBody>
                  <a:tcPr anchor="ctr"/>
                </a:tc>
                <a:extLst>
                  <a:ext uri="{0D108BD9-81ED-4DB2-BD59-A6C34878D82A}">
                    <a16:rowId xmlns:a16="http://schemas.microsoft.com/office/drawing/2014/main" val="550247922"/>
                  </a:ext>
                </a:extLst>
              </a:tr>
              <a:tr h="574884">
                <a:tc>
                  <a:txBody>
                    <a:bodyPr/>
                    <a:lstStyle/>
                    <a:p>
                      <a:pPr algn="l"/>
                      <a:r>
                        <a:rPr lang="en-US" sz="1500" dirty="0">
                          <a:solidFill>
                            <a:schemeClr val="tx1">
                              <a:lumMod val="75000"/>
                            </a:schemeClr>
                          </a:solidFill>
                        </a:rPr>
                        <a:t>Proposer is a Minority or Woman-Owned Business</a:t>
                      </a:r>
                    </a:p>
                  </a:txBody>
                  <a:tcPr anchor="ctr">
                    <a:lnB w="12700" cap="flat" cmpd="sng" algn="ctr">
                      <a:solidFill>
                        <a:schemeClr val="tx1"/>
                      </a:solidFill>
                      <a:prstDash val="solid"/>
                      <a:round/>
                      <a:headEnd type="none" w="med" len="med"/>
                      <a:tailEnd type="none" w="med" len="med"/>
                    </a:lnB>
                  </a:tcPr>
                </a:tc>
                <a:tc>
                  <a:txBody>
                    <a:bodyPr/>
                    <a:lstStyle/>
                    <a:p>
                      <a:pPr marL="342900" marR="0" lvl="0" indent="-342900">
                        <a:lnSpc>
                          <a:spcPts val="1400"/>
                        </a:lnSpc>
                        <a:spcBef>
                          <a:spcPts val="0"/>
                        </a:spcBef>
                        <a:spcAft>
                          <a:spcPts val="0"/>
                        </a:spcAft>
                        <a:buSzPts val="1100"/>
                        <a:buFont typeface="Symbol" panose="05050102010706020507" pitchFamily="18" charset="2"/>
                        <a:buChar char=""/>
                        <a:tabLst>
                          <a:tab pos="527685" algn="l"/>
                          <a:tab pos="528320" algn="l"/>
                        </a:tabLst>
                      </a:pPr>
                      <a:endParaRPr lang="en-US" sz="1500" dirty="0">
                        <a:solidFill>
                          <a:sysClr val="windowText" lastClr="000000"/>
                        </a:solidFill>
                        <a:effectLst/>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ysClr val="windowText" lastClr="000000"/>
                          </a:solidFill>
                          <a:effectLst/>
                        </a:rPr>
                        <a:t>5*</a:t>
                      </a:r>
                      <a:endParaRPr lang="en-US" sz="15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560350"/>
                  </a:ext>
                </a:extLst>
              </a:tr>
              <a:tr h="1000449">
                <a:tc>
                  <a:txBody>
                    <a:bodyPr/>
                    <a:lstStyle/>
                    <a:p>
                      <a:pPr algn="l"/>
                      <a:r>
                        <a:rPr lang="en-US" sz="1600" dirty="0">
                          <a:solidFill>
                            <a:schemeClr val="tx1">
                              <a:lumMod val="75000"/>
                            </a:schemeClr>
                          </a:solidFill>
                        </a:rPr>
                        <a:t>TOTAL POINTS AWARDED PER PROPOSAL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nSpc>
                          <a:spcPts val="1400"/>
                        </a:lnSpc>
                        <a:spcBef>
                          <a:spcPts val="0"/>
                        </a:spcBef>
                        <a:spcAft>
                          <a:spcPts val="0"/>
                        </a:spcAft>
                        <a:buSzPts val="1100"/>
                        <a:buFont typeface="Symbol" panose="05050102010706020507" pitchFamily="18" charset="2"/>
                        <a:buNone/>
                        <a:tabLst>
                          <a:tab pos="527685" algn="l"/>
                          <a:tab pos="528320" algn="l"/>
                        </a:tabLst>
                      </a:pPr>
                      <a:endParaRPr lang="en-US" sz="160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600" dirty="0">
                          <a:solidFill>
                            <a:schemeClr val="tx1">
                              <a:lumMod val="75000"/>
                            </a:schemeClr>
                          </a:solidFill>
                        </a:rPr>
                        <a:t>100*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8438056"/>
                  </a:ext>
                </a:extLst>
              </a:tr>
            </a:tbl>
          </a:graphicData>
        </a:graphic>
      </p:graphicFrame>
    </p:spTree>
    <p:extLst>
      <p:ext uri="{BB962C8B-B14F-4D97-AF65-F5344CB8AC3E}">
        <p14:creationId xmlns:p14="http://schemas.microsoft.com/office/powerpoint/2010/main" val="1343470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Engage Evaluation </a:t>
            </a:r>
            <a:endParaRPr lang="en-US" dirty="0"/>
          </a:p>
        </p:txBody>
      </p:sp>
      <p:graphicFrame>
        <p:nvGraphicFramePr>
          <p:cNvPr id="3" name="Table 3">
            <a:extLst>
              <a:ext uri="{FF2B5EF4-FFF2-40B4-BE49-F238E27FC236}">
                <a16:creationId xmlns:a16="http://schemas.microsoft.com/office/drawing/2014/main" id="{002EA17A-487A-A5BD-311F-088B348711E6}"/>
              </a:ext>
            </a:extLst>
          </p:cNvPr>
          <p:cNvGraphicFramePr>
            <a:graphicFrameLocks noGrp="1"/>
          </p:cNvGraphicFramePr>
          <p:nvPr>
            <p:extLst>
              <p:ext uri="{D42A27DB-BD31-4B8C-83A1-F6EECF244321}">
                <p14:modId xmlns:p14="http://schemas.microsoft.com/office/powerpoint/2010/main" val="2426890101"/>
              </p:ext>
            </p:extLst>
          </p:nvPr>
        </p:nvGraphicFramePr>
        <p:xfrm>
          <a:off x="638629" y="1404257"/>
          <a:ext cx="10802257" cy="5104102"/>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755822747"/>
                    </a:ext>
                  </a:extLst>
                </a:gridCol>
                <a:gridCol w="6694714">
                  <a:extLst>
                    <a:ext uri="{9D8B030D-6E8A-4147-A177-3AD203B41FA5}">
                      <a16:colId xmlns:a16="http://schemas.microsoft.com/office/drawing/2014/main" val="1320128528"/>
                    </a:ext>
                  </a:extLst>
                </a:gridCol>
                <a:gridCol w="1393372">
                  <a:extLst>
                    <a:ext uri="{9D8B030D-6E8A-4147-A177-3AD203B41FA5}">
                      <a16:colId xmlns:a16="http://schemas.microsoft.com/office/drawing/2014/main" val="1956832200"/>
                    </a:ext>
                  </a:extLst>
                </a:gridCol>
              </a:tblGrid>
              <a:tr h="620486">
                <a:tc>
                  <a:txBody>
                    <a:bodyPr/>
                    <a:lstStyle/>
                    <a:p>
                      <a:pPr algn="ctr"/>
                      <a:r>
                        <a:rPr lang="en-US" dirty="0"/>
                        <a:t>Engage Criteria</a:t>
                      </a:r>
                    </a:p>
                  </a:txBody>
                  <a:tcPr anchor="ctr"/>
                </a:tc>
                <a:tc>
                  <a:txBody>
                    <a:bodyPr/>
                    <a:lstStyle/>
                    <a:p>
                      <a:pPr algn="ctr"/>
                      <a:r>
                        <a:rPr lang="en-US" dirty="0"/>
                        <a:t>Details</a:t>
                      </a:r>
                    </a:p>
                  </a:txBody>
                  <a:tcPr anchor="ctr"/>
                </a:tc>
                <a:tc>
                  <a:txBody>
                    <a:bodyPr/>
                    <a:lstStyle/>
                    <a:p>
                      <a:pPr algn="ctr"/>
                      <a:r>
                        <a:rPr lang="en-US" dirty="0"/>
                        <a:t>Max Points</a:t>
                      </a:r>
                    </a:p>
                  </a:txBody>
                  <a:tcPr anchor="ctr"/>
                </a:tc>
                <a:extLst>
                  <a:ext uri="{0D108BD9-81ED-4DB2-BD59-A6C34878D82A}">
                    <a16:rowId xmlns:a16="http://schemas.microsoft.com/office/drawing/2014/main" val="2580366434"/>
                  </a:ext>
                </a:extLst>
              </a:tr>
              <a:tr h="2613048">
                <a:tc>
                  <a:txBody>
                    <a:bodyPr/>
                    <a:lstStyle/>
                    <a:p>
                      <a:pPr algn="l"/>
                      <a:endParaRPr lang="en-US" dirty="0">
                        <a:solidFill>
                          <a:schemeClr val="tx1">
                            <a:lumMod val="75000"/>
                          </a:schemeClr>
                        </a:solidFill>
                      </a:endParaRPr>
                    </a:p>
                    <a:p>
                      <a:pPr algn="l"/>
                      <a:r>
                        <a:rPr lang="en-US" dirty="0">
                          <a:solidFill>
                            <a:schemeClr val="tx1">
                              <a:lumMod val="75000"/>
                            </a:schemeClr>
                          </a:solidFill>
                        </a:rPr>
                        <a:t>Quality of Proposal</a:t>
                      </a:r>
                    </a:p>
                  </a:txBody>
                  <a:tcPr anchor="ctr"/>
                </a:tc>
                <a:tc>
                  <a:txBody>
                    <a:bodyPr/>
                    <a:lstStyle/>
                    <a:p>
                      <a:pPr marL="285750" marR="0" lvl="0" indent="-285750">
                        <a:lnSpc>
                          <a:spcPct val="100000"/>
                        </a:lnSpc>
                        <a:spcBef>
                          <a:spcPts val="0"/>
                        </a:spcBef>
                        <a:spcAft>
                          <a:spcPts val="0"/>
                        </a:spcAft>
                        <a:buSzPct val="80000"/>
                        <a:buFont typeface="Arial" panose="020B0604020202020204" pitchFamily="34" charset="0"/>
                        <a:buChar char="•"/>
                        <a:tabLst>
                          <a:tab pos="756285" algn="l"/>
                          <a:tab pos="756920" algn="l"/>
                        </a:tabLst>
                      </a:pPr>
                      <a:r>
                        <a:rPr lang="en-US" sz="1800" dirty="0">
                          <a:solidFill>
                            <a:schemeClr val="tx1">
                              <a:lumMod val="75000"/>
                            </a:schemeClr>
                          </a:solidFill>
                          <a:effectLst/>
                        </a:rPr>
                        <a:t>Proposal displays various, appropriate training activities to participants</a:t>
                      </a:r>
                    </a:p>
                    <a:p>
                      <a:pPr marL="285750" marR="0" lvl="0" indent="-285750">
                        <a:lnSpc>
                          <a:spcPct val="100000"/>
                        </a:lnSpc>
                        <a:spcBef>
                          <a:spcPts val="0"/>
                        </a:spcBef>
                        <a:spcAft>
                          <a:spcPts val="0"/>
                        </a:spcAft>
                        <a:buSzPct val="80000"/>
                        <a:buFont typeface="Arial" panose="020B0604020202020204" pitchFamily="34" charset="0"/>
                        <a:buChar char="•"/>
                        <a:tabLst>
                          <a:tab pos="756285" algn="l"/>
                          <a:tab pos="756920" algn="l"/>
                        </a:tabLst>
                      </a:pPr>
                      <a:r>
                        <a:rPr lang="en-US" sz="1800" dirty="0">
                          <a:solidFill>
                            <a:schemeClr val="tx1">
                              <a:lumMod val="75000"/>
                            </a:schemeClr>
                          </a:solidFill>
                          <a:effectLst/>
                        </a:rPr>
                        <a:t>Proposal displays at least two other programmatic elements requested in Scope that provides additional exposure to the industry focus area </a:t>
                      </a:r>
                    </a:p>
                    <a:p>
                      <a:pPr marL="285750" marR="0" lvl="0" indent="-285750">
                        <a:lnSpc>
                          <a:spcPct val="100000"/>
                        </a:lnSpc>
                        <a:spcBef>
                          <a:spcPts val="0"/>
                        </a:spcBef>
                        <a:spcAft>
                          <a:spcPts val="0"/>
                        </a:spcAft>
                        <a:buSzPct val="80000"/>
                        <a:buFont typeface="Arial" panose="020B0604020202020204" pitchFamily="34" charset="0"/>
                        <a:buChar char="•"/>
                        <a:tabLst>
                          <a:tab pos="756285" algn="l"/>
                          <a:tab pos="756920" algn="l"/>
                        </a:tabLst>
                      </a:pPr>
                      <a:r>
                        <a:rPr lang="en-US" sz="1800" dirty="0">
                          <a:solidFill>
                            <a:schemeClr val="tx1">
                              <a:lumMod val="75000"/>
                            </a:schemeClr>
                          </a:solidFill>
                          <a:effectLst/>
                        </a:rPr>
                        <a:t>Proposal confirms participants will deploy portfolio development opportunities by the conclusion of the program</a:t>
                      </a:r>
                    </a:p>
                    <a:p>
                      <a:pPr marL="285750" marR="0" lvl="0" indent="-285750">
                        <a:lnSpc>
                          <a:spcPct val="100000"/>
                        </a:lnSpc>
                        <a:spcBef>
                          <a:spcPts val="0"/>
                        </a:spcBef>
                        <a:spcAft>
                          <a:spcPts val="0"/>
                        </a:spcAft>
                        <a:buSzPct val="80000"/>
                        <a:buFont typeface="Arial" panose="020B0604020202020204" pitchFamily="34" charset="0"/>
                        <a:buChar char="•"/>
                        <a:tabLst>
                          <a:tab pos="756285" algn="l"/>
                          <a:tab pos="756920" algn="l"/>
                        </a:tabLst>
                      </a:pPr>
                      <a:r>
                        <a:rPr lang="en-US" sz="1800" dirty="0">
                          <a:solidFill>
                            <a:schemeClr val="tx1">
                              <a:lumMod val="75000"/>
                            </a:schemeClr>
                          </a:solidFill>
                          <a:effectLst/>
                        </a:rPr>
                        <a:t>Proposer describes a clear assessment path from pre- to post-program demonstrating skill gains by each participant</a:t>
                      </a:r>
                    </a:p>
                    <a:p>
                      <a:pPr marL="285750" marR="0" lvl="0" indent="-285750">
                        <a:lnSpc>
                          <a:spcPct val="100000"/>
                        </a:lnSpc>
                        <a:spcBef>
                          <a:spcPts val="0"/>
                        </a:spcBef>
                        <a:spcAft>
                          <a:spcPts val="0"/>
                        </a:spcAft>
                        <a:buSzPct val="80000"/>
                        <a:buFont typeface="Arial" panose="020B0604020202020204" pitchFamily="34" charset="0"/>
                        <a:buChar char="•"/>
                        <a:tabLst>
                          <a:tab pos="756285" algn="l"/>
                          <a:tab pos="756920" algn="l"/>
                        </a:tabLst>
                      </a:pPr>
                      <a:r>
                        <a:rPr lang="en-US" sz="1800" dirty="0">
                          <a:solidFill>
                            <a:schemeClr val="tx1">
                              <a:lumMod val="75000"/>
                            </a:schemeClr>
                          </a:solidFill>
                          <a:effectLst/>
                        </a:rPr>
                        <a:t>Adherence to Proposal format</a:t>
                      </a:r>
                    </a:p>
                  </a:txBody>
                  <a:tcPr/>
                </a:tc>
                <a:tc>
                  <a:txBody>
                    <a:bodyPr/>
                    <a:lstStyle/>
                    <a:p>
                      <a:pPr algn="ctr"/>
                      <a:r>
                        <a:rPr lang="en-US" dirty="0">
                          <a:solidFill>
                            <a:schemeClr val="tx1">
                              <a:lumMod val="75000"/>
                            </a:schemeClr>
                          </a:solidFill>
                        </a:rPr>
                        <a:t>35</a:t>
                      </a:r>
                    </a:p>
                  </a:txBody>
                  <a:tcPr anchor="ctr"/>
                </a:tc>
                <a:extLst>
                  <a:ext uri="{0D108BD9-81ED-4DB2-BD59-A6C34878D82A}">
                    <a16:rowId xmlns:a16="http://schemas.microsoft.com/office/drawing/2014/main" val="1276223842"/>
                  </a:ext>
                </a:extLst>
              </a:tr>
              <a:tr h="1648976">
                <a:tc>
                  <a:txBody>
                    <a:bodyPr/>
                    <a:lstStyle/>
                    <a:p>
                      <a:pPr algn="l"/>
                      <a:r>
                        <a:rPr lang="en-US" dirty="0">
                          <a:solidFill>
                            <a:schemeClr val="tx1">
                              <a:lumMod val="75000"/>
                            </a:schemeClr>
                          </a:solidFill>
                        </a:rPr>
                        <a:t>Cost/Scope Template</a:t>
                      </a:r>
                    </a:p>
                  </a:txBody>
                  <a:tcPr anchor="ctr"/>
                </a:tc>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Total Cost of Program competitiveness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Cost per Participant competitiveness</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Demonstrates unique and/or strong leveraging of existing resources to provide a strong programmatic proposal</a:t>
                      </a:r>
                      <a:endParaRPr lang="en-US" sz="1800" dirty="0">
                        <a:solidFill>
                          <a:schemeClr val="tx1">
                            <a:lumMod val="75000"/>
                          </a:schemeClr>
                        </a:solidFill>
                        <a:effectLst/>
                      </a:endParaRPr>
                    </a:p>
                  </a:txBody>
                  <a:tcPr/>
                </a:tc>
                <a:tc>
                  <a:txBody>
                    <a:bodyPr/>
                    <a:lstStyle/>
                    <a:p>
                      <a:pPr algn="ctr"/>
                      <a:r>
                        <a:rPr lang="en-US" dirty="0">
                          <a:solidFill>
                            <a:schemeClr val="tx1">
                              <a:lumMod val="75000"/>
                            </a:schemeClr>
                          </a:solidFill>
                        </a:rPr>
                        <a:t>25</a:t>
                      </a:r>
                    </a:p>
                  </a:txBody>
                  <a:tcPr anchor="ctr"/>
                </a:tc>
                <a:extLst>
                  <a:ext uri="{0D108BD9-81ED-4DB2-BD59-A6C34878D82A}">
                    <a16:rowId xmlns:a16="http://schemas.microsoft.com/office/drawing/2014/main" val="550247922"/>
                  </a:ext>
                </a:extLst>
              </a:tr>
            </a:tbl>
          </a:graphicData>
        </a:graphic>
      </p:graphicFrame>
    </p:spTree>
    <p:extLst>
      <p:ext uri="{BB962C8B-B14F-4D97-AF65-F5344CB8AC3E}">
        <p14:creationId xmlns:p14="http://schemas.microsoft.com/office/powerpoint/2010/main" val="120629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Refreshed Overall Offering</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199" y="1433015"/>
            <a:ext cx="11070771" cy="4743947"/>
          </a:xfrm>
        </p:spPr>
        <p:txBody>
          <a:bodyPr vert="horz" lIns="91440" tIns="45720" rIns="91440" bIns="45720" rtlCol="0" anchor="t">
            <a:normAutofit/>
          </a:bodyPr>
          <a:lstStyle/>
          <a:p>
            <a:r>
              <a:rPr lang="en-US" sz="3200" dirty="0">
                <a:solidFill>
                  <a:schemeClr val="tx2"/>
                </a:solidFill>
                <a:latin typeface="Arial"/>
                <a:cs typeface="Arial"/>
              </a:rPr>
              <a:t>Streamlined application and on-going support of applicants as well as selected participants</a:t>
            </a:r>
          </a:p>
          <a:p>
            <a:r>
              <a:rPr lang="en-US" sz="3200" dirty="0">
                <a:solidFill>
                  <a:schemeClr val="tx2"/>
                </a:solidFill>
                <a:latin typeface="Arial"/>
                <a:cs typeface="Arial"/>
              </a:rPr>
              <a:t>Track selection and programming emphasizes where a young adult is in their career desires/understanding vs. pay</a:t>
            </a:r>
          </a:p>
          <a:p>
            <a:r>
              <a:rPr lang="en-US" sz="3200" dirty="0">
                <a:solidFill>
                  <a:schemeClr val="tx2"/>
                </a:solidFill>
                <a:latin typeface="Arial"/>
                <a:cs typeface="Arial"/>
              </a:rPr>
              <a:t> Age agnostic track selection</a:t>
            </a:r>
          </a:p>
          <a:p>
            <a:r>
              <a:rPr lang="en-US" sz="3200" dirty="0">
                <a:solidFill>
                  <a:schemeClr val="tx2"/>
                </a:solidFill>
                <a:latin typeface="Arial"/>
                <a:cs typeface="Arial"/>
              </a:rPr>
              <a:t> New week-long power skills curriculum to kick-off each track hosted by CSCF</a:t>
            </a:r>
          </a:p>
          <a:p>
            <a:r>
              <a:rPr lang="en-US" sz="3200" dirty="0">
                <a:solidFill>
                  <a:schemeClr val="tx2"/>
                </a:solidFill>
                <a:latin typeface="Arial"/>
                <a:cs typeface="Arial"/>
              </a:rPr>
              <a:t> More connectivity to CSCF for participants post their Summer Youth Program engagement</a:t>
            </a:r>
          </a:p>
          <a:p>
            <a:endParaRPr lang="en-US" sz="32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1860416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a:xfrm>
            <a:off x="838199" y="162027"/>
            <a:ext cx="10515600" cy="777875"/>
          </a:xfrm>
        </p:spPr>
        <p:txBody>
          <a:bodyPr>
            <a:normAutofit/>
          </a:bodyPr>
          <a:lstStyle/>
          <a:p>
            <a:r>
              <a:rPr lang="en-US" dirty="0">
                <a:latin typeface="Arial"/>
                <a:cs typeface="Arial"/>
              </a:rPr>
              <a:t>Engage Evaluation (cont.) </a:t>
            </a:r>
            <a:endParaRPr lang="en-US" dirty="0"/>
          </a:p>
        </p:txBody>
      </p:sp>
      <p:graphicFrame>
        <p:nvGraphicFramePr>
          <p:cNvPr id="5" name="Table 3">
            <a:extLst>
              <a:ext uri="{FF2B5EF4-FFF2-40B4-BE49-F238E27FC236}">
                <a16:creationId xmlns:a16="http://schemas.microsoft.com/office/drawing/2014/main" id="{100C0ADE-7C4A-67D1-35A9-21E41DDF21DF}"/>
              </a:ext>
            </a:extLst>
          </p:cNvPr>
          <p:cNvGraphicFramePr>
            <a:graphicFrameLocks noGrp="1"/>
          </p:cNvGraphicFramePr>
          <p:nvPr>
            <p:extLst>
              <p:ext uri="{D42A27DB-BD31-4B8C-83A1-F6EECF244321}">
                <p14:modId xmlns:p14="http://schemas.microsoft.com/office/powerpoint/2010/main" val="426694810"/>
              </p:ext>
            </p:extLst>
          </p:nvPr>
        </p:nvGraphicFramePr>
        <p:xfrm>
          <a:off x="694871" y="1034212"/>
          <a:ext cx="10802257" cy="5661761"/>
        </p:xfrm>
        <a:graphic>
          <a:graphicData uri="http://schemas.openxmlformats.org/drawingml/2006/table">
            <a:tbl>
              <a:tblPr firstRow="1" bandRow="1">
                <a:tableStyleId>{5C22544A-7EE6-4342-B048-85BDC9FD1C3A}</a:tableStyleId>
              </a:tblPr>
              <a:tblGrid>
                <a:gridCol w="2714171">
                  <a:extLst>
                    <a:ext uri="{9D8B030D-6E8A-4147-A177-3AD203B41FA5}">
                      <a16:colId xmlns:a16="http://schemas.microsoft.com/office/drawing/2014/main" val="2755822747"/>
                    </a:ext>
                  </a:extLst>
                </a:gridCol>
                <a:gridCol w="6694714">
                  <a:extLst>
                    <a:ext uri="{9D8B030D-6E8A-4147-A177-3AD203B41FA5}">
                      <a16:colId xmlns:a16="http://schemas.microsoft.com/office/drawing/2014/main" val="1320128528"/>
                    </a:ext>
                  </a:extLst>
                </a:gridCol>
                <a:gridCol w="1393372">
                  <a:extLst>
                    <a:ext uri="{9D8B030D-6E8A-4147-A177-3AD203B41FA5}">
                      <a16:colId xmlns:a16="http://schemas.microsoft.com/office/drawing/2014/main" val="1956832200"/>
                    </a:ext>
                  </a:extLst>
                </a:gridCol>
              </a:tblGrid>
              <a:tr h="342695">
                <a:tc>
                  <a:txBody>
                    <a:bodyPr/>
                    <a:lstStyle/>
                    <a:p>
                      <a:pPr algn="ctr"/>
                      <a:r>
                        <a:rPr lang="en-US" dirty="0"/>
                        <a:t>Engage Criteria</a:t>
                      </a:r>
                    </a:p>
                  </a:txBody>
                  <a:tcPr anchor="ctr"/>
                </a:tc>
                <a:tc>
                  <a:txBody>
                    <a:bodyPr/>
                    <a:lstStyle/>
                    <a:p>
                      <a:pPr algn="ctr"/>
                      <a:r>
                        <a:rPr lang="en-US" dirty="0"/>
                        <a:t>Details</a:t>
                      </a:r>
                    </a:p>
                  </a:txBody>
                  <a:tcPr anchor="ctr"/>
                </a:tc>
                <a:tc>
                  <a:txBody>
                    <a:bodyPr/>
                    <a:lstStyle/>
                    <a:p>
                      <a:pPr algn="ctr"/>
                      <a:r>
                        <a:rPr lang="en-US" dirty="0"/>
                        <a:t>Max Points</a:t>
                      </a:r>
                    </a:p>
                  </a:txBody>
                  <a:tcPr anchor="ctr"/>
                </a:tc>
                <a:extLst>
                  <a:ext uri="{0D108BD9-81ED-4DB2-BD59-A6C34878D82A}">
                    <a16:rowId xmlns:a16="http://schemas.microsoft.com/office/drawing/2014/main" val="2580366434"/>
                  </a:ext>
                </a:extLst>
              </a:tr>
              <a:tr h="2027613">
                <a:tc>
                  <a:txBody>
                    <a:bodyPr/>
                    <a:lstStyle/>
                    <a:p>
                      <a:pPr algn="l"/>
                      <a:endParaRPr lang="en-US" sz="1600" dirty="0">
                        <a:solidFill>
                          <a:schemeClr val="tx1">
                            <a:lumMod val="75000"/>
                          </a:schemeClr>
                        </a:solidFill>
                      </a:endParaRPr>
                    </a:p>
                    <a:p>
                      <a:pPr algn="l"/>
                      <a:r>
                        <a:rPr lang="en-US" sz="1600" dirty="0">
                          <a:solidFill>
                            <a:schemeClr val="tx1">
                              <a:lumMod val="75000"/>
                            </a:schemeClr>
                          </a:solidFill>
                        </a:rPr>
                        <a:t>Capacity/Ability</a:t>
                      </a:r>
                    </a:p>
                  </a:txBody>
                  <a:tcPr anchor="ctr"/>
                </a:tc>
                <a:tc>
                  <a:txBody>
                    <a:bodyPr/>
                    <a:lstStyle/>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Demonstrates connectivity to industry resources and/or experts in relevant industry field/career clusters</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Demonstrates an impactful history of the organization’s success in training young adults through skill acquisition</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Shares clear impact metrics for certification and/or other training deliverance to previous participants </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Background information on training and other organization staff demonstrates the necessary expertise</a:t>
                      </a:r>
                      <a:endParaRPr lang="en-US" sz="1700" dirty="0">
                        <a:solidFill>
                          <a:sysClr val="windowText" lastClr="000000"/>
                        </a:solidFill>
                        <a:effectLst/>
                        <a:latin typeface="Calibri" panose="020F0502020204030204" pitchFamily="34" charset="0"/>
                        <a:ea typeface="Symbol" panose="05050102010706020507" pitchFamily="18" charset="2"/>
                        <a:cs typeface="Symbol" panose="05050102010706020507" pitchFamily="18" charset="2"/>
                      </a:endParaRPr>
                    </a:p>
                  </a:txBody>
                  <a:tcPr/>
                </a:tc>
                <a:tc>
                  <a:txBody>
                    <a:bodyPr/>
                    <a:lstStyle/>
                    <a:p>
                      <a:pPr algn="ctr"/>
                      <a:r>
                        <a:rPr lang="en-US" sz="1600" dirty="0">
                          <a:solidFill>
                            <a:schemeClr val="tx1">
                              <a:lumMod val="75000"/>
                            </a:schemeClr>
                          </a:solidFill>
                        </a:rPr>
                        <a:t>25</a:t>
                      </a:r>
                    </a:p>
                  </a:txBody>
                  <a:tcPr anchor="ctr"/>
                </a:tc>
                <a:extLst>
                  <a:ext uri="{0D108BD9-81ED-4DB2-BD59-A6C34878D82A}">
                    <a16:rowId xmlns:a16="http://schemas.microsoft.com/office/drawing/2014/main" val="1276223842"/>
                  </a:ext>
                </a:extLst>
              </a:tr>
              <a:tr h="1542128">
                <a:tc>
                  <a:txBody>
                    <a:bodyPr/>
                    <a:lstStyle/>
                    <a:p>
                      <a:pPr algn="l"/>
                      <a:r>
                        <a:rPr lang="en-US" sz="1600" dirty="0">
                          <a:solidFill>
                            <a:schemeClr val="tx1">
                              <a:lumMod val="75000"/>
                            </a:schemeClr>
                          </a:solidFill>
                        </a:rPr>
                        <a:t>Additional Offerings</a:t>
                      </a:r>
                    </a:p>
                  </a:txBody>
                  <a:tcPr anchor="ctr"/>
                </a:tc>
                <a:tc>
                  <a:txBody>
                    <a:bodyPr/>
                    <a:lstStyle/>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Executive guest speakers within the program</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Tours of the targeted industries</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Demonstration of participants being able to network </a:t>
                      </a:r>
                    </a:p>
                    <a:p>
                      <a:pPr marL="285750" lvl="0" indent="-285750">
                        <a:buFont typeface="Arial" panose="020B0604020202020204" pitchFamily="34" charset="0"/>
                        <a:buChar char="•"/>
                      </a:pPr>
                      <a:r>
                        <a:rPr lang="en-US" sz="1700" kern="1200" dirty="0">
                          <a:solidFill>
                            <a:schemeClr val="dk1"/>
                          </a:solidFill>
                          <a:effectLst/>
                          <a:latin typeface="+mn-lt"/>
                          <a:ea typeface="+mn-ea"/>
                          <a:cs typeface="+mn-cs"/>
                        </a:rPr>
                        <a:t>Provision of necessary tools, software, and/or other resources for participants to build upon within that industry field/career cluster</a:t>
                      </a:r>
                    </a:p>
                  </a:txBody>
                  <a:tcPr/>
                </a:tc>
                <a:tc>
                  <a:txBody>
                    <a:bodyPr/>
                    <a:lstStyle/>
                    <a:p>
                      <a:pPr algn="ctr"/>
                      <a:r>
                        <a:rPr lang="en-US" sz="1600" dirty="0">
                          <a:solidFill>
                            <a:schemeClr val="tx1">
                              <a:lumMod val="75000"/>
                            </a:schemeClr>
                          </a:solidFill>
                        </a:rPr>
                        <a:t>15</a:t>
                      </a:r>
                    </a:p>
                  </a:txBody>
                  <a:tcPr anchor="ctr"/>
                </a:tc>
                <a:extLst>
                  <a:ext uri="{0D108BD9-81ED-4DB2-BD59-A6C34878D82A}">
                    <a16:rowId xmlns:a16="http://schemas.microsoft.com/office/drawing/2014/main" val="550247922"/>
                  </a:ext>
                </a:extLst>
              </a:tr>
              <a:tr h="538632">
                <a:tc>
                  <a:txBody>
                    <a:bodyPr/>
                    <a:lstStyle/>
                    <a:p>
                      <a:pPr algn="l"/>
                      <a:r>
                        <a:rPr lang="en-US" sz="1500" dirty="0">
                          <a:solidFill>
                            <a:schemeClr val="tx1">
                              <a:lumMod val="75000"/>
                            </a:schemeClr>
                          </a:solidFill>
                        </a:rPr>
                        <a:t>Proposer is a Minority or Woman-Owned Business</a:t>
                      </a:r>
                    </a:p>
                  </a:txBody>
                  <a:tcPr anchor="ctr">
                    <a:lnB w="12700" cap="flat" cmpd="sng" algn="ctr">
                      <a:solidFill>
                        <a:schemeClr val="tx1"/>
                      </a:solidFill>
                      <a:prstDash val="solid"/>
                      <a:round/>
                      <a:headEnd type="none" w="med" len="med"/>
                      <a:tailEnd type="none" w="med" len="med"/>
                    </a:lnB>
                  </a:tcPr>
                </a:tc>
                <a:tc>
                  <a:txBody>
                    <a:bodyPr/>
                    <a:lstStyle/>
                    <a:p>
                      <a:pPr marL="342900" marR="0" lvl="0" indent="-342900">
                        <a:lnSpc>
                          <a:spcPts val="1400"/>
                        </a:lnSpc>
                        <a:spcBef>
                          <a:spcPts val="0"/>
                        </a:spcBef>
                        <a:spcAft>
                          <a:spcPts val="0"/>
                        </a:spcAft>
                        <a:buSzPts val="1100"/>
                        <a:buFont typeface="Symbol" panose="05050102010706020507" pitchFamily="18" charset="2"/>
                        <a:buChar char=""/>
                        <a:tabLst>
                          <a:tab pos="527685" algn="l"/>
                          <a:tab pos="528320" algn="l"/>
                        </a:tabLst>
                      </a:pPr>
                      <a:endParaRPr lang="en-US" sz="1500" dirty="0">
                        <a:solidFill>
                          <a:sysClr val="windowText" lastClr="000000"/>
                        </a:solidFill>
                        <a:effectLst/>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ysClr val="windowText" lastClr="000000"/>
                          </a:solidFill>
                          <a:effectLst/>
                        </a:rPr>
                        <a:t>5*</a:t>
                      </a:r>
                      <a:endParaRPr lang="en-US" sz="15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560350"/>
                  </a:ext>
                </a:extLst>
              </a:tr>
              <a:tr h="937361">
                <a:tc>
                  <a:txBody>
                    <a:bodyPr/>
                    <a:lstStyle/>
                    <a:p>
                      <a:pPr algn="l"/>
                      <a:r>
                        <a:rPr lang="en-US" sz="1600" dirty="0">
                          <a:solidFill>
                            <a:schemeClr val="tx1">
                              <a:lumMod val="75000"/>
                            </a:schemeClr>
                          </a:solidFill>
                        </a:rPr>
                        <a:t>TOTAL POINTS AWARDED PER PROPOSAL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nSpc>
                          <a:spcPts val="1400"/>
                        </a:lnSpc>
                        <a:spcBef>
                          <a:spcPts val="0"/>
                        </a:spcBef>
                        <a:spcAft>
                          <a:spcPts val="0"/>
                        </a:spcAft>
                        <a:buSzPts val="1100"/>
                        <a:buFont typeface="Symbol" panose="05050102010706020507" pitchFamily="18" charset="2"/>
                        <a:buNone/>
                        <a:tabLst>
                          <a:tab pos="527685" algn="l"/>
                          <a:tab pos="528320" algn="l"/>
                        </a:tabLst>
                      </a:pPr>
                      <a:endParaRPr lang="en-US" sz="1600" dirty="0">
                        <a:solidFill>
                          <a:sysClr val="windowText" lastClr="000000"/>
                        </a:solidFill>
                        <a:effectLst/>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600" dirty="0">
                          <a:solidFill>
                            <a:schemeClr val="tx1">
                              <a:lumMod val="75000"/>
                            </a:schemeClr>
                          </a:solidFill>
                        </a:rPr>
                        <a:t>100*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8438056"/>
                  </a:ext>
                </a:extLst>
              </a:tr>
            </a:tbl>
          </a:graphicData>
        </a:graphic>
      </p:graphicFrame>
    </p:spTree>
    <p:extLst>
      <p:ext uri="{BB962C8B-B14F-4D97-AF65-F5344CB8AC3E}">
        <p14:creationId xmlns:p14="http://schemas.microsoft.com/office/powerpoint/2010/main" val="1788842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RFP Calendar</a:t>
            </a:r>
            <a:endParaRPr lang="en-US" dirty="0"/>
          </a:p>
        </p:txBody>
      </p:sp>
      <p:graphicFrame>
        <p:nvGraphicFramePr>
          <p:cNvPr id="6" name="Table 5">
            <a:extLst>
              <a:ext uri="{FF2B5EF4-FFF2-40B4-BE49-F238E27FC236}">
                <a16:creationId xmlns:a16="http://schemas.microsoft.com/office/drawing/2014/main" id="{F317159D-0B65-3D5E-675F-93598AAA8956}"/>
              </a:ext>
            </a:extLst>
          </p:cNvPr>
          <p:cNvGraphicFramePr>
            <a:graphicFrameLocks noGrp="1"/>
          </p:cNvGraphicFramePr>
          <p:nvPr>
            <p:extLst>
              <p:ext uri="{D42A27DB-BD31-4B8C-83A1-F6EECF244321}">
                <p14:modId xmlns:p14="http://schemas.microsoft.com/office/powerpoint/2010/main" val="3900446345"/>
              </p:ext>
            </p:extLst>
          </p:nvPr>
        </p:nvGraphicFramePr>
        <p:xfrm>
          <a:off x="1382486" y="1153886"/>
          <a:ext cx="9971314" cy="4885557"/>
        </p:xfrm>
        <a:graphic>
          <a:graphicData uri="http://schemas.openxmlformats.org/drawingml/2006/table">
            <a:tbl>
              <a:tblPr firstRow="1" firstCol="1" lastRow="1" lastCol="1" bandRow="1" bandCol="1">
                <a:tableStyleId>{5C22544A-7EE6-4342-B048-85BDC9FD1C3A}</a:tableStyleId>
              </a:tblPr>
              <a:tblGrid>
                <a:gridCol w="1570572">
                  <a:extLst>
                    <a:ext uri="{9D8B030D-6E8A-4147-A177-3AD203B41FA5}">
                      <a16:colId xmlns:a16="http://schemas.microsoft.com/office/drawing/2014/main" val="589869969"/>
                    </a:ext>
                  </a:extLst>
                </a:gridCol>
                <a:gridCol w="8400742">
                  <a:extLst>
                    <a:ext uri="{9D8B030D-6E8A-4147-A177-3AD203B41FA5}">
                      <a16:colId xmlns:a16="http://schemas.microsoft.com/office/drawing/2014/main" val="2878130932"/>
                    </a:ext>
                  </a:extLst>
                </a:gridCol>
              </a:tblGrid>
              <a:tr h="424542">
                <a:tc>
                  <a:txBody>
                    <a:bodyPr/>
                    <a:lstStyle/>
                    <a:p>
                      <a:pPr marL="70485" marR="0">
                        <a:lnSpc>
                          <a:spcPts val="1215"/>
                        </a:lnSpc>
                        <a:spcBef>
                          <a:spcPts val="0"/>
                        </a:spcBef>
                        <a:spcAft>
                          <a:spcPts val="0"/>
                        </a:spcAft>
                      </a:pPr>
                      <a:r>
                        <a:rPr lang="en-US" sz="1600" spc="-20">
                          <a:solidFill>
                            <a:sysClr val="windowText" lastClr="000000"/>
                          </a:solidFill>
                          <a:effectLst/>
                        </a:rPr>
                        <a:t>Date</a:t>
                      </a:r>
                      <a:endParaRPr lang="en-U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0485" marR="0">
                        <a:lnSpc>
                          <a:spcPts val="1215"/>
                        </a:lnSpc>
                        <a:spcBef>
                          <a:spcPts val="0"/>
                        </a:spcBef>
                        <a:spcAft>
                          <a:spcPts val="0"/>
                        </a:spcAft>
                      </a:pPr>
                      <a:r>
                        <a:rPr lang="en-US" sz="1600" spc="-10" dirty="0">
                          <a:solidFill>
                            <a:sysClr val="windowText" lastClr="000000"/>
                          </a:solidFill>
                          <a:effectLst/>
                        </a:rPr>
                        <a:t>Activities/Events</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8392592"/>
                  </a:ext>
                </a:extLst>
              </a:tr>
              <a:tr h="337457">
                <a:tc>
                  <a:txBody>
                    <a:bodyPr/>
                    <a:lstStyle/>
                    <a:p>
                      <a:pPr marL="70485" marR="0">
                        <a:spcBef>
                          <a:spcPts val="0"/>
                        </a:spcBef>
                        <a:spcAft>
                          <a:spcPts val="0"/>
                        </a:spcAft>
                      </a:pPr>
                      <a:r>
                        <a:rPr lang="en-US" sz="1600" spc="-10" dirty="0">
                          <a:solidFill>
                            <a:sysClr val="windowText" lastClr="000000"/>
                          </a:solidFill>
                          <a:effectLst/>
                        </a:rPr>
                        <a:t>10/3/2022</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1120" marR="0" indent="-635">
                        <a:lnSpc>
                          <a:spcPct val="115000"/>
                        </a:lnSpc>
                        <a:spcBef>
                          <a:spcPts val="210"/>
                        </a:spcBef>
                        <a:spcAft>
                          <a:spcPts val="0"/>
                        </a:spcAft>
                      </a:pPr>
                      <a:r>
                        <a:rPr lang="en-US" sz="1600" dirty="0">
                          <a:solidFill>
                            <a:sysClr val="windowText" lastClr="000000"/>
                          </a:solidFill>
                          <a:effectLst/>
                        </a:rPr>
                        <a:t>RFP Launched</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1998067"/>
                  </a:ext>
                </a:extLst>
              </a:tr>
              <a:tr h="359484">
                <a:tc>
                  <a:txBody>
                    <a:bodyPr/>
                    <a:lstStyle/>
                    <a:p>
                      <a:pPr marL="0" marR="0">
                        <a:spcBef>
                          <a:spcPts val="0"/>
                        </a:spcBef>
                        <a:spcAft>
                          <a:spcPts val="0"/>
                        </a:spcAft>
                      </a:pPr>
                      <a:r>
                        <a:rPr lang="en-US" sz="1600">
                          <a:solidFill>
                            <a:sysClr val="windowText" lastClr="000000"/>
                          </a:solidFill>
                          <a:effectLst/>
                        </a:rPr>
                        <a:t>  10/10/22</a:t>
                      </a:r>
                      <a:endParaRPr lang="en-U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4615" marR="0" indent="-1905">
                        <a:lnSpc>
                          <a:spcPct val="107000"/>
                        </a:lnSpc>
                        <a:spcBef>
                          <a:spcPts val="0"/>
                        </a:spcBef>
                        <a:spcAft>
                          <a:spcPts val="0"/>
                        </a:spcAft>
                      </a:pPr>
                      <a:r>
                        <a:rPr lang="en-US" sz="1600" dirty="0">
                          <a:solidFill>
                            <a:sysClr val="windowText" lastClr="000000"/>
                          </a:solidFill>
                          <a:effectLst/>
                        </a:rPr>
                        <a:t>Bidder Conference </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661554"/>
                  </a:ext>
                </a:extLst>
              </a:tr>
              <a:tr h="1534630">
                <a:tc>
                  <a:txBody>
                    <a:bodyPr/>
                    <a:lstStyle/>
                    <a:p>
                      <a:pPr marL="0" marR="0">
                        <a:spcBef>
                          <a:spcPts val="0"/>
                        </a:spcBef>
                        <a:spcAft>
                          <a:spcPts val="0"/>
                        </a:spcAft>
                      </a:pPr>
                      <a:r>
                        <a:rPr lang="en-US" sz="1600" dirty="0">
                          <a:solidFill>
                            <a:sysClr val="windowText" lastClr="000000"/>
                          </a:solidFill>
                          <a:effectLst/>
                        </a:rPr>
                        <a:t> 10/21/22</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1120" marR="0" indent="-1270">
                        <a:lnSpc>
                          <a:spcPct val="107000"/>
                        </a:lnSpc>
                        <a:spcBef>
                          <a:spcPts val="5"/>
                        </a:spcBef>
                        <a:spcAft>
                          <a:spcPts val="0"/>
                        </a:spcAft>
                      </a:pPr>
                      <a:r>
                        <a:rPr lang="en-US" sz="1600" dirty="0">
                          <a:solidFill>
                            <a:sysClr val="windowText" lastClr="000000"/>
                          </a:solidFill>
                          <a:effectLst/>
                        </a:rPr>
                        <a:t>Final</a:t>
                      </a:r>
                      <a:r>
                        <a:rPr lang="en-US" sz="1600" spc="-15" dirty="0">
                          <a:solidFill>
                            <a:sysClr val="windowText" lastClr="000000"/>
                          </a:solidFill>
                          <a:effectLst/>
                        </a:rPr>
                        <a:t> </a:t>
                      </a:r>
                      <a:r>
                        <a:rPr lang="en-US" sz="1600" dirty="0">
                          <a:solidFill>
                            <a:sysClr val="windowText" lastClr="000000"/>
                          </a:solidFill>
                          <a:effectLst/>
                        </a:rPr>
                        <a:t>Clarifying/Technical</a:t>
                      </a:r>
                      <a:r>
                        <a:rPr lang="en-US" sz="1600" spc="-15" dirty="0">
                          <a:solidFill>
                            <a:sysClr val="windowText" lastClr="000000"/>
                          </a:solidFill>
                          <a:effectLst/>
                        </a:rPr>
                        <a:t> </a:t>
                      </a:r>
                      <a:r>
                        <a:rPr lang="en-US" sz="1600" dirty="0">
                          <a:solidFill>
                            <a:sysClr val="windowText" lastClr="000000"/>
                          </a:solidFill>
                          <a:effectLst/>
                        </a:rPr>
                        <a:t>inquiries</a:t>
                      </a:r>
                      <a:r>
                        <a:rPr lang="en-US" sz="1600" spc="-15" dirty="0">
                          <a:solidFill>
                            <a:sysClr val="windowText" lastClr="000000"/>
                          </a:solidFill>
                          <a:effectLst/>
                        </a:rPr>
                        <a:t> </a:t>
                      </a:r>
                      <a:r>
                        <a:rPr lang="en-US" sz="1600" dirty="0">
                          <a:solidFill>
                            <a:sysClr val="windowText" lastClr="000000"/>
                          </a:solidFill>
                          <a:effectLst/>
                        </a:rPr>
                        <a:t>concerning</a:t>
                      </a:r>
                      <a:r>
                        <a:rPr lang="en-US" sz="1600" spc="-15" dirty="0">
                          <a:solidFill>
                            <a:sysClr val="windowText" lastClr="000000"/>
                          </a:solidFill>
                          <a:effectLst/>
                        </a:rPr>
                        <a:t> </a:t>
                      </a:r>
                      <a:r>
                        <a:rPr lang="en-US" sz="1600" dirty="0">
                          <a:solidFill>
                            <a:sysClr val="windowText" lastClr="000000"/>
                          </a:solidFill>
                          <a:effectLst/>
                        </a:rPr>
                        <a:t>the</a:t>
                      </a:r>
                      <a:r>
                        <a:rPr lang="en-US" sz="1600" spc="-25" dirty="0">
                          <a:solidFill>
                            <a:sysClr val="windowText" lastClr="000000"/>
                          </a:solidFill>
                          <a:effectLst/>
                        </a:rPr>
                        <a:t> </a:t>
                      </a:r>
                      <a:r>
                        <a:rPr lang="en-US" sz="1600" dirty="0">
                          <a:solidFill>
                            <a:sysClr val="windowText" lastClr="000000"/>
                          </a:solidFill>
                          <a:effectLst/>
                        </a:rPr>
                        <a:t>RFP</a:t>
                      </a:r>
                      <a:r>
                        <a:rPr lang="en-US" sz="1600" spc="-20" dirty="0">
                          <a:solidFill>
                            <a:sysClr val="windowText" lastClr="000000"/>
                          </a:solidFill>
                          <a:effectLst/>
                        </a:rPr>
                        <a:t> </a:t>
                      </a:r>
                      <a:r>
                        <a:rPr lang="en-US" sz="1600" dirty="0">
                          <a:solidFill>
                            <a:sysClr val="windowText" lastClr="000000"/>
                          </a:solidFill>
                          <a:effectLst/>
                        </a:rPr>
                        <a:t>must</a:t>
                      </a:r>
                      <a:r>
                        <a:rPr lang="en-US" sz="1600" spc="-15" dirty="0">
                          <a:solidFill>
                            <a:sysClr val="windowText" lastClr="000000"/>
                          </a:solidFill>
                          <a:effectLst/>
                        </a:rPr>
                        <a:t> </a:t>
                      </a:r>
                      <a:r>
                        <a:rPr lang="en-US" sz="1600" dirty="0">
                          <a:solidFill>
                            <a:sysClr val="windowText" lastClr="000000"/>
                          </a:solidFill>
                          <a:effectLst/>
                        </a:rPr>
                        <a:t>be</a:t>
                      </a:r>
                      <a:r>
                        <a:rPr lang="en-US" sz="1600" spc="-15" dirty="0">
                          <a:solidFill>
                            <a:sysClr val="windowText" lastClr="000000"/>
                          </a:solidFill>
                          <a:effectLst/>
                        </a:rPr>
                        <a:t> </a:t>
                      </a:r>
                      <a:r>
                        <a:rPr lang="en-US" sz="1600" dirty="0">
                          <a:solidFill>
                            <a:sysClr val="windowText" lastClr="000000"/>
                          </a:solidFill>
                          <a:effectLst/>
                        </a:rPr>
                        <a:t>received</a:t>
                      </a:r>
                      <a:r>
                        <a:rPr lang="en-US" sz="1600" spc="-20" dirty="0">
                          <a:solidFill>
                            <a:sysClr val="windowText" lastClr="000000"/>
                          </a:solidFill>
                          <a:effectLst/>
                        </a:rPr>
                        <a:t> </a:t>
                      </a:r>
                      <a:r>
                        <a:rPr lang="en-US" sz="1600" dirty="0">
                          <a:solidFill>
                            <a:sysClr val="windowText" lastClr="000000"/>
                          </a:solidFill>
                          <a:effectLst/>
                        </a:rPr>
                        <a:t>by</a:t>
                      </a:r>
                      <a:r>
                        <a:rPr lang="en-US" sz="1600" spc="-20" dirty="0">
                          <a:solidFill>
                            <a:sysClr val="windowText" lastClr="000000"/>
                          </a:solidFill>
                          <a:effectLst/>
                        </a:rPr>
                        <a:t> </a:t>
                      </a:r>
                      <a:r>
                        <a:rPr lang="en-US" sz="1600" dirty="0">
                          <a:solidFill>
                            <a:sysClr val="windowText" lastClr="000000"/>
                          </a:solidFill>
                          <a:effectLst/>
                        </a:rPr>
                        <a:t>5:00pm EST,</a:t>
                      </a:r>
                      <a:r>
                        <a:rPr lang="en-US" sz="1600" spc="-15" dirty="0">
                          <a:solidFill>
                            <a:sysClr val="windowText" lastClr="000000"/>
                          </a:solidFill>
                          <a:effectLst/>
                        </a:rPr>
                        <a:t> </a:t>
                      </a:r>
                      <a:r>
                        <a:rPr lang="en-US" sz="1600" dirty="0">
                          <a:solidFill>
                            <a:sysClr val="windowText" lastClr="000000"/>
                          </a:solidFill>
                          <a:effectLst/>
                        </a:rPr>
                        <a:t>via</a:t>
                      </a:r>
                      <a:r>
                        <a:rPr lang="en-US" sz="1600" spc="-20" dirty="0">
                          <a:solidFill>
                            <a:sysClr val="windowText" lastClr="000000"/>
                          </a:solidFill>
                          <a:effectLst/>
                        </a:rPr>
                        <a:t> </a:t>
                      </a:r>
                      <a:r>
                        <a:rPr lang="en-US" sz="1600" dirty="0">
                          <a:solidFill>
                            <a:sysClr val="windowText" lastClr="000000"/>
                          </a:solidFill>
                          <a:effectLst/>
                        </a:rPr>
                        <a:t>email</a:t>
                      </a:r>
                      <a:r>
                        <a:rPr lang="en-US" sz="1600" spc="-15" dirty="0">
                          <a:solidFill>
                            <a:sysClr val="windowText" lastClr="000000"/>
                          </a:solidFill>
                          <a:effectLst/>
                        </a:rPr>
                        <a:t> </a:t>
                      </a:r>
                      <a:r>
                        <a:rPr lang="en-US" sz="1600" dirty="0">
                          <a:solidFill>
                            <a:sysClr val="windowText" lastClr="000000"/>
                          </a:solidFill>
                          <a:effectLst/>
                        </a:rPr>
                        <a:t>at </a:t>
                      </a:r>
                      <a:r>
                        <a:rPr lang="en-US" sz="1600" u="sng" spc="-10" dirty="0">
                          <a:solidFill>
                            <a:srgbClr val="FDB913"/>
                          </a:solidFill>
                          <a:effectLst/>
                          <a:hlinkClick r:id="rId2">
                            <a:extLst>
                              <a:ext uri="{A12FA001-AC4F-418D-AE19-62706E023703}">
                                <ahyp:hlinkClr xmlns:ahyp="http://schemas.microsoft.com/office/drawing/2018/hyperlinkcolor" val="tx"/>
                              </a:ext>
                            </a:extLst>
                          </a:hlinkClick>
                        </a:rPr>
                        <a:t>publicresponse@careersourcecf.com</a:t>
                      </a:r>
                      <a:r>
                        <a:rPr lang="en-US" sz="1600" u="none" strike="noStrike" spc="-10" dirty="0">
                          <a:solidFill>
                            <a:sysClr val="windowText" lastClr="000000"/>
                          </a:solidFill>
                          <a:effectLst/>
                          <a:hlinkClick r:id="rId2">
                            <a:extLst>
                              <a:ext uri="{A12FA001-AC4F-418D-AE19-62706E023703}">
                                <ahyp:hlinkClr xmlns:ahyp="http://schemas.microsoft.com/office/drawing/2018/hyperlinkcolor" val="tx"/>
                              </a:ext>
                            </a:extLst>
                          </a:hlinkClick>
                        </a:rPr>
                        <a:t>.</a:t>
                      </a:r>
                      <a:endParaRPr lang="en-US" sz="1600" dirty="0">
                        <a:solidFill>
                          <a:sysClr val="windowText" lastClr="000000"/>
                        </a:solidFill>
                        <a:effectLst/>
                      </a:endParaRPr>
                    </a:p>
                    <a:p>
                      <a:pPr marL="70485" marR="0">
                        <a:spcBef>
                          <a:spcPts val="790"/>
                        </a:spcBef>
                        <a:spcAft>
                          <a:spcPts val="0"/>
                        </a:spcAft>
                      </a:pPr>
                      <a:r>
                        <a:rPr lang="en-US" sz="1600" dirty="0">
                          <a:solidFill>
                            <a:sysClr val="windowText" lastClr="000000"/>
                          </a:solidFill>
                          <a:effectLst/>
                        </a:rPr>
                        <a:t>Please</a:t>
                      </a:r>
                      <a:r>
                        <a:rPr lang="en-US" sz="1600" spc="-25" dirty="0">
                          <a:solidFill>
                            <a:sysClr val="windowText" lastClr="000000"/>
                          </a:solidFill>
                          <a:effectLst/>
                        </a:rPr>
                        <a:t> </a:t>
                      </a:r>
                      <a:r>
                        <a:rPr lang="en-US" sz="1600" dirty="0">
                          <a:solidFill>
                            <a:sysClr val="windowText" lastClr="000000"/>
                          </a:solidFill>
                          <a:effectLst/>
                        </a:rPr>
                        <a:t>type</a:t>
                      </a:r>
                      <a:r>
                        <a:rPr lang="en-US" sz="1600" spc="-20" dirty="0">
                          <a:solidFill>
                            <a:sysClr val="windowText" lastClr="000000"/>
                          </a:solidFill>
                          <a:effectLst/>
                        </a:rPr>
                        <a:t> </a:t>
                      </a:r>
                      <a:r>
                        <a:rPr lang="en-US" sz="1600" dirty="0">
                          <a:solidFill>
                            <a:sysClr val="windowText" lastClr="000000"/>
                          </a:solidFill>
                          <a:effectLst/>
                        </a:rPr>
                        <a:t>“INQUIRY</a:t>
                      </a:r>
                      <a:r>
                        <a:rPr lang="en-US" sz="1600" spc="-20" dirty="0">
                          <a:solidFill>
                            <a:sysClr val="windowText" lastClr="000000"/>
                          </a:solidFill>
                          <a:effectLst/>
                        </a:rPr>
                        <a:t> </a:t>
                      </a:r>
                      <a:r>
                        <a:rPr lang="en-US" sz="1600" dirty="0">
                          <a:solidFill>
                            <a:sysClr val="windowText" lastClr="000000"/>
                          </a:solidFill>
                          <a:effectLst/>
                        </a:rPr>
                        <a:t>–</a:t>
                      </a:r>
                      <a:r>
                        <a:rPr lang="en-US" sz="1600" spc="-15" dirty="0">
                          <a:solidFill>
                            <a:sysClr val="windowText" lastClr="000000"/>
                          </a:solidFill>
                          <a:effectLst/>
                        </a:rPr>
                        <a:t> </a:t>
                      </a:r>
                      <a:r>
                        <a:rPr lang="en-US" sz="1600" dirty="0">
                          <a:solidFill>
                            <a:sysClr val="windowText" lastClr="000000"/>
                          </a:solidFill>
                          <a:effectLst/>
                        </a:rPr>
                        <a:t>SYP-E&amp;E-PY23”</a:t>
                      </a:r>
                      <a:r>
                        <a:rPr lang="en-US" sz="1600" spc="-15" dirty="0">
                          <a:solidFill>
                            <a:sysClr val="windowText" lastClr="000000"/>
                          </a:solidFill>
                          <a:effectLst/>
                        </a:rPr>
                        <a:t> </a:t>
                      </a:r>
                      <a:r>
                        <a:rPr lang="en-US" sz="1600" dirty="0">
                          <a:solidFill>
                            <a:sysClr val="windowText" lastClr="000000"/>
                          </a:solidFill>
                          <a:effectLst/>
                        </a:rPr>
                        <a:t>in</a:t>
                      </a:r>
                      <a:r>
                        <a:rPr lang="en-US" sz="1600" spc="-10" dirty="0">
                          <a:solidFill>
                            <a:sysClr val="windowText" lastClr="000000"/>
                          </a:solidFill>
                          <a:effectLst/>
                        </a:rPr>
                        <a:t> </a:t>
                      </a:r>
                      <a:r>
                        <a:rPr lang="en-US" sz="1600" spc="-25" dirty="0">
                          <a:solidFill>
                            <a:sysClr val="windowText" lastClr="000000"/>
                          </a:solidFill>
                          <a:effectLst/>
                        </a:rPr>
                        <a:t>the </a:t>
                      </a:r>
                      <a:r>
                        <a:rPr lang="en-US" sz="1600" dirty="0">
                          <a:solidFill>
                            <a:sysClr val="windowText" lastClr="000000"/>
                          </a:solidFill>
                          <a:effectLst/>
                        </a:rPr>
                        <a:t>subject</a:t>
                      </a:r>
                      <a:r>
                        <a:rPr lang="en-US" sz="1600" spc="-15" dirty="0">
                          <a:solidFill>
                            <a:sysClr val="windowText" lastClr="000000"/>
                          </a:solidFill>
                          <a:effectLst/>
                        </a:rPr>
                        <a:t> </a:t>
                      </a:r>
                      <a:r>
                        <a:rPr lang="en-US" sz="1600" spc="-10" dirty="0">
                          <a:solidFill>
                            <a:sysClr val="windowText" lastClr="000000"/>
                          </a:solidFill>
                          <a:effectLst/>
                        </a:rPr>
                        <a:t>line.</a:t>
                      </a:r>
                      <a:endParaRPr lang="en-US" sz="1600" dirty="0">
                        <a:solidFill>
                          <a:sysClr val="windowText" lastClr="000000"/>
                        </a:solidFill>
                        <a:effectLst/>
                      </a:endParaRPr>
                    </a:p>
                    <a:p>
                      <a:pPr marL="71120" marR="0">
                        <a:spcBef>
                          <a:spcPts val="100"/>
                        </a:spcBef>
                        <a:spcAft>
                          <a:spcPts val="0"/>
                        </a:spcAft>
                      </a:pPr>
                      <a:r>
                        <a:rPr lang="en-US" sz="1600" dirty="0">
                          <a:solidFill>
                            <a:sysClr val="windowText" lastClr="000000"/>
                          </a:solidFill>
                          <a:effectLst/>
                        </a:rPr>
                        <a:t> </a:t>
                      </a:r>
                    </a:p>
                    <a:p>
                      <a:pPr marL="94615" marR="0" indent="-1905">
                        <a:lnSpc>
                          <a:spcPct val="107000"/>
                        </a:lnSpc>
                        <a:spcBef>
                          <a:spcPts val="0"/>
                        </a:spcBef>
                        <a:spcAft>
                          <a:spcPts val="0"/>
                        </a:spcAft>
                      </a:pPr>
                      <a:r>
                        <a:rPr lang="en-US" sz="1600" dirty="0">
                          <a:solidFill>
                            <a:sysClr val="windowText" lastClr="000000"/>
                          </a:solidFill>
                          <a:effectLst/>
                        </a:rPr>
                        <a:t>Response</a:t>
                      </a:r>
                      <a:r>
                        <a:rPr lang="en-US" sz="1600" spc="-15" dirty="0">
                          <a:solidFill>
                            <a:sysClr val="windowText" lastClr="000000"/>
                          </a:solidFill>
                          <a:effectLst/>
                        </a:rPr>
                        <a:t> </a:t>
                      </a:r>
                      <a:r>
                        <a:rPr lang="en-US" sz="1600" dirty="0">
                          <a:solidFill>
                            <a:sysClr val="windowText" lastClr="000000"/>
                          </a:solidFill>
                          <a:effectLst/>
                        </a:rPr>
                        <a:t>to</a:t>
                      </a:r>
                      <a:r>
                        <a:rPr lang="en-US" sz="1600" spc="-10" dirty="0">
                          <a:solidFill>
                            <a:sysClr val="windowText" lastClr="000000"/>
                          </a:solidFill>
                          <a:effectLst/>
                        </a:rPr>
                        <a:t> </a:t>
                      </a:r>
                      <a:r>
                        <a:rPr lang="en-US" sz="1600" dirty="0">
                          <a:solidFill>
                            <a:sysClr val="windowText" lastClr="000000"/>
                          </a:solidFill>
                          <a:effectLst/>
                        </a:rPr>
                        <a:t>all</a:t>
                      </a:r>
                      <a:r>
                        <a:rPr lang="en-US" sz="1600" spc="-15" dirty="0">
                          <a:solidFill>
                            <a:sysClr val="windowText" lastClr="000000"/>
                          </a:solidFill>
                          <a:effectLst/>
                        </a:rPr>
                        <a:t> </a:t>
                      </a:r>
                      <a:r>
                        <a:rPr lang="en-US" sz="1600" dirty="0">
                          <a:solidFill>
                            <a:sysClr val="windowText" lastClr="000000"/>
                          </a:solidFill>
                          <a:effectLst/>
                        </a:rPr>
                        <a:t>inquiries</a:t>
                      </a:r>
                      <a:r>
                        <a:rPr lang="en-US" sz="1600" spc="-15" dirty="0">
                          <a:solidFill>
                            <a:sysClr val="windowText" lastClr="000000"/>
                          </a:solidFill>
                          <a:effectLst/>
                        </a:rPr>
                        <a:t> </a:t>
                      </a:r>
                      <a:r>
                        <a:rPr lang="en-US" sz="1600" dirty="0">
                          <a:solidFill>
                            <a:sysClr val="windowText" lastClr="000000"/>
                          </a:solidFill>
                          <a:effectLst/>
                        </a:rPr>
                        <a:t>will</a:t>
                      </a:r>
                      <a:r>
                        <a:rPr lang="en-US" sz="1600" spc="-15" dirty="0">
                          <a:solidFill>
                            <a:sysClr val="windowText" lastClr="000000"/>
                          </a:solidFill>
                          <a:effectLst/>
                        </a:rPr>
                        <a:t> </a:t>
                      </a:r>
                      <a:r>
                        <a:rPr lang="en-US" sz="1600" dirty="0">
                          <a:solidFill>
                            <a:sysClr val="windowText" lastClr="000000"/>
                          </a:solidFill>
                          <a:effectLst/>
                        </a:rPr>
                        <a:t>be</a:t>
                      </a:r>
                      <a:r>
                        <a:rPr lang="en-US" sz="1600" spc="-10" dirty="0">
                          <a:solidFill>
                            <a:sysClr val="windowText" lastClr="000000"/>
                          </a:solidFill>
                          <a:effectLst/>
                        </a:rPr>
                        <a:t> </a:t>
                      </a:r>
                      <a:r>
                        <a:rPr lang="en-US" sz="1600" dirty="0">
                          <a:solidFill>
                            <a:sysClr val="windowText" lastClr="000000"/>
                          </a:solidFill>
                          <a:effectLst/>
                        </a:rPr>
                        <a:t>made</a:t>
                      </a:r>
                      <a:r>
                        <a:rPr lang="en-US" sz="1600" spc="-15" dirty="0">
                          <a:solidFill>
                            <a:sysClr val="windowText" lastClr="000000"/>
                          </a:solidFill>
                          <a:effectLst/>
                        </a:rPr>
                        <a:t> </a:t>
                      </a:r>
                      <a:r>
                        <a:rPr lang="en-US" sz="1600" dirty="0">
                          <a:solidFill>
                            <a:sysClr val="windowText" lastClr="000000"/>
                          </a:solidFill>
                          <a:effectLst/>
                        </a:rPr>
                        <a:t>available</a:t>
                      </a:r>
                      <a:r>
                        <a:rPr lang="en-US" sz="1600" spc="-10" dirty="0">
                          <a:solidFill>
                            <a:sysClr val="windowText" lastClr="000000"/>
                          </a:solidFill>
                          <a:effectLst/>
                        </a:rPr>
                        <a:t> </a:t>
                      </a:r>
                      <a:r>
                        <a:rPr lang="en-US" sz="1600" dirty="0">
                          <a:solidFill>
                            <a:sysClr val="windowText" lastClr="000000"/>
                          </a:solidFill>
                          <a:effectLst/>
                        </a:rPr>
                        <a:t>on</a:t>
                      </a:r>
                      <a:r>
                        <a:rPr lang="en-US" sz="1600" spc="-15" dirty="0">
                          <a:solidFill>
                            <a:sysClr val="windowText" lastClr="000000"/>
                          </a:solidFill>
                          <a:effectLst/>
                        </a:rPr>
                        <a:t> </a:t>
                      </a:r>
                      <a:r>
                        <a:rPr lang="en-US" sz="1600" dirty="0">
                          <a:solidFill>
                            <a:sysClr val="windowText" lastClr="000000"/>
                          </a:solidFill>
                          <a:effectLst/>
                        </a:rPr>
                        <a:t>the</a:t>
                      </a:r>
                      <a:r>
                        <a:rPr lang="en-US" sz="1600" spc="-15" dirty="0">
                          <a:solidFill>
                            <a:sysClr val="windowText" lastClr="000000"/>
                          </a:solidFill>
                          <a:effectLst/>
                        </a:rPr>
                        <a:t> </a:t>
                      </a:r>
                      <a:r>
                        <a:rPr lang="en-US" sz="1600" dirty="0">
                          <a:solidFill>
                            <a:sysClr val="windowText" lastClr="000000"/>
                          </a:solidFill>
                          <a:effectLst/>
                        </a:rPr>
                        <a:t>CSCF’s</a:t>
                      </a:r>
                      <a:r>
                        <a:rPr lang="en-US" sz="1600" spc="-15" dirty="0">
                          <a:solidFill>
                            <a:sysClr val="windowText" lastClr="000000"/>
                          </a:solidFill>
                          <a:effectLst/>
                        </a:rPr>
                        <a:t> </a:t>
                      </a:r>
                      <a:r>
                        <a:rPr lang="en-US" sz="1600" dirty="0">
                          <a:solidFill>
                            <a:sysClr val="windowText" lastClr="000000"/>
                          </a:solidFill>
                          <a:effectLst/>
                        </a:rPr>
                        <a:t>Solicitation</a:t>
                      </a:r>
                      <a:r>
                        <a:rPr lang="en-US" sz="1600" spc="-15" dirty="0">
                          <a:solidFill>
                            <a:sysClr val="windowText" lastClr="000000"/>
                          </a:solidFill>
                          <a:effectLst/>
                        </a:rPr>
                        <a:t> </a:t>
                      </a:r>
                      <a:r>
                        <a:rPr lang="en-US" sz="1600" dirty="0">
                          <a:solidFill>
                            <a:sysClr val="windowText" lastClr="000000"/>
                          </a:solidFill>
                          <a:effectLst/>
                        </a:rPr>
                        <a:t>Requests</a:t>
                      </a:r>
                      <a:r>
                        <a:rPr lang="en-US" sz="1600" spc="-10" dirty="0">
                          <a:solidFill>
                            <a:sysClr val="windowText" lastClr="000000"/>
                          </a:solidFill>
                          <a:effectLst/>
                        </a:rPr>
                        <a:t> </a:t>
                      </a:r>
                      <a:r>
                        <a:rPr lang="en-US" sz="1600" dirty="0">
                          <a:solidFill>
                            <a:sysClr val="windowText" lastClr="000000"/>
                          </a:solidFill>
                          <a:effectLst/>
                        </a:rPr>
                        <a:t>website within 3 days at </a:t>
                      </a:r>
                      <a:r>
                        <a:rPr lang="en-US" sz="1600" dirty="0">
                          <a:hlinkClick r:id="rId3"/>
                        </a:rPr>
                        <a:t>Work With Us - CareerSource Central Florida</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3118191"/>
                  </a:ext>
                </a:extLst>
              </a:tr>
              <a:tr h="468086">
                <a:tc>
                  <a:txBody>
                    <a:bodyPr/>
                    <a:lstStyle/>
                    <a:p>
                      <a:pPr marL="0" marR="0">
                        <a:spcBef>
                          <a:spcPts val="0"/>
                        </a:spcBef>
                        <a:spcAft>
                          <a:spcPts val="0"/>
                        </a:spcAft>
                      </a:pPr>
                      <a:r>
                        <a:rPr lang="en-US" sz="1600" spc="-10">
                          <a:solidFill>
                            <a:sysClr val="windowText" lastClr="000000"/>
                          </a:solidFill>
                          <a:effectLst/>
                        </a:rPr>
                        <a:t>  11/2/2022</a:t>
                      </a:r>
                      <a:endParaRPr lang="en-U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4615" marR="0" indent="-1905">
                        <a:lnSpc>
                          <a:spcPct val="107000"/>
                        </a:lnSpc>
                        <a:spcBef>
                          <a:spcPts val="0"/>
                        </a:spcBef>
                        <a:spcAft>
                          <a:spcPts val="0"/>
                        </a:spcAft>
                      </a:pPr>
                      <a:r>
                        <a:rPr lang="en-US" sz="1600" dirty="0">
                          <a:solidFill>
                            <a:sysClr val="windowText" lastClr="000000"/>
                          </a:solidFill>
                          <a:effectLst/>
                        </a:rPr>
                        <a:t>Electronic</a:t>
                      </a:r>
                      <a:r>
                        <a:rPr lang="en-US" sz="1600" spc="-15" dirty="0">
                          <a:solidFill>
                            <a:sysClr val="windowText" lastClr="000000"/>
                          </a:solidFill>
                          <a:effectLst/>
                        </a:rPr>
                        <a:t> </a:t>
                      </a:r>
                      <a:r>
                        <a:rPr lang="en-US" sz="1600" dirty="0">
                          <a:solidFill>
                            <a:sysClr val="windowText" lastClr="000000"/>
                          </a:solidFill>
                          <a:effectLst/>
                        </a:rPr>
                        <a:t>RFP</a:t>
                      </a:r>
                      <a:r>
                        <a:rPr lang="en-US" sz="1600" spc="-15" dirty="0">
                          <a:solidFill>
                            <a:sysClr val="windowText" lastClr="000000"/>
                          </a:solidFill>
                          <a:effectLst/>
                        </a:rPr>
                        <a:t> </a:t>
                      </a:r>
                      <a:r>
                        <a:rPr lang="en-US" sz="1600" dirty="0">
                          <a:solidFill>
                            <a:sysClr val="windowText" lastClr="000000"/>
                          </a:solidFill>
                          <a:effectLst/>
                        </a:rPr>
                        <a:t>responses</a:t>
                      </a:r>
                      <a:r>
                        <a:rPr lang="en-US" sz="1600" spc="-10" dirty="0">
                          <a:solidFill>
                            <a:sysClr val="windowText" lastClr="000000"/>
                          </a:solidFill>
                          <a:effectLst/>
                        </a:rPr>
                        <a:t> </a:t>
                      </a:r>
                      <a:r>
                        <a:rPr lang="en-US" sz="1600" dirty="0">
                          <a:solidFill>
                            <a:sysClr val="windowText" lastClr="000000"/>
                          </a:solidFill>
                          <a:effectLst/>
                        </a:rPr>
                        <a:t>are</a:t>
                      </a:r>
                      <a:r>
                        <a:rPr lang="en-US" sz="1600" spc="-15" dirty="0">
                          <a:solidFill>
                            <a:sysClr val="windowText" lastClr="000000"/>
                          </a:solidFill>
                          <a:effectLst/>
                        </a:rPr>
                        <a:t> </a:t>
                      </a:r>
                      <a:r>
                        <a:rPr lang="en-US" sz="1600" dirty="0">
                          <a:solidFill>
                            <a:sysClr val="windowText" lastClr="000000"/>
                          </a:solidFill>
                          <a:effectLst/>
                        </a:rPr>
                        <a:t>to</a:t>
                      </a:r>
                      <a:r>
                        <a:rPr lang="en-US" sz="1600" spc="-15" dirty="0">
                          <a:solidFill>
                            <a:sysClr val="windowText" lastClr="000000"/>
                          </a:solidFill>
                          <a:effectLst/>
                        </a:rPr>
                        <a:t> </a:t>
                      </a:r>
                      <a:r>
                        <a:rPr lang="en-US" sz="1600" dirty="0">
                          <a:solidFill>
                            <a:sysClr val="windowText" lastClr="000000"/>
                          </a:solidFill>
                          <a:effectLst/>
                        </a:rPr>
                        <a:t>be</a:t>
                      </a:r>
                      <a:r>
                        <a:rPr lang="en-US" sz="1600" spc="-10" dirty="0">
                          <a:solidFill>
                            <a:sysClr val="windowText" lastClr="000000"/>
                          </a:solidFill>
                          <a:effectLst/>
                        </a:rPr>
                        <a:t> </a:t>
                      </a:r>
                      <a:r>
                        <a:rPr lang="en-US" sz="1600" dirty="0">
                          <a:solidFill>
                            <a:sysClr val="windowText" lastClr="000000"/>
                          </a:solidFill>
                          <a:effectLst/>
                        </a:rPr>
                        <a:t>submitted</a:t>
                      </a:r>
                      <a:r>
                        <a:rPr lang="en-US" sz="1600" spc="-10" dirty="0">
                          <a:solidFill>
                            <a:sysClr val="windowText" lastClr="000000"/>
                          </a:solidFill>
                          <a:effectLst/>
                        </a:rPr>
                        <a:t> </a:t>
                      </a:r>
                      <a:r>
                        <a:rPr lang="en-US" sz="1600" dirty="0">
                          <a:solidFill>
                            <a:sysClr val="windowText" lastClr="000000"/>
                          </a:solidFill>
                          <a:effectLst/>
                        </a:rPr>
                        <a:t>by</a:t>
                      </a:r>
                      <a:r>
                        <a:rPr lang="en-US" sz="1600" spc="-10" dirty="0">
                          <a:solidFill>
                            <a:sysClr val="windowText" lastClr="000000"/>
                          </a:solidFill>
                          <a:effectLst/>
                        </a:rPr>
                        <a:t> </a:t>
                      </a:r>
                      <a:r>
                        <a:rPr lang="en-US" sz="1600" dirty="0">
                          <a:solidFill>
                            <a:sysClr val="windowText" lastClr="000000"/>
                          </a:solidFill>
                          <a:effectLst/>
                        </a:rPr>
                        <a:t>email</a:t>
                      </a:r>
                      <a:r>
                        <a:rPr lang="en-US" sz="1600" spc="-15" dirty="0">
                          <a:solidFill>
                            <a:sysClr val="windowText" lastClr="000000"/>
                          </a:solidFill>
                          <a:effectLst/>
                        </a:rPr>
                        <a:t> </a:t>
                      </a:r>
                      <a:r>
                        <a:rPr lang="en-US" sz="1600" dirty="0">
                          <a:solidFill>
                            <a:sysClr val="windowText" lastClr="000000"/>
                          </a:solidFill>
                          <a:effectLst/>
                        </a:rPr>
                        <a:t>in</a:t>
                      </a:r>
                      <a:r>
                        <a:rPr lang="en-US" sz="1600" spc="-15" dirty="0">
                          <a:solidFill>
                            <a:sysClr val="windowText" lastClr="000000"/>
                          </a:solidFill>
                          <a:effectLst/>
                        </a:rPr>
                        <a:t> </a:t>
                      </a:r>
                      <a:r>
                        <a:rPr lang="en-US" sz="1600" dirty="0">
                          <a:solidFill>
                            <a:sysClr val="windowText" lastClr="000000"/>
                          </a:solidFill>
                          <a:effectLst/>
                        </a:rPr>
                        <a:t>PDF</a:t>
                      </a:r>
                      <a:r>
                        <a:rPr lang="en-US" sz="1600" spc="-10" dirty="0">
                          <a:solidFill>
                            <a:sysClr val="windowText" lastClr="000000"/>
                          </a:solidFill>
                          <a:effectLst/>
                        </a:rPr>
                        <a:t> </a:t>
                      </a:r>
                      <a:r>
                        <a:rPr lang="en-US" sz="1600" dirty="0">
                          <a:solidFill>
                            <a:sysClr val="windowText" lastClr="000000"/>
                          </a:solidFill>
                          <a:effectLst/>
                        </a:rPr>
                        <a:t>format</a:t>
                      </a:r>
                      <a:r>
                        <a:rPr lang="en-US" sz="1600" spc="-5" dirty="0">
                          <a:solidFill>
                            <a:sysClr val="windowText" lastClr="000000"/>
                          </a:solidFill>
                          <a:effectLst/>
                        </a:rPr>
                        <a:t> </a:t>
                      </a:r>
                      <a:r>
                        <a:rPr lang="en-US" sz="1600" dirty="0">
                          <a:solidFill>
                            <a:sysClr val="windowText" lastClr="000000"/>
                          </a:solidFill>
                          <a:effectLst/>
                        </a:rPr>
                        <a:t>version.</a:t>
                      </a:r>
                      <a:r>
                        <a:rPr lang="en-US" sz="1600" spc="-10" dirty="0">
                          <a:solidFill>
                            <a:sysClr val="windowText" lastClr="000000"/>
                          </a:solidFill>
                          <a:effectLst/>
                        </a:rPr>
                        <a:t> </a:t>
                      </a:r>
                      <a:r>
                        <a:rPr lang="en-US" sz="1600" dirty="0">
                          <a:solidFill>
                            <a:sysClr val="windowText" lastClr="000000"/>
                          </a:solidFill>
                          <a:effectLst/>
                        </a:rPr>
                        <a:t>Proposals</a:t>
                      </a:r>
                      <a:r>
                        <a:rPr lang="en-US" sz="1600" spc="-15" dirty="0">
                          <a:solidFill>
                            <a:sysClr val="windowText" lastClr="000000"/>
                          </a:solidFill>
                          <a:effectLst/>
                        </a:rPr>
                        <a:t> </a:t>
                      </a:r>
                      <a:r>
                        <a:rPr lang="en-US" sz="1600" dirty="0">
                          <a:solidFill>
                            <a:sysClr val="windowText" lastClr="000000"/>
                          </a:solidFill>
                          <a:effectLst/>
                        </a:rPr>
                        <a:t>must</a:t>
                      </a:r>
                      <a:r>
                        <a:rPr lang="en-US" sz="1600" spc="-15" dirty="0">
                          <a:solidFill>
                            <a:sysClr val="windowText" lastClr="000000"/>
                          </a:solidFill>
                          <a:effectLst/>
                        </a:rPr>
                        <a:t> </a:t>
                      </a:r>
                      <a:r>
                        <a:rPr lang="en-US" sz="1600" dirty="0">
                          <a:solidFill>
                            <a:sysClr val="windowText" lastClr="000000"/>
                          </a:solidFill>
                          <a:effectLst/>
                        </a:rPr>
                        <a:t>be received by 5:00 PM EST.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3986405"/>
                  </a:ext>
                </a:extLst>
              </a:tr>
              <a:tr h="397654">
                <a:tc>
                  <a:txBody>
                    <a:bodyPr/>
                    <a:lstStyle/>
                    <a:p>
                      <a:pPr marL="70485" marR="0">
                        <a:spcBef>
                          <a:spcPts val="490"/>
                        </a:spcBef>
                        <a:spcAft>
                          <a:spcPts val="0"/>
                        </a:spcAft>
                      </a:pPr>
                      <a:r>
                        <a:rPr lang="en-US" sz="1600" spc="-10">
                          <a:solidFill>
                            <a:sysClr val="windowText" lastClr="000000"/>
                          </a:solidFill>
                          <a:effectLst/>
                        </a:rPr>
                        <a:t>11/3/2022</a:t>
                      </a:r>
                      <a:endParaRPr lang="en-U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0485" marR="109220" indent="-1270">
                        <a:lnSpc>
                          <a:spcPct val="107000"/>
                        </a:lnSpc>
                        <a:spcBef>
                          <a:spcPts val="5"/>
                        </a:spcBef>
                        <a:spcAft>
                          <a:spcPts val="0"/>
                        </a:spcAft>
                      </a:pPr>
                      <a:r>
                        <a:rPr lang="en-US" sz="1600" dirty="0">
                          <a:solidFill>
                            <a:sysClr val="windowText" lastClr="000000"/>
                          </a:solidFill>
                          <a:effectLst/>
                        </a:rPr>
                        <a:t>Bids will be opened privately on November 3, 2022 and Proposers will be notified as to successful bidder(s) once the review process and negotiations are complete.</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324949"/>
                  </a:ext>
                </a:extLst>
              </a:tr>
              <a:tr h="316222">
                <a:tc>
                  <a:txBody>
                    <a:bodyPr/>
                    <a:lstStyle/>
                    <a:p>
                      <a:pPr marL="70485" marR="0">
                        <a:spcBef>
                          <a:spcPts val="445"/>
                        </a:spcBef>
                        <a:spcAft>
                          <a:spcPts val="0"/>
                        </a:spcAft>
                      </a:pPr>
                      <a:r>
                        <a:rPr lang="en-US" sz="1600" spc="-10">
                          <a:solidFill>
                            <a:sysClr val="windowText" lastClr="000000"/>
                          </a:solidFill>
                          <a:effectLst/>
                        </a:rPr>
                        <a:t>11/4/2022-11/11/2022</a:t>
                      </a:r>
                      <a:endParaRPr lang="en-U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0485" marR="0">
                        <a:spcBef>
                          <a:spcPts val="0"/>
                        </a:spcBef>
                        <a:spcAft>
                          <a:spcPts val="0"/>
                        </a:spcAft>
                      </a:pPr>
                      <a:r>
                        <a:rPr lang="en-US" sz="1600" dirty="0">
                          <a:solidFill>
                            <a:sysClr val="windowText" lastClr="000000"/>
                          </a:solidFill>
                          <a:effectLst/>
                        </a:rPr>
                        <a:t>Proposal review by review team, date to be confirmed</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2974542"/>
                  </a:ext>
                </a:extLst>
              </a:tr>
              <a:tr h="316222">
                <a:tc>
                  <a:txBody>
                    <a:bodyPr/>
                    <a:lstStyle/>
                    <a:p>
                      <a:pPr marL="70485" marR="0">
                        <a:spcBef>
                          <a:spcPts val="445"/>
                        </a:spcBef>
                        <a:spcAft>
                          <a:spcPts val="0"/>
                        </a:spcAft>
                      </a:pPr>
                      <a:r>
                        <a:rPr lang="en-US" sz="1600" spc="-10">
                          <a:solidFill>
                            <a:sysClr val="windowText" lastClr="000000"/>
                          </a:solidFill>
                          <a:effectLst/>
                        </a:rPr>
                        <a:t>12/15/2022</a:t>
                      </a:r>
                      <a:endParaRPr lang="en-U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0485" marR="0">
                        <a:spcBef>
                          <a:spcPts val="0"/>
                        </a:spcBef>
                        <a:spcAft>
                          <a:spcPts val="0"/>
                        </a:spcAft>
                      </a:pPr>
                      <a:r>
                        <a:rPr lang="en-US" sz="1600" dirty="0">
                          <a:solidFill>
                            <a:sysClr val="windowText" lastClr="000000"/>
                          </a:solidFill>
                          <a:effectLst/>
                        </a:rPr>
                        <a:t>Scheduled on Full Board of Directors agenda for approvals</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1499212"/>
                  </a:ext>
                </a:extLst>
              </a:tr>
              <a:tr h="316222">
                <a:tc>
                  <a:txBody>
                    <a:bodyPr/>
                    <a:lstStyle/>
                    <a:p>
                      <a:pPr marL="70485" marR="0">
                        <a:spcBef>
                          <a:spcPts val="445"/>
                        </a:spcBef>
                        <a:spcAft>
                          <a:spcPts val="0"/>
                        </a:spcAft>
                      </a:pPr>
                      <a:r>
                        <a:rPr lang="en-US" sz="1600" spc="-10">
                          <a:solidFill>
                            <a:sysClr val="windowText" lastClr="000000"/>
                          </a:solidFill>
                          <a:effectLst/>
                        </a:rPr>
                        <a:t>1/6/2023</a:t>
                      </a:r>
                      <a:endParaRPr lang="en-U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0485" marR="0">
                        <a:spcBef>
                          <a:spcPts val="0"/>
                        </a:spcBef>
                        <a:spcAft>
                          <a:spcPts val="0"/>
                        </a:spcAft>
                      </a:pPr>
                      <a:r>
                        <a:rPr lang="en-US" sz="1600" dirty="0">
                          <a:solidFill>
                            <a:sysClr val="windowText" lastClr="000000"/>
                          </a:solidFill>
                          <a:effectLst/>
                        </a:rPr>
                        <a:t>Contract negotiations and final contracts drafted by 1/6/2023</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3435203"/>
                  </a:ext>
                </a:extLst>
              </a:tr>
            </a:tbl>
          </a:graphicData>
        </a:graphic>
      </p:graphicFrame>
    </p:spTree>
    <p:extLst>
      <p:ext uri="{BB962C8B-B14F-4D97-AF65-F5344CB8AC3E}">
        <p14:creationId xmlns:p14="http://schemas.microsoft.com/office/powerpoint/2010/main" val="2695275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a:xfrm>
            <a:off x="3630386" y="2792640"/>
            <a:ext cx="4931228" cy="777875"/>
          </a:xfrm>
        </p:spPr>
        <p:txBody>
          <a:bodyPr>
            <a:normAutofit/>
          </a:bodyPr>
          <a:lstStyle/>
          <a:p>
            <a:pPr algn="ctr"/>
            <a:r>
              <a:rPr lang="en-US" dirty="0">
                <a:latin typeface="Arial"/>
                <a:cs typeface="Arial"/>
              </a:rPr>
              <a:t>Q&amp;A</a:t>
            </a:r>
            <a:endParaRPr lang="en-US" dirty="0"/>
          </a:p>
        </p:txBody>
      </p:sp>
    </p:spTree>
    <p:extLst>
      <p:ext uri="{BB962C8B-B14F-4D97-AF65-F5344CB8AC3E}">
        <p14:creationId xmlns:p14="http://schemas.microsoft.com/office/powerpoint/2010/main" val="23555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a:xfrm>
            <a:off x="576943" y="452211"/>
            <a:ext cx="4931228" cy="777875"/>
          </a:xfrm>
        </p:spPr>
        <p:txBody>
          <a:bodyPr>
            <a:normAutofit/>
          </a:bodyPr>
          <a:lstStyle/>
          <a:p>
            <a:r>
              <a:rPr lang="en-US" dirty="0">
                <a:latin typeface="Arial"/>
                <a:cs typeface="Arial"/>
              </a:rPr>
              <a:t>Thank you!</a:t>
            </a:r>
            <a:endParaRPr lang="en-US" dirty="0"/>
          </a:p>
        </p:txBody>
      </p:sp>
      <p:sp>
        <p:nvSpPr>
          <p:cNvPr id="3" name="Title 1">
            <a:extLst>
              <a:ext uri="{FF2B5EF4-FFF2-40B4-BE49-F238E27FC236}">
                <a16:creationId xmlns:a16="http://schemas.microsoft.com/office/drawing/2014/main" id="{4217EDD0-1506-911A-4FF6-C1B504D93D03}"/>
              </a:ext>
            </a:extLst>
          </p:cNvPr>
          <p:cNvSpPr txBox="1">
            <a:spLocks/>
          </p:cNvSpPr>
          <p:nvPr/>
        </p:nvSpPr>
        <p:spPr>
          <a:xfrm>
            <a:off x="1698172" y="2645228"/>
            <a:ext cx="9492343" cy="156754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D76BD"/>
                </a:solidFill>
                <a:latin typeface="Arial" panose="020B0604020202020204" pitchFamily="34" charset="0"/>
                <a:ea typeface="+mj-ea"/>
                <a:cs typeface="Arial" panose="020B0604020202020204" pitchFamily="34" charset="0"/>
              </a:defRPr>
            </a:lvl1pPr>
          </a:lstStyle>
          <a:p>
            <a:r>
              <a:rPr lang="en-US" dirty="0">
                <a:latin typeface="Arial"/>
                <a:cs typeface="Arial"/>
              </a:rPr>
              <a:t>Please send all questions to:</a:t>
            </a:r>
          </a:p>
          <a:p>
            <a:r>
              <a:rPr lang="en-US" sz="4300" dirty="0">
                <a:effectLst/>
                <a:latin typeface="Arial" panose="020B0604020202020204" pitchFamily="34" charset="0"/>
                <a:ea typeface="Arial" panose="020B0604020202020204" pitchFamily="34" charset="0"/>
                <a:hlinkClick r:id="rId2"/>
              </a:rPr>
              <a:t>publicresponse@careersourcecf.com</a:t>
            </a:r>
            <a:endParaRPr lang="en-US" sz="4300" dirty="0">
              <a:effectLst/>
              <a:latin typeface="Arial" panose="020B0604020202020204" pitchFamily="34" charset="0"/>
              <a:ea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5F802359-0AF0-E6F8-3378-200C9DEBB251}"/>
              </a:ext>
            </a:extLst>
          </p:cNvPr>
          <p:cNvSpPr txBox="1"/>
          <p:nvPr/>
        </p:nvSpPr>
        <p:spPr>
          <a:xfrm>
            <a:off x="3712029" y="4408714"/>
            <a:ext cx="4920342" cy="630942"/>
          </a:xfrm>
          <a:prstGeom prst="rect">
            <a:avLst/>
          </a:prstGeom>
          <a:noFill/>
        </p:spPr>
        <p:txBody>
          <a:bodyPr wrap="square" rtlCol="0">
            <a:spAutoFit/>
          </a:bodyPr>
          <a:lstStyle/>
          <a:p>
            <a:pPr algn="ctr"/>
            <a:r>
              <a:rPr lang="en-US" sz="3500" b="1" dirty="0">
                <a:solidFill>
                  <a:srgbClr val="0D76BD"/>
                </a:solidFill>
              </a:rPr>
              <a:t>By October 21 @ 5PM</a:t>
            </a:r>
          </a:p>
        </p:txBody>
      </p:sp>
    </p:spTree>
    <p:extLst>
      <p:ext uri="{BB962C8B-B14F-4D97-AF65-F5344CB8AC3E}">
        <p14:creationId xmlns:p14="http://schemas.microsoft.com/office/powerpoint/2010/main" val="4148439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a:xfrm>
            <a:off x="4027715" y="2814411"/>
            <a:ext cx="4931228" cy="777875"/>
          </a:xfrm>
        </p:spPr>
        <p:txBody>
          <a:bodyPr>
            <a:normAutofit/>
          </a:bodyPr>
          <a:lstStyle/>
          <a:p>
            <a:r>
              <a:rPr lang="en-US" dirty="0">
                <a:latin typeface="Arial"/>
                <a:cs typeface="Arial"/>
              </a:rPr>
              <a:t>Backup Slides</a:t>
            </a:r>
            <a:endParaRPr lang="en-US" dirty="0"/>
          </a:p>
        </p:txBody>
      </p:sp>
    </p:spTree>
    <p:extLst>
      <p:ext uri="{BB962C8B-B14F-4D97-AF65-F5344CB8AC3E}">
        <p14:creationId xmlns:p14="http://schemas.microsoft.com/office/powerpoint/2010/main" val="1641410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FY22 Participant Preference Data</a:t>
            </a:r>
            <a:endParaRPr lang="en-US" dirty="0"/>
          </a:p>
        </p:txBody>
      </p:sp>
      <p:grpSp>
        <p:nvGrpSpPr>
          <p:cNvPr id="6" name="Group 5">
            <a:extLst>
              <a:ext uri="{FF2B5EF4-FFF2-40B4-BE49-F238E27FC236}">
                <a16:creationId xmlns:a16="http://schemas.microsoft.com/office/drawing/2014/main" id="{1EBF7475-AE78-CBA2-F7F4-0DC9BBB205F1}"/>
              </a:ext>
            </a:extLst>
          </p:cNvPr>
          <p:cNvGrpSpPr/>
          <p:nvPr/>
        </p:nvGrpSpPr>
        <p:grpSpPr>
          <a:xfrm>
            <a:off x="574175" y="1143000"/>
            <a:ext cx="3965167" cy="2643118"/>
            <a:chOff x="574175" y="1143000"/>
            <a:chExt cx="3965167" cy="2643118"/>
          </a:xfrm>
        </p:grpSpPr>
        <p:pic>
          <p:nvPicPr>
            <p:cNvPr id="4" name="Picture 3">
              <a:extLst>
                <a:ext uri="{FF2B5EF4-FFF2-40B4-BE49-F238E27FC236}">
                  <a16:creationId xmlns:a16="http://schemas.microsoft.com/office/drawing/2014/main" id="{DDAF6717-587A-77AD-F533-EEF0C3DFD32D}"/>
                </a:ext>
              </a:extLst>
            </p:cNvPr>
            <p:cNvPicPr>
              <a:picLocks noChangeAspect="1"/>
            </p:cNvPicPr>
            <p:nvPr/>
          </p:nvPicPr>
          <p:blipFill>
            <a:blip r:embed="rId2"/>
            <a:stretch>
              <a:fillRect/>
            </a:stretch>
          </p:blipFill>
          <p:spPr>
            <a:xfrm>
              <a:off x="574175" y="1324042"/>
              <a:ext cx="3965167" cy="2462076"/>
            </a:xfrm>
            <a:prstGeom prst="rect">
              <a:avLst/>
            </a:prstGeom>
          </p:spPr>
        </p:pic>
        <p:sp>
          <p:nvSpPr>
            <p:cNvPr id="5" name="TextBox 4">
              <a:extLst>
                <a:ext uri="{FF2B5EF4-FFF2-40B4-BE49-F238E27FC236}">
                  <a16:creationId xmlns:a16="http://schemas.microsoft.com/office/drawing/2014/main" id="{ECFDF65B-005E-C482-6A80-0E5D0E8F04AB}"/>
                </a:ext>
              </a:extLst>
            </p:cNvPr>
            <p:cNvSpPr txBox="1"/>
            <p:nvPr/>
          </p:nvSpPr>
          <p:spPr>
            <a:xfrm>
              <a:off x="574175" y="1143000"/>
              <a:ext cx="3965167" cy="369332"/>
            </a:xfrm>
            <a:prstGeom prst="rect">
              <a:avLst/>
            </a:prstGeom>
            <a:solidFill>
              <a:schemeClr val="bg1"/>
            </a:solidFill>
          </p:spPr>
          <p:txBody>
            <a:bodyPr wrap="square" rtlCol="0">
              <a:spAutoFit/>
            </a:bodyPr>
            <a:lstStyle/>
            <a:p>
              <a:pPr algn="ctr"/>
              <a:r>
                <a:rPr lang="en-US" dirty="0"/>
                <a:t>LOCATION BREAKDOWN</a:t>
              </a:r>
            </a:p>
          </p:txBody>
        </p:sp>
      </p:grpSp>
      <p:pic>
        <p:nvPicPr>
          <p:cNvPr id="7" name="Picture 6">
            <a:extLst>
              <a:ext uri="{FF2B5EF4-FFF2-40B4-BE49-F238E27FC236}">
                <a16:creationId xmlns:a16="http://schemas.microsoft.com/office/drawing/2014/main" id="{5DA2ACBF-33D3-334D-FD9B-29D45F119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8478" y="1897401"/>
            <a:ext cx="6284209" cy="3777434"/>
          </a:xfrm>
          <a:prstGeom prst="rect">
            <a:avLst/>
          </a:prstGeom>
          <a:noFill/>
        </p:spPr>
      </p:pic>
      <p:sp>
        <p:nvSpPr>
          <p:cNvPr id="8" name="TextBox 7">
            <a:extLst>
              <a:ext uri="{FF2B5EF4-FFF2-40B4-BE49-F238E27FC236}">
                <a16:creationId xmlns:a16="http://schemas.microsoft.com/office/drawing/2014/main" id="{28FDDDCB-2CD6-F312-AB51-3BC5ECF52966}"/>
              </a:ext>
            </a:extLst>
          </p:cNvPr>
          <p:cNvSpPr txBox="1"/>
          <p:nvPr/>
        </p:nvSpPr>
        <p:spPr>
          <a:xfrm>
            <a:off x="6587998" y="1293831"/>
            <a:ext cx="3965167" cy="646331"/>
          </a:xfrm>
          <a:prstGeom prst="rect">
            <a:avLst/>
          </a:prstGeom>
          <a:solidFill>
            <a:schemeClr val="bg1"/>
          </a:solidFill>
        </p:spPr>
        <p:txBody>
          <a:bodyPr wrap="square" rtlCol="0">
            <a:spAutoFit/>
          </a:bodyPr>
          <a:lstStyle/>
          <a:p>
            <a:pPr algn="ctr"/>
            <a:r>
              <a:rPr lang="en-US" dirty="0"/>
              <a:t>FIELDS/INDUSTRIES OF INTEREST</a:t>
            </a:r>
          </a:p>
        </p:txBody>
      </p:sp>
      <p:pic>
        <p:nvPicPr>
          <p:cNvPr id="9" name="Picture 8">
            <a:extLst>
              <a:ext uri="{FF2B5EF4-FFF2-40B4-BE49-F238E27FC236}">
                <a16:creationId xmlns:a16="http://schemas.microsoft.com/office/drawing/2014/main" id="{5EEEEDA0-91B9-776E-3540-39837CD6B3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0062" y="4208506"/>
            <a:ext cx="4096254" cy="2462075"/>
          </a:xfrm>
          <a:prstGeom prst="rect">
            <a:avLst/>
          </a:prstGeom>
          <a:noFill/>
        </p:spPr>
      </p:pic>
      <p:sp>
        <p:nvSpPr>
          <p:cNvPr id="10" name="TextBox 9">
            <a:extLst>
              <a:ext uri="{FF2B5EF4-FFF2-40B4-BE49-F238E27FC236}">
                <a16:creationId xmlns:a16="http://schemas.microsoft.com/office/drawing/2014/main" id="{60F110D3-8DB9-2C06-AAA4-0A623A75167C}"/>
              </a:ext>
            </a:extLst>
          </p:cNvPr>
          <p:cNvSpPr txBox="1"/>
          <p:nvPr/>
        </p:nvSpPr>
        <p:spPr>
          <a:xfrm>
            <a:off x="1541149" y="3995020"/>
            <a:ext cx="3965167" cy="369332"/>
          </a:xfrm>
          <a:prstGeom prst="rect">
            <a:avLst/>
          </a:prstGeom>
          <a:solidFill>
            <a:schemeClr val="bg1"/>
          </a:solidFill>
        </p:spPr>
        <p:txBody>
          <a:bodyPr wrap="square" rtlCol="0">
            <a:spAutoFit/>
          </a:bodyPr>
          <a:lstStyle/>
          <a:p>
            <a:pPr algn="ctr"/>
            <a:r>
              <a:rPr lang="en-US" dirty="0"/>
              <a:t>REPEAT PARTICIPANTS</a:t>
            </a:r>
          </a:p>
        </p:txBody>
      </p:sp>
      <p:sp>
        <p:nvSpPr>
          <p:cNvPr id="11" name="TextBox 10">
            <a:extLst>
              <a:ext uri="{FF2B5EF4-FFF2-40B4-BE49-F238E27FC236}">
                <a16:creationId xmlns:a16="http://schemas.microsoft.com/office/drawing/2014/main" id="{699CD65A-A81C-A1EA-46CE-E278539E617F}"/>
              </a:ext>
            </a:extLst>
          </p:cNvPr>
          <p:cNvSpPr txBox="1"/>
          <p:nvPr/>
        </p:nvSpPr>
        <p:spPr>
          <a:xfrm>
            <a:off x="9024257" y="6204857"/>
            <a:ext cx="2797629" cy="369332"/>
          </a:xfrm>
          <a:prstGeom prst="rect">
            <a:avLst/>
          </a:prstGeom>
          <a:noFill/>
        </p:spPr>
        <p:txBody>
          <a:bodyPr wrap="square" rtlCol="0">
            <a:spAutoFit/>
          </a:bodyPr>
          <a:lstStyle/>
          <a:p>
            <a:r>
              <a:rPr lang="en-US" dirty="0"/>
              <a:t>*From </a:t>
            </a:r>
            <a:r>
              <a:rPr lang="en-US" dirty="0" err="1"/>
              <a:t>CareerEdge</a:t>
            </a:r>
            <a:endParaRPr lang="en-US" dirty="0"/>
          </a:p>
        </p:txBody>
      </p:sp>
    </p:spTree>
    <p:extLst>
      <p:ext uri="{BB962C8B-B14F-4D97-AF65-F5344CB8AC3E}">
        <p14:creationId xmlns:p14="http://schemas.microsoft.com/office/powerpoint/2010/main" val="3100560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FY22 Applicant Preference Data</a:t>
            </a:r>
            <a:endParaRPr lang="en-US" dirty="0"/>
          </a:p>
        </p:txBody>
      </p:sp>
      <p:pic>
        <p:nvPicPr>
          <p:cNvPr id="3" name="Picture 2">
            <a:extLst>
              <a:ext uri="{FF2B5EF4-FFF2-40B4-BE49-F238E27FC236}">
                <a16:creationId xmlns:a16="http://schemas.microsoft.com/office/drawing/2014/main" id="{4DEB0E74-0030-BA56-D8AA-DA2A6D5442B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0883" y="1143000"/>
            <a:ext cx="4101925" cy="2465977"/>
          </a:xfrm>
          <a:prstGeom prst="rect">
            <a:avLst/>
          </a:prstGeom>
          <a:noFill/>
        </p:spPr>
      </p:pic>
      <p:pic>
        <p:nvPicPr>
          <p:cNvPr id="4" name="Picture 3">
            <a:extLst>
              <a:ext uri="{FF2B5EF4-FFF2-40B4-BE49-F238E27FC236}">
                <a16:creationId xmlns:a16="http://schemas.microsoft.com/office/drawing/2014/main" id="{D7FF560E-D6D4-14AE-AB15-2B94F53693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8685" y="1397952"/>
            <a:ext cx="5950030" cy="3576819"/>
          </a:xfrm>
          <a:prstGeom prst="rect">
            <a:avLst/>
          </a:prstGeom>
          <a:noFill/>
        </p:spPr>
      </p:pic>
      <p:pic>
        <p:nvPicPr>
          <p:cNvPr id="6" name="Picture 5">
            <a:extLst>
              <a:ext uri="{FF2B5EF4-FFF2-40B4-BE49-F238E27FC236}">
                <a16:creationId xmlns:a16="http://schemas.microsoft.com/office/drawing/2014/main" id="{71FD1D18-2AC2-A5FB-DE1C-8F7C911565FD}"/>
              </a:ext>
            </a:extLst>
          </p:cNvPr>
          <p:cNvPicPr>
            <a:picLocks noChangeAspect="1"/>
          </p:cNvPicPr>
          <p:nvPr/>
        </p:nvPicPr>
        <p:blipFill>
          <a:blip r:embed="rId4"/>
          <a:stretch>
            <a:fillRect/>
          </a:stretch>
        </p:blipFill>
        <p:spPr>
          <a:xfrm>
            <a:off x="1191133" y="3596955"/>
            <a:ext cx="4584589" cy="2755631"/>
          </a:xfrm>
          <a:prstGeom prst="rect">
            <a:avLst/>
          </a:prstGeom>
        </p:spPr>
      </p:pic>
      <p:sp>
        <p:nvSpPr>
          <p:cNvPr id="7" name="TextBox 6">
            <a:extLst>
              <a:ext uri="{FF2B5EF4-FFF2-40B4-BE49-F238E27FC236}">
                <a16:creationId xmlns:a16="http://schemas.microsoft.com/office/drawing/2014/main" id="{F747B888-F25F-A273-8936-14E0BD3D66F0}"/>
              </a:ext>
            </a:extLst>
          </p:cNvPr>
          <p:cNvSpPr txBox="1"/>
          <p:nvPr/>
        </p:nvSpPr>
        <p:spPr>
          <a:xfrm>
            <a:off x="9024257" y="6204857"/>
            <a:ext cx="2797629" cy="369332"/>
          </a:xfrm>
          <a:prstGeom prst="rect">
            <a:avLst/>
          </a:prstGeom>
          <a:noFill/>
        </p:spPr>
        <p:txBody>
          <a:bodyPr wrap="square" rtlCol="0">
            <a:spAutoFit/>
          </a:bodyPr>
          <a:lstStyle/>
          <a:p>
            <a:r>
              <a:rPr lang="en-US" dirty="0"/>
              <a:t>*From </a:t>
            </a:r>
            <a:r>
              <a:rPr lang="en-US" dirty="0" err="1"/>
              <a:t>CareerEdge</a:t>
            </a:r>
            <a:endParaRPr lang="en-US" dirty="0"/>
          </a:p>
        </p:txBody>
      </p:sp>
    </p:spTree>
    <p:extLst>
      <p:ext uri="{BB962C8B-B14F-4D97-AF65-F5344CB8AC3E}">
        <p14:creationId xmlns:p14="http://schemas.microsoft.com/office/powerpoint/2010/main" val="1521536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CSCF’s Commitment</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199" y="1433015"/>
            <a:ext cx="11070771" cy="4743947"/>
          </a:xfrm>
        </p:spPr>
        <p:txBody>
          <a:bodyPr vert="horz" lIns="91440" tIns="45720" rIns="91440" bIns="45720" rtlCol="0" anchor="t">
            <a:normAutofit/>
          </a:bodyPr>
          <a:lstStyle/>
          <a:p>
            <a:r>
              <a:rPr lang="en-US" sz="3500" dirty="0">
                <a:solidFill>
                  <a:schemeClr val="tx2"/>
                </a:solidFill>
                <a:latin typeface="Calibri" panose="020F0502020204030204" pitchFamily="34" charset="0"/>
                <a:cs typeface="Calibri" panose="020F0502020204030204" pitchFamily="34" charset="0"/>
              </a:rPr>
              <a:t>Funding/fundraising for programming partners</a:t>
            </a:r>
          </a:p>
          <a:p>
            <a:r>
              <a:rPr lang="en-US" sz="3500" dirty="0">
                <a:solidFill>
                  <a:schemeClr val="tx2"/>
                </a:solidFill>
                <a:latin typeface="Calibri" panose="020F0502020204030204" pitchFamily="34" charset="0"/>
                <a:cs typeface="Calibri" panose="020F0502020204030204" pitchFamily="34" charset="0"/>
              </a:rPr>
              <a:t>Stipends to participants</a:t>
            </a:r>
          </a:p>
          <a:p>
            <a:r>
              <a:rPr lang="en-US" sz="3500" dirty="0">
                <a:effectLst/>
                <a:latin typeface="Calibri" panose="020F0502020204030204" pitchFamily="34" charset="0"/>
                <a:ea typeface="Calibri" panose="020F0502020204030204" pitchFamily="34" charset="0"/>
                <a:cs typeface="Calibri" panose="020F0502020204030204" pitchFamily="34" charset="0"/>
              </a:rPr>
              <a:t>Outreach (both in-person at schools as well as online – paid and un-paid) </a:t>
            </a:r>
          </a:p>
          <a:p>
            <a:r>
              <a:rPr lang="en-US" sz="3500" dirty="0">
                <a:effectLst/>
                <a:latin typeface="Calibri" panose="020F0502020204030204" pitchFamily="34" charset="0"/>
                <a:ea typeface="Calibri" panose="020F0502020204030204" pitchFamily="34" charset="0"/>
                <a:cs typeface="Calibri" panose="020F0502020204030204" pitchFamily="34" charset="0"/>
              </a:rPr>
              <a:t>Select participants and host a waiting list; onboard</a:t>
            </a:r>
          </a:p>
          <a:p>
            <a:r>
              <a:rPr lang="en-US" sz="3500" dirty="0">
                <a:effectLst/>
                <a:latin typeface="Calibri" panose="020F0502020204030204" pitchFamily="34" charset="0"/>
                <a:ea typeface="Calibri" panose="020F0502020204030204" pitchFamily="34" charset="0"/>
                <a:cs typeface="Calibri" panose="020F0502020204030204" pitchFamily="34" charset="0"/>
              </a:rPr>
              <a:t>Operational support staff to work with the participants </a:t>
            </a:r>
          </a:p>
          <a:p>
            <a:r>
              <a:rPr lang="en-US" sz="3500" dirty="0">
                <a:effectLst/>
                <a:latin typeface="Calibri" panose="020F0502020204030204" pitchFamily="34" charset="0"/>
                <a:ea typeface="Calibri" panose="020F0502020204030204" pitchFamily="34" charset="0"/>
                <a:cs typeface="Calibri" panose="020F0502020204030204" pitchFamily="34" charset="0"/>
              </a:rPr>
              <a:t>Host the first week of every program </a:t>
            </a:r>
          </a:p>
          <a:p>
            <a:r>
              <a:rPr lang="en-US" sz="3500" dirty="0">
                <a:latin typeface="Calibri" panose="020F0502020204030204" pitchFamily="34" charset="0"/>
                <a:ea typeface="Calibri" panose="020F0502020204030204" pitchFamily="34" charset="0"/>
                <a:cs typeface="Calibri" panose="020F0502020204030204" pitchFamily="34" charset="0"/>
              </a:rPr>
              <a:t>O</a:t>
            </a:r>
            <a:r>
              <a:rPr lang="en-US" sz="3500" dirty="0">
                <a:effectLst/>
                <a:latin typeface="Calibri" panose="020F0502020204030204" pitchFamily="34" charset="0"/>
                <a:ea typeface="Calibri" panose="020F0502020204030204" pitchFamily="34" charset="0"/>
                <a:cs typeface="Calibri" panose="020F0502020204030204" pitchFamily="34" charset="0"/>
              </a:rPr>
              <a:t>nline or analog monitoring materials</a:t>
            </a:r>
          </a:p>
          <a:p>
            <a:endParaRPr lang="en-US" sz="3200" dirty="0">
              <a:solidFill>
                <a:schemeClr val="tx2"/>
              </a:solidFill>
              <a:latin typeface="Arial"/>
              <a:cs typeface="Arial"/>
            </a:endParaRPr>
          </a:p>
          <a:p>
            <a:endParaRPr lang="en-US" sz="32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3757150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Workforce Readiness Academy</a:t>
            </a:r>
            <a:endParaRPr lang="en-US" dirty="0"/>
          </a:p>
        </p:txBody>
      </p:sp>
      <p:sp>
        <p:nvSpPr>
          <p:cNvPr id="3" name="Content Placeholder 2">
            <a:extLst>
              <a:ext uri="{FF2B5EF4-FFF2-40B4-BE49-F238E27FC236}">
                <a16:creationId xmlns:a16="http://schemas.microsoft.com/office/drawing/2014/main" id="{0FF58013-B649-BB46-9827-6F7170EEB8E2}"/>
              </a:ext>
            </a:extLst>
          </p:cNvPr>
          <p:cNvSpPr>
            <a:spLocks noGrp="1"/>
          </p:cNvSpPr>
          <p:nvPr>
            <p:ph idx="1"/>
          </p:nvPr>
        </p:nvSpPr>
        <p:spPr>
          <a:xfrm>
            <a:off x="838199" y="1433015"/>
            <a:ext cx="11070771" cy="4743947"/>
          </a:xfrm>
        </p:spPr>
        <p:txBody>
          <a:bodyPr vert="horz" lIns="91440" tIns="45720" rIns="91440" bIns="45720" rtlCol="0" anchor="t">
            <a:normAutofit/>
          </a:bodyPr>
          <a:lstStyle/>
          <a:p>
            <a:r>
              <a:rPr lang="en-US" sz="3200" dirty="0">
                <a:solidFill>
                  <a:schemeClr val="tx2"/>
                </a:solidFill>
                <a:latin typeface="Arial"/>
                <a:cs typeface="Arial"/>
              </a:rPr>
              <a:t>CSCF hosted</a:t>
            </a:r>
          </a:p>
          <a:p>
            <a:r>
              <a:rPr lang="en-US" sz="3200" dirty="0">
                <a:solidFill>
                  <a:schemeClr val="tx2"/>
                </a:solidFill>
                <a:latin typeface="Arial"/>
                <a:cs typeface="Arial"/>
              </a:rPr>
              <a:t>Mandatory week-long kick-off program ahead of each track</a:t>
            </a:r>
          </a:p>
          <a:p>
            <a:r>
              <a:rPr lang="en-US" sz="3200" dirty="0">
                <a:solidFill>
                  <a:schemeClr val="tx2"/>
                </a:solidFill>
                <a:latin typeface="Arial"/>
                <a:cs typeface="Arial"/>
              </a:rPr>
              <a:t>Covers power skills with role playing and leading experts</a:t>
            </a:r>
          </a:p>
          <a:p>
            <a:r>
              <a:rPr lang="en-US" sz="3200" dirty="0">
                <a:solidFill>
                  <a:schemeClr val="tx2"/>
                </a:solidFill>
                <a:latin typeface="Arial"/>
                <a:cs typeface="Arial"/>
              </a:rPr>
              <a:t>Participants walk away with resumes, mock interview practice, LinkedIn profiles and other workforce resources</a:t>
            </a:r>
          </a:p>
          <a:p>
            <a:r>
              <a:rPr lang="en-US" sz="3200" dirty="0">
                <a:solidFill>
                  <a:schemeClr val="tx2"/>
                </a:solidFill>
                <a:latin typeface="Arial"/>
                <a:cs typeface="Arial"/>
              </a:rPr>
              <a:t>Provided with global pay cards and/or introduction to Manpower depending on track</a:t>
            </a:r>
          </a:p>
          <a:p>
            <a:endParaRPr lang="en-US" sz="32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3123366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engine, gear&#10;&#10;Description automatically generated">
            <a:extLst>
              <a:ext uri="{FF2B5EF4-FFF2-40B4-BE49-F238E27FC236}">
                <a16:creationId xmlns:a16="http://schemas.microsoft.com/office/drawing/2014/main" id="{B3AD8F79-6288-D40A-1A65-6F0C59C1929B}"/>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132" t="8844" r="21574" b="15227"/>
          <a:stretch/>
        </p:blipFill>
        <p:spPr>
          <a:xfrm>
            <a:off x="8378021" y="3471514"/>
            <a:ext cx="3242481" cy="2598523"/>
          </a:xfrm>
          <a:prstGeom prst="rect">
            <a:avLst/>
          </a:prstGeom>
        </p:spPr>
      </p:pic>
      <p:pic>
        <p:nvPicPr>
          <p:cNvPr id="13" name="Picture 12" descr="A picture containing worktable&#10;&#10;Description automatically generated">
            <a:extLst>
              <a:ext uri="{FF2B5EF4-FFF2-40B4-BE49-F238E27FC236}">
                <a16:creationId xmlns:a16="http://schemas.microsoft.com/office/drawing/2014/main" id="{393CFE05-49A4-0A27-6355-E341C64F70FF}"/>
              </a:ext>
            </a:extLst>
          </p:cNvPr>
          <p:cNvPicPr>
            <a:picLocks noChangeAspect="1"/>
          </p:cNvPicPr>
          <p:nvPr/>
        </p:nvPicPr>
        <p:blipFill>
          <a:blip r:embed="rId5" cstate="print">
            <a:alphaModFix amt="35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267199" y="3511888"/>
            <a:ext cx="3675393" cy="2558149"/>
          </a:xfrm>
          <a:prstGeom prst="rect">
            <a:avLst/>
          </a:prstGeom>
        </p:spPr>
      </p:pic>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Three-Tiered Approach  </a:t>
            </a:r>
            <a:endParaRPr lang="en-US" dirty="0"/>
          </a:p>
        </p:txBody>
      </p:sp>
      <p:sp>
        <p:nvSpPr>
          <p:cNvPr id="3" name="Rectangle: Rounded Corners 2">
            <a:extLst>
              <a:ext uri="{FF2B5EF4-FFF2-40B4-BE49-F238E27FC236}">
                <a16:creationId xmlns:a16="http://schemas.microsoft.com/office/drawing/2014/main" id="{9CE50457-E757-9838-198D-F056B02BF063}"/>
              </a:ext>
            </a:extLst>
          </p:cNvPr>
          <p:cNvSpPr/>
          <p:nvPr/>
        </p:nvSpPr>
        <p:spPr>
          <a:xfrm>
            <a:off x="435427" y="1360712"/>
            <a:ext cx="3646714" cy="1719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EXPLORE</a:t>
            </a:r>
          </a:p>
        </p:txBody>
      </p:sp>
      <p:sp>
        <p:nvSpPr>
          <p:cNvPr id="4" name="Rectangle: Rounded Corners 3">
            <a:extLst>
              <a:ext uri="{FF2B5EF4-FFF2-40B4-BE49-F238E27FC236}">
                <a16:creationId xmlns:a16="http://schemas.microsoft.com/office/drawing/2014/main" id="{255B5858-EB3C-AE62-51B8-EF0309F8444A}"/>
              </a:ext>
            </a:extLst>
          </p:cNvPr>
          <p:cNvSpPr/>
          <p:nvPr/>
        </p:nvSpPr>
        <p:spPr>
          <a:xfrm>
            <a:off x="4306760" y="1359685"/>
            <a:ext cx="3646714" cy="171994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t>ENGAGE</a:t>
            </a:r>
          </a:p>
        </p:txBody>
      </p:sp>
      <p:sp>
        <p:nvSpPr>
          <p:cNvPr id="5" name="Rectangle: Rounded Corners 4">
            <a:extLst>
              <a:ext uri="{FF2B5EF4-FFF2-40B4-BE49-F238E27FC236}">
                <a16:creationId xmlns:a16="http://schemas.microsoft.com/office/drawing/2014/main" id="{5753D31C-4D58-5584-2B9A-2C042C4FD185}"/>
              </a:ext>
            </a:extLst>
          </p:cNvPr>
          <p:cNvSpPr/>
          <p:nvPr/>
        </p:nvSpPr>
        <p:spPr>
          <a:xfrm>
            <a:off x="8153402" y="1360711"/>
            <a:ext cx="3646714" cy="171994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EXPERIENCE</a:t>
            </a:r>
          </a:p>
        </p:txBody>
      </p:sp>
      <p:sp>
        <p:nvSpPr>
          <p:cNvPr id="8" name="TextBox 7">
            <a:extLst>
              <a:ext uri="{FF2B5EF4-FFF2-40B4-BE49-F238E27FC236}">
                <a16:creationId xmlns:a16="http://schemas.microsoft.com/office/drawing/2014/main" id="{DCE6FFC4-45C5-03E7-0EC1-E410B89A1AA8}"/>
              </a:ext>
            </a:extLst>
          </p:cNvPr>
          <p:cNvSpPr txBox="1"/>
          <p:nvPr/>
        </p:nvSpPr>
        <p:spPr>
          <a:xfrm>
            <a:off x="4702628" y="4067687"/>
            <a:ext cx="2786743" cy="1508105"/>
          </a:xfrm>
          <a:prstGeom prst="rect">
            <a:avLst/>
          </a:prstGeom>
          <a:noFill/>
        </p:spPr>
        <p:txBody>
          <a:bodyPr wrap="square" rtlCol="0">
            <a:spAutoFit/>
          </a:bodyPr>
          <a:lstStyle/>
          <a:p>
            <a:pPr algn="ctr"/>
            <a:r>
              <a:rPr lang="en-US" sz="2300" b="1" i="1" dirty="0">
                <a:solidFill>
                  <a:schemeClr val="accent5">
                    <a:lumMod val="75000"/>
                  </a:schemeClr>
                </a:solidFill>
              </a:rPr>
              <a:t>Field Focused</a:t>
            </a:r>
          </a:p>
          <a:p>
            <a:pPr algn="ctr"/>
            <a:endParaRPr lang="en-US" sz="2300" b="1" i="1" dirty="0">
              <a:solidFill>
                <a:schemeClr val="accent5">
                  <a:lumMod val="75000"/>
                </a:schemeClr>
              </a:solidFill>
            </a:endParaRPr>
          </a:p>
          <a:p>
            <a:pPr algn="ctr"/>
            <a:r>
              <a:rPr lang="en-US" sz="2300" b="1" i="1" dirty="0">
                <a:solidFill>
                  <a:schemeClr val="accent5">
                    <a:lumMod val="75000"/>
                  </a:schemeClr>
                </a:solidFill>
              </a:rPr>
              <a:t>Hosted by training specialists</a:t>
            </a:r>
          </a:p>
        </p:txBody>
      </p:sp>
      <p:sp>
        <p:nvSpPr>
          <p:cNvPr id="9" name="TextBox 8">
            <a:extLst>
              <a:ext uri="{FF2B5EF4-FFF2-40B4-BE49-F238E27FC236}">
                <a16:creationId xmlns:a16="http://schemas.microsoft.com/office/drawing/2014/main" id="{86527697-5BD1-6137-E822-2807C77ECA1A}"/>
              </a:ext>
            </a:extLst>
          </p:cNvPr>
          <p:cNvSpPr txBox="1"/>
          <p:nvPr/>
        </p:nvSpPr>
        <p:spPr>
          <a:xfrm>
            <a:off x="8583387" y="3973163"/>
            <a:ext cx="2786743" cy="1508105"/>
          </a:xfrm>
          <a:prstGeom prst="rect">
            <a:avLst/>
          </a:prstGeom>
          <a:noFill/>
        </p:spPr>
        <p:txBody>
          <a:bodyPr wrap="square" rtlCol="0">
            <a:spAutoFit/>
          </a:bodyPr>
          <a:lstStyle/>
          <a:p>
            <a:pPr algn="ctr"/>
            <a:r>
              <a:rPr lang="en-US" sz="2300" b="1" i="1" dirty="0">
                <a:solidFill>
                  <a:srgbClr val="FF0000"/>
                </a:solidFill>
              </a:rPr>
              <a:t>Job Focused</a:t>
            </a:r>
          </a:p>
          <a:p>
            <a:pPr algn="ctr"/>
            <a:endParaRPr lang="en-US" sz="2300" b="1" i="1" dirty="0">
              <a:solidFill>
                <a:srgbClr val="FF0000"/>
              </a:solidFill>
            </a:endParaRPr>
          </a:p>
          <a:p>
            <a:pPr algn="ctr"/>
            <a:r>
              <a:rPr lang="en-US" sz="2300" b="1" i="1" dirty="0">
                <a:solidFill>
                  <a:srgbClr val="FF0000"/>
                </a:solidFill>
              </a:rPr>
              <a:t>Hosted by employers</a:t>
            </a:r>
          </a:p>
        </p:txBody>
      </p:sp>
      <p:pic>
        <p:nvPicPr>
          <p:cNvPr id="11" name="Picture 10" descr="A group of people sitting at a table&#10;&#10;Description automatically generated with medium confidence">
            <a:extLst>
              <a:ext uri="{FF2B5EF4-FFF2-40B4-BE49-F238E27FC236}">
                <a16:creationId xmlns:a16="http://schemas.microsoft.com/office/drawing/2014/main" id="{582440E6-873B-FB1E-F97C-D4933091957B}"/>
              </a:ext>
            </a:extLst>
          </p:cNvPr>
          <p:cNvPicPr>
            <a:picLocks noChangeAspect="1"/>
          </p:cNvPicPr>
          <p:nvPr/>
        </p:nvPicPr>
        <p:blipFill>
          <a:blip r:embed="rId7" cstate="print">
            <a:alphaModFix amt="35000"/>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70654" y="3511888"/>
            <a:ext cx="3837224" cy="2558149"/>
          </a:xfrm>
          <a:prstGeom prst="rect">
            <a:avLst/>
          </a:prstGeom>
        </p:spPr>
      </p:pic>
      <p:sp>
        <p:nvSpPr>
          <p:cNvPr id="7" name="TextBox 6">
            <a:extLst>
              <a:ext uri="{FF2B5EF4-FFF2-40B4-BE49-F238E27FC236}">
                <a16:creationId xmlns:a16="http://schemas.microsoft.com/office/drawing/2014/main" id="{98CEE784-593F-C147-526F-1AF9B7DB13B8}"/>
              </a:ext>
            </a:extLst>
          </p:cNvPr>
          <p:cNvSpPr txBox="1"/>
          <p:nvPr/>
        </p:nvSpPr>
        <p:spPr>
          <a:xfrm>
            <a:off x="571498" y="3973163"/>
            <a:ext cx="3374572" cy="1862048"/>
          </a:xfrm>
          <a:prstGeom prst="rect">
            <a:avLst/>
          </a:prstGeom>
          <a:noFill/>
        </p:spPr>
        <p:txBody>
          <a:bodyPr wrap="square" rtlCol="0">
            <a:spAutoFit/>
          </a:bodyPr>
          <a:lstStyle/>
          <a:p>
            <a:pPr algn="ctr"/>
            <a:r>
              <a:rPr lang="en-US" sz="2300" b="1" i="1" dirty="0">
                <a:solidFill>
                  <a:schemeClr val="accent1">
                    <a:lumMod val="75000"/>
                  </a:schemeClr>
                </a:solidFill>
              </a:rPr>
              <a:t>Field Agnostic</a:t>
            </a:r>
          </a:p>
          <a:p>
            <a:pPr algn="ctr"/>
            <a:endParaRPr lang="en-US" sz="2300" b="1" i="1" dirty="0">
              <a:solidFill>
                <a:schemeClr val="accent1">
                  <a:lumMod val="75000"/>
                </a:schemeClr>
              </a:solidFill>
            </a:endParaRPr>
          </a:p>
          <a:p>
            <a:pPr algn="ctr"/>
            <a:r>
              <a:rPr lang="en-US" sz="2300" b="1" i="1" dirty="0">
                <a:solidFill>
                  <a:schemeClr val="accent1">
                    <a:lumMod val="75000"/>
                  </a:schemeClr>
                </a:solidFill>
              </a:rPr>
              <a:t>Hosted by post-secondary educational institutions</a:t>
            </a:r>
          </a:p>
        </p:txBody>
      </p:sp>
    </p:spTree>
    <p:extLst>
      <p:ext uri="{BB962C8B-B14F-4D97-AF65-F5344CB8AC3E}">
        <p14:creationId xmlns:p14="http://schemas.microsoft.com/office/powerpoint/2010/main" val="3887649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a:bodyPr>
          <a:lstStyle/>
          <a:p>
            <a:r>
              <a:rPr lang="en-US" dirty="0">
                <a:latin typeface="Arial"/>
                <a:cs typeface="Arial"/>
              </a:rPr>
              <a:t>FY23 Explore Program</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200" y="1433015"/>
            <a:ext cx="10515600" cy="4743947"/>
          </a:xfrm>
        </p:spPr>
        <p:txBody>
          <a:bodyPr vert="horz" lIns="91440" tIns="45720" rIns="91440" bIns="45720" rtlCol="0" anchor="t">
            <a:normAutofit/>
          </a:bodyPr>
          <a:lstStyle/>
          <a:p>
            <a:pPr marL="0" indent="0">
              <a:buNone/>
            </a:pPr>
            <a:r>
              <a:rPr lang="en-US" sz="3200" dirty="0">
                <a:solidFill>
                  <a:schemeClr val="tx2"/>
                </a:solidFill>
                <a:latin typeface="Arial"/>
                <a:cs typeface="Arial"/>
              </a:rPr>
              <a:t>For young adults who have </a:t>
            </a:r>
            <a:r>
              <a:rPr lang="en-US" sz="3200" b="1" i="1" dirty="0">
                <a:solidFill>
                  <a:schemeClr val="tx2"/>
                </a:solidFill>
                <a:latin typeface="Arial"/>
                <a:cs typeface="Arial"/>
              </a:rPr>
              <a:t>“</a:t>
            </a:r>
            <a:r>
              <a:rPr lang="en-US" b="1" i="1" dirty="0">
                <a:latin typeface="Arial"/>
                <a:cs typeface="Arial"/>
              </a:rPr>
              <a:t>no idea of what they want to be when they grow up”</a:t>
            </a:r>
            <a:endParaRPr lang="en-US" b="1" i="1" dirty="0"/>
          </a:p>
          <a:p>
            <a:endParaRPr lang="en-US" dirty="0">
              <a:latin typeface="Arial"/>
              <a:cs typeface="Arial"/>
            </a:endParaRPr>
          </a:p>
          <a:p>
            <a:r>
              <a:rPr lang="en-US" dirty="0">
                <a:latin typeface="Arial"/>
                <a:cs typeface="Arial"/>
              </a:rPr>
              <a:t>Share insights on breadth of career choices/industry fields </a:t>
            </a:r>
          </a:p>
          <a:p>
            <a:r>
              <a:rPr lang="en-US" dirty="0">
                <a:latin typeface="Arial"/>
                <a:cs typeface="Arial"/>
              </a:rPr>
              <a:t>Offers hands-on projects and classroom activities </a:t>
            </a:r>
          </a:p>
          <a:p>
            <a:r>
              <a:rPr lang="en-US" dirty="0">
                <a:latin typeface="Arial"/>
                <a:cs typeface="Arial"/>
              </a:rPr>
              <a:t>Connects participants to career field resources and networking</a:t>
            </a:r>
          </a:p>
          <a:p>
            <a:r>
              <a:rPr lang="en-US" dirty="0">
                <a:latin typeface="Arial"/>
                <a:cs typeface="Arial"/>
              </a:rPr>
              <a:t>Showcase the campus and campus life</a:t>
            </a:r>
          </a:p>
          <a:p>
            <a:r>
              <a:rPr lang="en-US" dirty="0">
                <a:latin typeface="Arial"/>
                <a:cs typeface="Arial"/>
              </a:rPr>
              <a:t>Provide critical information on financial aid and other student success aid resources</a:t>
            </a: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312325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B0B2-801D-FA55-4E5E-7C502A47D99B}"/>
              </a:ext>
            </a:extLst>
          </p:cNvPr>
          <p:cNvSpPr>
            <a:spLocks noGrp="1"/>
          </p:cNvSpPr>
          <p:nvPr>
            <p:ph type="title"/>
          </p:nvPr>
        </p:nvSpPr>
        <p:spPr/>
        <p:txBody>
          <a:bodyPr>
            <a:normAutofit/>
          </a:bodyPr>
          <a:lstStyle/>
          <a:p>
            <a:r>
              <a:rPr lang="en-US" dirty="0">
                <a:solidFill>
                  <a:schemeClr val="accent5">
                    <a:lumMod val="75000"/>
                  </a:schemeClr>
                </a:solidFill>
                <a:latin typeface="Arial"/>
                <a:cs typeface="Arial"/>
              </a:rPr>
              <a:t>FY23 Engage Program</a:t>
            </a:r>
            <a:endParaRPr lang="en-US" dirty="0">
              <a:solidFill>
                <a:schemeClr val="accent5">
                  <a:lumMod val="75000"/>
                </a:schemeClr>
              </a:solidFill>
            </a:endParaRPr>
          </a:p>
        </p:txBody>
      </p:sp>
      <p:sp>
        <p:nvSpPr>
          <p:cNvPr id="3" name="Content Placeholder 2">
            <a:extLst>
              <a:ext uri="{FF2B5EF4-FFF2-40B4-BE49-F238E27FC236}">
                <a16:creationId xmlns:a16="http://schemas.microsoft.com/office/drawing/2014/main" id="{9A15BD5E-1493-5769-F056-4E15DFE64842}"/>
              </a:ext>
            </a:extLst>
          </p:cNvPr>
          <p:cNvSpPr>
            <a:spLocks noGrp="1"/>
          </p:cNvSpPr>
          <p:nvPr>
            <p:ph idx="1"/>
          </p:nvPr>
        </p:nvSpPr>
        <p:spPr>
          <a:xfrm>
            <a:off x="838200" y="1433015"/>
            <a:ext cx="10515600" cy="3169575"/>
          </a:xfrm>
        </p:spPr>
        <p:txBody>
          <a:bodyPr vert="horz" lIns="91440" tIns="45720" rIns="91440" bIns="45720" rtlCol="0" anchor="t">
            <a:normAutofit/>
          </a:bodyPr>
          <a:lstStyle/>
          <a:p>
            <a:pPr marL="0" indent="0">
              <a:buNone/>
            </a:pPr>
            <a:r>
              <a:rPr lang="en-US" sz="3200" dirty="0">
                <a:latin typeface="Arial"/>
                <a:cs typeface="Arial"/>
              </a:rPr>
              <a:t>For young adults who express an industry cluster of interest, to learn about specific careers inside that field</a:t>
            </a:r>
            <a:endParaRPr lang="en-US" sz="3200" dirty="0"/>
          </a:p>
          <a:p>
            <a:pPr marL="457200" lvl="1" indent="0">
              <a:buNone/>
            </a:pPr>
            <a:endParaRPr lang="en-US" sz="1200" dirty="0">
              <a:latin typeface="Arial"/>
              <a:cs typeface="Arial"/>
            </a:endParaRPr>
          </a:p>
          <a:p>
            <a:pPr marL="800100" lvl="1" indent="-342900"/>
            <a:r>
              <a:rPr lang="en-US" sz="2800" dirty="0">
                <a:latin typeface="Arial"/>
                <a:cs typeface="Arial"/>
              </a:rPr>
              <a:t>Hands-on skill development and portfolio project creation</a:t>
            </a:r>
          </a:p>
          <a:p>
            <a:pPr marL="800100" lvl="1" indent="-342900"/>
            <a:r>
              <a:rPr lang="en-US" sz="2800" dirty="0">
                <a:latin typeface="Arial"/>
                <a:cs typeface="Arial"/>
              </a:rPr>
              <a:t>Networking with and/or potential field trips to workplaces</a:t>
            </a:r>
          </a:p>
          <a:p>
            <a:pPr marL="800100" lvl="1" indent="-342900"/>
            <a:r>
              <a:rPr lang="en-US" sz="2800" dirty="0">
                <a:latin typeface="Arial"/>
                <a:cs typeface="Arial"/>
              </a:rPr>
              <a:t>Exposure to necessary industry requirements and/or tools</a:t>
            </a:r>
          </a:p>
          <a:p>
            <a:pPr marL="800100" lvl="1" indent="-342900"/>
            <a:r>
              <a:rPr lang="en-US" sz="2800" dirty="0">
                <a:latin typeface="Arial"/>
                <a:cs typeface="Arial"/>
              </a:rPr>
              <a:t>Fields of potential engagement include (but not limited to):</a:t>
            </a:r>
          </a:p>
          <a:p>
            <a:pPr marL="800100" lvl="1" indent="-342900"/>
            <a:endParaRPr lang="en-US" sz="2800" dirty="0">
              <a:latin typeface="Arial"/>
              <a:cs typeface="Arial"/>
            </a:endParaRPr>
          </a:p>
          <a:p>
            <a:endParaRPr lang="en-US" sz="3200" dirty="0"/>
          </a:p>
        </p:txBody>
      </p:sp>
      <p:pic>
        <p:nvPicPr>
          <p:cNvPr id="4" name="Picture 3" descr="A picture containing person&#10;&#10;Description automatically generated">
            <a:extLst>
              <a:ext uri="{FF2B5EF4-FFF2-40B4-BE49-F238E27FC236}">
                <a16:creationId xmlns:a16="http://schemas.microsoft.com/office/drawing/2014/main" id="{C050B08C-6CFC-6AFC-9501-12B9E6D355C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77120" y="4612034"/>
            <a:ext cx="2149523" cy="1433015"/>
          </a:xfrm>
          <a:prstGeom prst="rect">
            <a:avLst/>
          </a:prstGeom>
        </p:spPr>
      </p:pic>
      <p:pic>
        <p:nvPicPr>
          <p:cNvPr id="5" name="Picture 4" descr="A group of people sitting at desks in a classroom">
            <a:extLst>
              <a:ext uri="{FF2B5EF4-FFF2-40B4-BE49-F238E27FC236}">
                <a16:creationId xmlns:a16="http://schemas.microsoft.com/office/drawing/2014/main" id="{CF6F459C-2ECF-0787-D461-F75AFE4F55D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8337" y="4612034"/>
            <a:ext cx="2153018" cy="1433015"/>
          </a:xfrm>
          <a:prstGeom prst="rect">
            <a:avLst/>
          </a:prstGeom>
        </p:spPr>
      </p:pic>
      <p:pic>
        <p:nvPicPr>
          <p:cNvPr id="6" name="Picture 5" descr="A picture containing person, indoor, person">
            <a:extLst>
              <a:ext uri="{FF2B5EF4-FFF2-40B4-BE49-F238E27FC236}">
                <a16:creationId xmlns:a16="http://schemas.microsoft.com/office/drawing/2014/main" id="{F3C515DB-D6AF-EA82-C9A4-CCAB365F73D1}"/>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9886" r="6490"/>
          <a:stretch/>
        </p:blipFill>
        <p:spPr>
          <a:xfrm>
            <a:off x="2624937" y="4612034"/>
            <a:ext cx="2136919" cy="1433015"/>
          </a:xfrm>
          <a:prstGeom prst="rect">
            <a:avLst/>
          </a:prstGeom>
        </p:spPr>
      </p:pic>
      <p:pic>
        <p:nvPicPr>
          <p:cNvPr id="7" name="Picture 6" descr="A person working on a machine">
            <a:extLst>
              <a:ext uri="{FF2B5EF4-FFF2-40B4-BE49-F238E27FC236}">
                <a16:creationId xmlns:a16="http://schemas.microsoft.com/office/drawing/2014/main" id="{13628361-DC39-60CE-5DC8-6C0102A3AB01}"/>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428180" y="4616756"/>
            <a:ext cx="2135357" cy="1423571"/>
          </a:xfrm>
          <a:prstGeom prst="rect">
            <a:avLst/>
          </a:prstGeom>
        </p:spPr>
      </p:pic>
      <p:pic>
        <p:nvPicPr>
          <p:cNvPr id="11" name="Picture 10" descr="A picture containing person, table, indoor&#10;&#10;Description automatically generated">
            <a:extLst>
              <a:ext uri="{FF2B5EF4-FFF2-40B4-BE49-F238E27FC236}">
                <a16:creationId xmlns:a16="http://schemas.microsoft.com/office/drawing/2014/main" id="{DEB72046-50DF-CBD1-AE50-B5D8355D0F06}"/>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1803" t="9682" r="13959" b="5324"/>
          <a:stretch/>
        </p:blipFill>
        <p:spPr>
          <a:xfrm>
            <a:off x="4975438" y="4599457"/>
            <a:ext cx="2239160" cy="1458169"/>
          </a:xfrm>
          <a:prstGeom prst="rect">
            <a:avLst/>
          </a:prstGeom>
        </p:spPr>
      </p:pic>
      <p:sp>
        <p:nvSpPr>
          <p:cNvPr id="12" name="TextBox 11">
            <a:extLst>
              <a:ext uri="{FF2B5EF4-FFF2-40B4-BE49-F238E27FC236}">
                <a16:creationId xmlns:a16="http://schemas.microsoft.com/office/drawing/2014/main" id="{97EABD79-7659-DD4B-3352-15489B59F0C4}"/>
              </a:ext>
            </a:extLst>
          </p:cNvPr>
          <p:cNvSpPr txBox="1"/>
          <p:nvPr/>
        </p:nvSpPr>
        <p:spPr>
          <a:xfrm>
            <a:off x="258337" y="6057626"/>
            <a:ext cx="2153018" cy="369332"/>
          </a:xfrm>
          <a:prstGeom prst="rect">
            <a:avLst/>
          </a:prstGeom>
          <a:noFill/>
        </p:spPr>
        <p:txBody>
          <a:bodyPr wrap="square" rtlCol="0">
            <a:spAutoFit/>
          </a:bodyPr>
          <a:lstStyle/>
          <a:p>
            <a:pPr algn="ctr"/>
            <a:r>
              <a:rPr lang="en-US" b="1" dirty="0"/>
              <a:t>CONSTRUCTION</a:t>
            </a:r>
          </a:p>
        </p:txBody>
      </p:sp>
      <p:sp>
        <p:nvSpPr>
          <p:cNvPr id="13" name="TextBox 12">
            <a:extLst>
              <a:ext uri="{FF2B5EF4-FFF2-40B4-BE49-F238E27FC236}">
                <a16:creationId xmlns:a16="http://schemas.microsoft.com/office/drawing/2014/main" id="{5E36D3A5-7C18-40B7-D841-E19FB54C8486}"/>
              </a:ext>
            </a:extLst>
          </p:cNvPr>
          <p:cNvSpPr txBox="1"/>
          <p:nvPr/>
        </p:nvSpPr>
        <p:spPr>
          <a:xfrm>
            <a:off x="2608838" y="6074104"/>
            <a:ext cx="2153018" cy="369332"/>
          </a:xfrm>
          <a:prstGeom prst="rect">
            <a:avLst/>
          </a:prstGeom>
          <a:noFill/>
        </p:spPr>
        <p:txBody>
          <a:bodyPr wrap="square" rtlCol="0">
            <a:spAutoFit/>
          </a:bodyPr>
          <a:lstStyle/>
          <a:p>
            <a:pPr algn="ctr"/>
            <a:r>
              <a:rPr lang="en-US" b="1" dirty="0"/>
              <a:t>STEM</a:t>
            </a:r>
          </a:p>
        </p:txBody>
      </p:sp>
      <p:sp>
        <p:nvSpPr>
          <p:cNvPr id="14" name="TextBox 13">
            <a:extLst>
              <a:ext uri="{FF2B5EF4-FFF2-40B4-BE49-F238E27FC236}">
                <a16:creationId xmlns:a16="http://schemas.microsoft.com/office/drawing/2014/main" id="{6C527708-1835-B197-123A-163DC91DBA05}"/>
              </a:ext>
            </a:extLst>
          </p:cNvPr>
          <p:cNvSpPr txBox="1"/>
          <p:nvPr/>
        </p:nvSpPr>
        <p:spPr>
          <a:xfrm>
            <a:off x="5018509" y="6074104"/>
            <a:ext cx="2153018" cy="369332"/>
          </a:xfrm>
          <a:prstGeom prst="rect">
            <a:avLst/>
          </a:prstGeom>
          <a:noFill/>
        </p:spPr>
        <p:txBody>
          <a:bodyPr wrap="square" rtlCol="0">
            <a:spAutoFit/>
          </a:bodyPr>
          <a:lstStyle/>
          <a:p>
            <a:pPr algn="ctr"/>
            <a:r>
              <a:rPr lang="en-US" b="1" dirty="0"/>
              <a:t>HOSPITALITY</a:t>
            </a:r>
          </a:p>
        </p:txBody>
      </p:sp>
      <p:sp>
        <p:nvSpPr>
          <p:cNvPr id="15" name="TextBox 14">
            <a:extLst>
              <a:ext uri="{FF2B5EF4-FFF2-40B4-BE49-F238E27FC236}">
                <a16:creationId xmlns:a16="http://schemas.microsoft.com/office/drawing/2014/main" id="{581931C6-D9AE-5006-7A84-2DEFDFDAC555}"/>
              </a:ext>
            </a:extLst>
          </p:cNvPr>
          <p:cNvSpPr txBox="1"/>
          <p:nvPr/>
        </p:nvSpPr>
        <p:spPr>
          <a:xfrm>
            <a:off x="7321388" y="6067605"/>
            <a:ext cx="2348939" cy="369332"/>
          </a:xfrm>
          <a:prstGeom prst="rect">
            <a:avLst/>
          </a:prstGeom>
          <a:noFill/>
        </p:spPr>
        <p:txBody>
          <a:bodyPr wrap="square" rtlCol="0">
            <a:spAutoFit/>
          </a:bodyPr>
          <a:lstStyle/>
          <a:p>
            <a:pPr algn="ctr"/>
            <a:r>
              <a:rPr lang="en-US" b="1" dirty="0"/>
              <a:t>MANUFACTURING</a:t>
            </a:r>
          </a:p>
        </p:txBody>
      </p:sp>
      <p:sp>
        <p:nvSpPr>
          <p:cNvPr id="16" name="TextBox 15">
            <a:extLst>
              <a:ext uri="{FF2B5EF4-FFF2-40B4-BE49-F238E27FC236}">
                <a16:creationId xmlns:a16="http://schemas.microsoft.com/office/drawing/2014/main" id="{B76AB52C-451A-5CA9-DBE5-59FDD109F674}"/>
              </a:ext>
            </a:extLst>
          </p:cNvPr>
          <p:cNvSpPr txBox="1"/>
          <p:nvPr/>
        </p:nvSpPr>
        <p:spPr>
          <a:xfrm>
            <a:off x="9820188" y="6057626"/>
            <a:ext cx="2153018" cy="369332"/>
          </a:xfrm>
          <a:prstGeom prst="rect">
            <a:avLst/>
          </a:prstGeom>
          <a:noFill/>
        </p:spPr>
        <p:txBody>
          <a:bodyPr wrap="square" rtlCol="0">
            <a:spAutoFit/>
          </a:bodyPr>
          <a:lstStyle/>
          <a:p>
            <a:pPr algn="ctr"/>
            <a:r>
              <a:rPr lang="en-US" b="1" dirty="0"/>
              <a:t>HEALTHCARE</a:t>
            </a:r>
          </a:p>
        </p:txBody>
      </p:sp>
    </p:spTree>
    <p:extLst>
      <p:ext uri="{BB962C8B-B14F-4D97-AF65-F5344CB8AC3E}">
        <p14:creationId xmlns:p14="http://schemas.microsoft.com/office/powerpoint/2010/main" val="228521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CB7ED-ED5E-43B1-B63C-FB905834084E}"/>
              </a:ext>
            </a:extLst>
          </p:cNvPr>
          <p:cNvSpPr>
            <a:spLocks noGrp="1"/>
          </p:cNvSpPr>
          <p:nvPr>
            <p:ph type="title"/>
          </p:nvPr>
        </p:nvSpPr>
        <p:spPr/>
        <p:txBody>
          <a:bodyPr>
            <a:normAutofit/>
          </a:bodyPr>
          <a:lstStyle/>
          <a:p>
            <a:r>
              <a:rPr lang="en-US" dirty="0">
                <a:latin typeface="Arial"/>
                <a:cs typeface="Arial"/>
              </a:rPr>
              <a:t>Growth Plan</a:t>
            </a:r>
            <a:endParaRPr lang="en-US" dirty="0"/>
          </a:p>
        </p:txBody>
      </p:sp>
      <p:graphicFrame>
        <p:nvGraphicFramePr>
          <p:cNvPr id="3" name="Table 2">
            <a:extLst>
              <a:ext uri="{FF2B5EF4-FFF2-40B4-BE49-F238E27FC236}">
                <a16:creationId xmlns:a16="http://schemas.microsoft.com/office/drawing/2014/main" id="{3633E177-4263-2E28-F1C7-BF3AA11A0A64}"/>
              </a:ext>
            </a:extLst>
          </p:cNvPr>
          <p:cNvGraphicFramePr>
            <a:graphicFrameLocks noGrp="1"/>
          </p:cNvGraphicFramePr>
          <p:nvPr>
            <p:extLst>
              <p:ext uri="{D42A27DB-BD31-4B8C-83A1-F6EECF244321}">
                <p14:modId xmlns:p14="http://schemas.microsoft.com/office/powerpoint/2010/main" val="254951279"/>
              </p:ext>
            </p:extLst>
          </p:nvPr>
        </p:nvGraphicFramePr>
        <p:xfrm>
          <a:off x="2119709" y="1436914"/>
          <a:ext cx="7952582" cy="4517569"/>
        </p:xfrm>
        <a:graphic>
          <a:graphicData uri="http://schemas.openxmlformats.org/drawingml/2006/table">
            <a:tbl>
              <a:tblPr firstRow="1" firstCol="1" bandRow="1">
                <a:tableStyleId>{5C22544A-7EE6-4342-B048-85BDC9FD1C3A}</a:tableStyleId>
              </a:tblPr>
              <a:tblGrid>
                <a:gridCol w="2650104">
                  <a:extLst>
                    <a:ext uri="{9D8B030D-6E8A-4147-A177-3AD203B41FA5}">
                      <a16:colId xmlns:a16="http://schemas.microsoft.com/office/drawing/2014/main" val="2276676259"/>
                    </a:ext>
                  </a:extLst>
                </a:gridCol>
                <a:gridCol w="2651239">
                  <a:extLst>
                    <a:ext uri="{9D8B030D-6E8A-4147-A177-3AD203B41FA5}">
                      <a16:colId xmlns:a16="http://schemas.microsoft.com/office/drawing/2014/main" val="1460660734"/>
                    </a:ext>
                  </a:extLst>
                </a:gridCol>
                <a:gridCol w="2651239">
                  <a:extLst>
                    <a:ext uri="{9D8B030D-6E8A-4147-A177-3AD203B41FA5}">
                      <a16:colId xmlns:a16="http://schemas.microsoft.com/office/drawing/2014/main" val="852803724"/>
                    </a:ext>
                  </a:extLst>
                </a:gridCol>
              </a:tblGrid>
              <a:tr h="746345">
                <a:tc>
                  <a:txBody>
                    <a:bodyPr/>
                    <a:lstStyle/>
                    <a:p>
                      <a:pPr marL="0" marR="0" algn="just">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2022 Actuals*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2023 Goals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6584726"/>
                  </a:ext>
                </a:extLst>
              </a:tr>
              <a:tr h="746345">
                <a:tc>
                  <a:txBody>
                    <a:bodyPr/>
                    <a:lstStyle/>
                    <a:p>
                      <a:pPr marL="0" marR="0" algn="just">
                        <a:lnSpc>
                          <a:spcPct val="107000"/>
                        </a:lnSpc>
                        <a:spcBef>
                          <a:spcPts val="0"/>
                        </a:spcBef>
                        <a:spcAft>
                          <a:spcPts val="0"/>
                        </a:spcAft>
                      </a:pPr>
                      <a:r>
                        <a:rPr lang="en-US" sz="2000">
                          <a:effectLst/>
                        </a:rPr>
                        <a:t>EXPLORE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175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solidFill>
                            <a:srgbClr val="00B050"/>
                          </a:solidFill>
                          <a:effectLst/>
                        </a:rPr>
                        <a:t>600</a:t>
                      </a:r>
                      <a:endParaRPr lang="en-US" sz="20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399056"/>
                  </a:ext>
                </a:extLst>
              </a:tr>
              <a:tr h="1532189">
                <a:tc>
                  <a:txBody>
                    <a:bodyPr/>
                    <a:lstStyle/>
                    <a:p>
                      <a:pPr marL="0" marR="0" algn="just">
                        <a:lnSpc>
                          <a:spcPct val="107000"/>
                        </a:lnSpc>
                        <a:spcBef>
                          <a:spcPts val="0"/>
                        </a:spcBef>
                        <a:spcAft>
                          <a:spcPts val="0"/>
                        </a:spcAft>
                      </a:pPr>
                      <a:r>
                        <a:rPr lang="en-US" sz="2000">
                          <a:effectLst/>
                        </a:rPr>
                        <a:t>ENGAGE (ACCELERATE)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181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solidFill>
                            <a:srgbClr val="00B050"/>
                          </a:solidFill>
                          <a:effectLst/>
                        </a:rPr>
                        <a:t>400</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3517670"/>
                  </a:ext>
                </a:extLst>
              </a:tr>
              <a:tr h="746345">
                <a:tc>
                  <a:txBody>
                    <a:bodyPr/>
                    <a:lstStyle/>
                    <a:p>
                      <a:pPr marL="0" marR="0" algn="just">
                        <a:lnSpc>
                          <a:spcPct val="107000"/>
                        </a:lnSpc>
                        <a:spcBef>
                          <a:spcPts val="0"/>
                        </a:spcBef>
                        <a:spcAft>
                          <a:spcPts val="0"/>
                        </a:spcAft>
                      </a:pPr>
                      <a:r>
                        <a:rPr lang="en-US" sz="2000" dirty="0">
                          <a:effectLst/>
                        </a:rPr>
                        <a:t>EXPERIENCE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5715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rPr>
                        <a:t>607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5715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solidFill>
                            <a:srgbClr val="00B050"/>
                          </a:solidFill>
                          <a:effectLst/>
                        </a:rPr>
                        <a:t>500*</a:t>
                      </a:r>
                      <a:endParaRPr lang="en-US"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5900709"/>
                  </a:ext>
                </a:extLst>
              </a:tr>
              <a:tr h="746345">
                <a:tc>
                  <a:txBody>
                    <a:bodyPr/>
                    <a:lstStyle/>
                    <a:p>
                      <a:pPr marL="0" marR="0" algn="just">
                        <a:lnSpc>
                          <a:spcPct val="107000"/>
                        </a:lnSpc>
                        <a:spcBef>
                          <a:spcPts val="0"/>
                        </a:spcBef>
                        <a:spcAft>
                          <a:spcPts val="0"/>
                        </a:spcAft>
                      </a:pPr>
                      <a:r>
                        <a:rPr lang="en-US" sz="3000" dirty="0">
                          <a:effectLst/>
                          <a:latin typeface="Calibri" panose="020F0502020204030204" pitchFamily="34" charset="0"/>
                          <a:ea typeface="Calibri" panose="020F0502020204030204" pitchFamily="34" charset="0"/>
                          <a:cs typeface="Times New Roman" panose="02020603050405020304" pitchFamily="18" charset="0"/>
                        </a:rPr>
                        <a:t>TOTALS</a:t>
                      </a:r>
                    </a:p>
                  </a:txBody>
                  <a:tcPr marL="68580" marR="68580" marT="0" marB="0" anchor="ctr">
                    <a:lnT w="57150" cap="flat" cmpd="sng" algn="ctr">
                      <a:solidFill>
                        <a:schemeClr val="bg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3000" dirty="0">
                          <a:effectLst/>
                          <a:latin typeface="Calibri" panose="020F0502020204030204" pitchFamily="34" charset="0"/>
                          <a:ea typeface="Calibri" panose="020F0502020204030204" pitchFamily="34" charset="0"/>
                          <a:cs typeface="Times New Roman" panose="02020603050405020304" pitchFamily="18" charset="0"/>
                        </a:rPr>
                        <a:t>963</a:t>
                      </a:r>
                    </a:p>
                  </a:txBody>
                  <a:tcPr marL="68580" marR="68580" marT="0" marB="0" anchor="ctr">
                    <a:lnT w="57150" cap="flat" cmpd="sng" algn="ctr">
                      <a:solidFill>
                        <a:schemeClr val="bg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3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1,500*</a:t>
                      </a:r>
                    </a:p>
                  </a:txBody>
                  <a:tcPr marL="68580" marR="68580" marT="0" marB="0" anchor="ctr">
                    <a:lnT w="571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07199040"/>
                  </a:ext>
                </a:extLst>
              </a:tr>
            </a:tbl>
          </a:graphicData>
        </a:graphic>
      </p:graphicFrame>
    </p:spTree>
    <p:extLst>
      <p:ext uri="{BB962C8B-B14F-4D97-AF65-F5344CB8AC3E}">
        <p14:creationId xmlns:p14="http://schemas.microsoft.com/office/powerpoint/2010/main" val="2667926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63B-0C11-4677-6DC7-C10DBDA3D870}"/>
              </a:ext>
            </a:extLst>
          </p:cNvPr>
          <p:cNvSpPr>
            <a:spLocks noGrp="1"/>
          </p:cNvSpPr>
          <p:nvPr>
            <p:ph type="title"/>
          </p:nvPr>
        </p:nvSpPr>
        <p:spPr/>
        <p:txBody>
          <a:bodyPr>
            <a:normAutofit fontScale="90000"/>
          </a:bodyPr>
          <a:lstStyle/>
          <a:p>
            <a:r>
              <a:rPr lang="en-US" dirty="0">
                <a:latin typeface="Arial"/>
                <a:cs typeface="Arial"/>
              </a:rPr>
              <a:t>New Programming Partner Requirements</a:t>
            </a:r>
            <a:endParaRPr lang="en-US" dirty="0"/>
          </a:p>
        </p:txBody>
      </p:sp>
      <p:sp>
        <p:nvSpPr>
          <p:cNvPr id="3" name="Content Placeholder 2">
            <a:extLst>
              <a:ext uri="{FF2B5EF4-FFF2-40B4-BE49-F238E27FC236}">
                <a16:creationId xmlns:a16="http://schemas.microsoft.com/office/drawing/2014/main" id="{0ACF55A5-7912-0830-B779-9117A899777C}"/>
              </a:ext>
            </a:extLst>
          </p:cNvPr>
          <p:cNvSpPr>
            <a:spLocks noGrp="1"/>
          </p:cNvSpPr>
          <p:nvPr>
            <p:ph idx="1"/>
          </p:nvPr>
        </p:nvSpPr>
        <p:spPr>
          <a:xfrm>
            <a:off x="838199" y="1433015"/>
            <a:ext cx="11070771" cy="4743947"/>
          </a:xfrm>
        </p:spPr>
        <p:txBody>
          <a:bodyPr vert="horz" lIns="91440" tIns="45720" rIns="91440" bIns="45720" rtlCol="0" anchor="t">
            <a:normAutofit/>
          </a:bodyPr>
          <a:lstStyle/>
          <a:p>
            <a:r>
              <a:rPr lang="en-US" sz="3200" dirty="0">
                <a:solidFill>
                  <a:schemeClr val="tx2"/>
                </a:solidFill>
                <a:latin typeface="Arial"/>
                <a:cs typeface="Arial"/>
              </a:rPr>
              <a:t>RFP revamped with clear expectations and explanations of offerings, outcomes and participant engagement</a:t>
            </a:r>
          </a:p>
          <a:p>
            <a:r>
              <a:rPr lang="en-US" sz="3200" dirty="0">
                <a:solidFill>
                  <a:schemeClr val="tx2"/>
                </a:solidFill>
                <a:latin typeface="Arial"/>
                <a:cs typeface="Arial"/>
              </a:rPr>
              <a:t>Explore and Engage programmatic partners must provide immersive career experiences</a:t>
            </a:r>
          </a:p>
          <a:p>
            <a:r>
              <a:rPr lang="en-US" sz="3200" dirty="0">
                <a:solidFill>
                  <a:schemeClr val="tx2"/>
                </a:solidFill>
                <a:latin typeface="Arial"/>
                <a:cs typeface="Arial"/>
              </a:rPr>
              <a:t>Explore and Engage programmatic partners must provide connectivity to relevant educational/certification pathways</a:t>
            </a:r>
          </a:p>
          <a:p>
            <a:r>
              <a:rPr lang="en-US" sz="3200" dirty="0">
                <a:solidFill>
                  <a:schemeClr val="tx2"/>
                </a:solidFill>
                <a:latin typeface="Arial"/>
                <a:cs typeface="Arial"/>
              </a:rPr>
              <a:t>Explore must provide a cost leverage, especially sharing potential student outreach opportunities </a:t>
            </a:r>
          </a:p>
          <a:p>
            <a:endParaRPr lang="en-US" sz="3200" dirty="0">
              <a:solidFill>
                <a:schemeClr val="tx2"/>
              </a:solidFill>
              <a:latin typeface="Arial"/>
              <a:cs typeface="Arial"/>
            </a:endParaRPr>
          </a:p>
          <a:p>
            <a:endParaRPr lang="en-US" sz="3200" dirty="0">
              <a:solidFill>
                <a:schemeClr val="tx2"/>
              </a:solidFill>
              <a:latin typeface="Arial"/>
              <a:cs typeface="Arial"/>
            </a:endParaRPr>
          </a:p>
          <a:p>
            <a:endParaRPr lang="en-US" dirty="0">
              <a:solidFill>
                <a:schemeClr val="tx2"/>
              </a:solidFill>
              <a:latin typeface="Arial"/>
              <a:cs typeface="Arial"/>
            </a:endParaRPr>
          </a:p>
          <a:p>
            <a:endParaRPr lang="en-US" dirty="0">
              <a:solidFill>
                <a:schemeClr val="tx2"/>
              </a:solidFill>
              <a:latin typeface="Arial"/>
              <a:cs typeface="Arial"/>
            </a:endParaRPr>
          </a:p>
          <a:p>
            <a:pPr marL="0" indent="0">
              <a:buNone/>
            </a:pPr>
            <a:endParaRPr lang="en-US" dirty="0">
              <a:latin typeface="Arial"/>
              <a:cs typeface="Arial"/>
            </a:endParaRPr>
          </a:p>
          <a:p>
            <a:endParaRPr lang="en-US" dirty="0">
              <a:latin typeface="Arial"/>
              <a:cs typeface="Arial"/>
            </a:endParaRPr>
          </a:p>
          <a:p>
            <a:endParaRPr lang="en-US" dirty="0"/>
          </a:p>
        </p:txBody>
      </p:sp>
    </p:spTree>
    <p:extLst>
      <p:ext uri="{BB962C8B-B14F-4D97-AF65-F5344CB8AC3E}">
        <p14:creationId xmlns:p14="http://schemas.microsoft.com/office/powerpoint/2010/main" val="2098873296"/>
      </p:ext>
    </p:extLst>
  </p:cSld>
  <p:clrMapOvr>
    <a:masterClrMapping/>
  </p:clrMapOvr>
</p:sld>
</file>

<file path=ppt/theme/theme1.xml><?xml version="1.0" encoding="utf-8"?>
<a:theme xmlns:a="http://schemas.openxmlformats.org/drawingml/2006/main" name="1_Office Theme">
  <a:themeElements>
    <a:clrScheme name="Custom 1">
      <a:dk1>
        <a:srgbClr val="6A737B"/>
      </a:dk1>
      <a:lt1>
        <a:srgbClr val="FFFFFF"/>
      </a:lt1>
      <a:dk2>
        <a:srgbClr val="6A737B"/>
      </a:dk2>
      <a:lt2>
        <a:srgbClr val="FFFFFF"/>
      </a:lt2>
      <a:accent1>
        <a:srgbClr val="0D76BD"/>
      </a:accent1>
      <a:accent2>
        <a:srgbClr val="FAA634"/>
      </a:accent2>
      <a:accent3>
        <a:srgbClr val="6A737B"/>
      </a:accent3>
      <a:accent4>
        <a:srgbClr val="F26122"/>
      </a:accent4>
      <a:accent5>
        <a:srgbClr val="54B948"/>
      </a:accent5>
      <a:accent6>
        <a:srgbClr val="16A0DB"/>
      </a:accent6>
      <a:hlink>
        <a:srgbClr val="FDB91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F New Presentation Template_2021" id="{F0E43356-2D67-4B25-8DD2-D1BB4E018F45}" vid="{1B14514D-D476-4705-A7AF-C2EEA32D13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6BB6CA652C2C4E820F348A5D0C5F44" ma:contentTypeVersion="10" ma:contentTypeDescription="Create a new document." ma:contentTypeScope="" ma:versionID="e5433072858b869c5dfcee1036a382e5">
  <xsd:schema xmlns:xsd="http://www.w3.org/2001/XMLSchema" xmlns:xs="http://www.w3.org/2001/XMLSchema" xmlns:p="http://schemas.microsoft.com/office/2006/metadata/properties" xmlns:ns3="07af8f3c-3122-4c6a-9a55-cccc51e31dc4" xmlns:ns4="9e2e6166-1754-4946-9fcf-5938b94f33d4" targetNamespace="http://schemas.microsoft.com/office/2006/metadata/properties" ma:root="true" ma:fieldsID="181a724906617955eac396a829173f73" ns3:_="" ns4:_="">
    <xsd:import namespace="07af8f3c-3122-4c6a-9a55-cccc51e31dc4"/>
    <xsd:import namespace="9e2e6166-1754-4946-9fcf-5938b94f33d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f8f3c-3122-4c6a-9a55-cccc51e31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2e6166-1754-4946-9fcf-5938b94f33d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908B70-951D-4A57-8340-37722689D3FB}">
  <ds:schemaRefs>
    <ds:schemaRef ds:uri="07af8f3c-3122-4c6a-9a55-cccc51e31dc4"/>
    <ds:schemaRef ds:uri="9e2e6166-1754-4946-9fcf-5938b94f33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FDB808-5A88-4912-84FC-FDE05FB1ADBF}">
  <ds:schemaRefs>
    <ds:schemaRef ds:uri="http://schemas.microsoft.com/sharepoint/v3/contenttype/forms"/>
  </ds:schemaRefs>
</ds:datastoreItem>
</file>

<file path=customXml/itemProps3.xml><?xml version="1.0" encoding="utf-8"?>
<ds:datastoreItem xmlns:ds="http://schemas.openxmlformats.org/officeDocument/2006/customXml" ds:itemID="{3B724A20-C059-4A1F-B0C2-D21212DBB51A}">
  <ds:schemaRefs>
    <ds:schemaRef ds:uri="http://schemas.microsoft.com/office/infopath/2007/PartnerControls"/>
    <ds:schemaRef ds:uri="http://purl.org/dc/dcmitype/"/>
    <ds:schemaRef ds:uri="07af8f3c-3122-4c6a-9a55-cccc51e31dc4"/>
    <ds:schemaRef ds:uri="http://purl.org/dc/elements/1.1/"/>
    <ds:schemaRef ds:uri="http://purl.org/dc/term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9e2e6166-1754-4946-9fcf-5938b94f33d4"/>
  </ds:schemaRefs>
</ds:datastoreItem>
</file>

<file path=docProps/app.xml><?xml version="1.0" encoding="utf-8"?>
<Properties xmlns="http://schemas.openxmlformats.org/officeDocument/2006/extended-properties" xmlns:vt="http://schemas.openxmlformats.org/officeDocument/2006/docPropsVTypes">
  <Template>office theme</Template>
  <TotalTime>7408</TotalTime>
  <Words>2491</Words>
  <Application>Microsoft Office PowerPoint</Application>
  <PresentationFormat>Widescreen</PresentationFormat>
  <Paragraphs>429</Paragraphs>
  <Slides>37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Helvetica Neue Medium</vt:lpstr>
      <vt:lpstr>Proxima Nova</vt:lpstr>
      <vt:lpstr>Symbol</vt:lpstr>
      <vt:lpstr>1_Office Theme</vt:lpstr>
      <vt:lpstr>2023 Summer Youth Program  </vt:lpstr>
      <vt:lpstr>Mission &amp; Goals</vt:lpstr>
      <vt:lpstr>Refreshed Overall Offering</vt:lpstr>
      <vt:lpstr>Workforce Readiness Academy</vt:lpstr>
      <vt:lpstr>Three-Tiered Approach  </vt:lpstr>
      <vt:lpstr>FY23 Explore Program</vt:lpstr>
      <vt:lpstr>FY23 Engage Program</vt:lpstr>
      <vt:lpstr>Growth Plan</vt:lpstr>
      <vt:lpstr>New Programming Partner Requirements</vt:lpstr>
      <vt:lpstr>PowerPoint Presentation</vt:lpstr>
      <vt:lpstr>Request for Proposals Specifics</vt:lpstr>
      <vt:lpstr>Main Highlights of Explore vs. Engage</vt:lpstr>
      <vt:lpstr>Main Highlights of Explore vs. Engage</vt:lpstr>
      <vt:lpstr>Explore Expected Deliverables</vt:lpstr>
      <vt:lpstr>Engage Expected Deliverables</vt:lpstr>
      <vt:lpstr>Explore Cost Leverage</vt:lpstr>
      <vt:lpstr>RFP Required Documents</vt:lpstr>
      <vt:lpstr>Required Document - Narrative</vt:lpstr>
      <vt:lpstr>Scope Narrative - Explore</vt:lpstr>
      <vt:lpstr>Scope Narrative – Explore (cont.)</vt:lpstr>
      <vt:lpstr>Scope Narrative – Explore (cont.)</vt:lpstr>
      <vt:lpstr>Scope Narrative - Engage</vt:lpstr>
      <vt:lpstr>Scope Narrative – Engage (cont.)</vt:lpstr>
      <vt:lpstr>Scope Narrative – Engage (cont.)</vt:lpstr>
      <vt:lpstr>Budget Template</vt:lpstr>
      <vt:lpstr>Budget Template (cont.)</vt:lpstr>
      <vt:lpstr>Explore Evaluation </vt:lpstr>
      <vt:lpstr>Explore Evaluation (cont.) </vt:lpstr>
      <vt:lpstr>Engage Evaluation </vt:lpstr>
      <vt:lpstr>Engage Evaluation (cont.) </vt:lpstr>
      <vt:lpstr>RFP Calendar</vt:lpstr>
      <vt:lpstr>Q&amp;A</vt:lpstr>
      <vt:lpstr>Thank you!</vt:lpstr>
      <vt:lpstr>Backup Slides</vt:lpstr>
      <vt:lpstr>FY22 Participant Preference Data</vt:lpstr>
      <vt:lpstr>FY22 Applicant Preference Data</vt:lpstr>
      <vt:lpstr>CSCF’s Commitment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Warren</dc:creator>
  <cp:lastModifiedBy>Peter Puterbaugh</cp:lastModifiedBy>
  <cp:revision>256</cp:revision>
  <dcterms:created xsi:type="dcterms:W3CDTF">2022-09-16T21:58:45Z</dcterms:created>
  <dcterms:modified xsi:type="dcterms:W3CDTF">2022-10-11T15:10:49Z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0x0101007D6BB6CA652C2C4E820F348A5D0C5F44</vt:lpwstr>
  </property>
</Properties>
</file>