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83" r:id="rId5"/>
  </p:sldMasterIdLst>
  <p:sldIdLst>
    <p:sldId id="269" r:id="rId6"/>
    <p:sldId id="267" r:id="rId7"/>
    <p:sldId id="265" r:id="rId8"/>
    <p:sldId id="266" r:id="rId9"/>
    <p:sldId id="271" r:id="rId10"/>
    <p:sldId id="263" r:id="rId11"/>
    <p:sldId id="262" r:id="rId12"/>
    <p:sldId id="261" r:id="rId13"/>
    <p:sldId id="259" r:id="rId14"/>
    <p:sldId id="26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9A28F1-3C78-4699-8A3C-9363F254E6A3}" v="19" dt="2022-05-04T19:36:37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42819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118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2023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8905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9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9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04686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943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21248"/>
      </p:ext>
    </p:extLst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61408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9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9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085644"/>
      </p:ext>
    </p:extLst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05480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522181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 - D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0962218" y="6352118"/>
            <a:ext cx="5715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D959F04-19B0-4A2F-8A86-4448B9A03204}" type="slidenum">
              <a:rPr lang="en-US" altLang="en-US" sz="1333" smtClean="0">
                <a:solidFill>
                  <a:srgbClr val="A6A6A6"/>
                </a:solidFill>
              </a:rPr>
              <a:pPr>
                <a:defRPr/>
              </a:pPr>
              <a:t>‹#›</a:t>
            </a:fld>
            <a:endParaRPr lang="en-US" altLang="en-US" sz="1333">
              <a:solidFill>
                <a:srgbClr val="A6A6A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923504"/>
            <a:ext cx="10972800" cy="457200"/>
          </a:xfrm>
          <a:prstGeom prst="rect">
            <a:avLst/>
          </a:prstGeom>
        </p:spPr>
        <p:txBody>
          <a:bodyPr lIns="0" rIns="0" bIns="0" anchor="t" anchorCtr="0"/>
          <a:lstStyle>
            <a:lvl1pPr algn="l">
              <a:defRPr sz="34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620184"/>
            <a:ext cx="10972800" cy="47324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67696F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rgbClr val="67696F"/>
                </a:solidFill>
              </a:defRPr>
            </a:lvl2pPr>
            <a:lvl3pPr>
              <a:buClr>
                <a:schemeClr val="accent5"/>
              </a:buClr>
              <a:defRPr sz="2133">
                <a:solidFill>
                  <a:srgbClr val="67696F"/>
                </a:solidFill>
              </a:defRPr>
            </a:lvl3pPr>
            <a:lvl4pPr>
              <a:buClr>
                <a:schemeClr val="accent5"/>
              </a:buClr>
              <a:defRPr sz="1867">
                <a:solidFill>
                  <a:srgbClr val="67696F"/>
                </a:solidFill>
              </a:defRPr>
            </a:lvl4pPr>
            <a:lvl5pPr>
              <a:buClr>
                <a:schemeClr val="accent5"/>
              </a:buClr>
              <a:defRPr sz="1867">
                <a:solidFill>
                  <a:srgbClr val="67696F"/>
                </a:solidFill>
              </a:defRPr>
            </a:lvl5pPr>
            <a:lvl6pPr marL="1645879" indent="-304792">
              <a:buClr>
                <a:schemeClr val="accent5"/>
              </a:buClr>
              <a:buFont typeface="Arial"/>
              <a:buChar char="•"/>
              <a:defRPr sz="1867">
                <a:solidFill>
                  <a:srgbClr val="67696F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3633" y="293029"/>
            <a:ext cx="5963747" cy="402443"/>
          </a:xfrm>
          <a:prstGeom prst="rect">
            <a:avLst/>
          </a:prstGeom>
        </p:spPr>
        <p:txBody>
          <a:bodyPr vert="horz" bIns="0" anchor="ctr"/>
          <a:lstStyle>
            <a:lvl1pPr algn="l"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816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A - D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0962218" y="5645151"/>
            <a:ext cx="5715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808F871B-488A-4977-999E-E1B2D142C6EF}" type="slidenum">
              <a:rPr lang="en-US" altLang="en-US" sz="1333" smtClean="0">
                <a:solidFill>
                  <a:srgbClr val="A6A6A6"/>
                </a:solidFill>
              </a:rPr>
              <a:pPr>
                <a:defRPr/>
              </a:pPr>
              <a:t>‹#›</a:t>
            </a:fld>
            <a:endParaRPr lang="en-US" altLang="en-US" sz="1333">
              <a:solidFill>
                <a:srgbClr val="A6A6A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923510"/>
            <a:ext cx="10972800" cy="1104079"/>
          </a:xfrm>
          <a:prstGeom prst="rect">
            <a:avLst/>
          </a:prstGeom>
        </p:spPr>
        <p:txBody>
          <a:bodyPr lIns="0" rIns="0" bIns="0" anchor="t" anchorCtr="0"/>
          <a:lstStyle>
            <a:lvl1pPr algn="l">
              <a:defRPr sz="3467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3633" y="293029"/>
            <a:ext cx="5963747" cy="402443"/>
          </a:xfrm>
          <a:prstGeom prst="rect">
            <a:avLst/>
          </a:prstGeom>
        </p:spPr>
        <p:txBody>
          <a:bodyPr vert="horz" bIns="0" anchor="ctr"/>
          <a:lstStyle>
            <a:lvl1pPr algn="l"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180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10584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 userDrawn="1"/>
        </p:nvSpPr>
        <p:spPr>
          <a:xfrm rot="5400000">
            <a:off x="3784601" y="-1830916"/>
            <a:ext cx="1898649" cy="9467851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9968442" y="1628776"/>
            <a:ext cx="1898649" cy="254846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4" y="662517"/>
            <a:ext cx="540173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283" y="2237218"/>
            <a:ext cx="8543096" cy="666023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466E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892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A - D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0962218" y="5645151"/>
            <a:ext cx="5715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6B4BBEFB-1AAA-49AD-A95A-782D5B1573FE}" type="slidenum">
              <a:rPr lang="en-US" altLang="en-US" sz="1333" smtClean="0">
                <a:solidFill>
                  <a:srgbClr val="A6A6A6"/>
                </a:solidFill>
              </a:rPr>
              <a:pPr>
                <a:defRPr/>
              </a:pPr>
              <a:t>‹#›</a:t>
            </a:fld>
            <a:endParaRPr lang="en-US" altLang="en-US" sz="1333">
              <a:solidFill>
                <a:srgbClr val="A6A6A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923504"/>
            <a:ext cx="10972800" cy="457200"/>
          </a:xfrm>
          <a:prstGeom prst="rect">
            <a:avLst/>
          </a:prstGeom>
        </p:spPr>
        <p:txBody>
          <a:bodyPr lIns="0" rIns="0" bIns="0" anchor="t" anchorCtr="0"/>
          <a:lstStyle>
            <a:lvl1pPr algn="l">
              <a:defRPr sz="34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620184"/>
            <a:ext cx="10972800" cy="3937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67696F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rgbClr val="67696F"/>
                </a:solidFill>
              </a:defRPr>
            </a:lvl2pPr>
            <a:lvl3pPr>
              <a:buClr>
                <a:schemeClr val="accent5"/>
              </a:buClr>
              <a:defRPr sz="2133">
                <a:solidFill>
                  <a:srgbClr val="67696F"/>
                </a:solidFill>
              </a:defRPr>
            </a:lvl3pPr>
            <a:lvl4pPr>
              <a:buClr>
                <a:schemeClr val="accent5"/>
              </a:buClr>
              <a:defRPr sz="1867">
                <a:solidFill>
                  <a:srgbClr val="67696F"/>
                </a:solidFill>
              </a:defRPr>
            </a:lvl4pPr>
            <a:lvl5pPr>
              <a:buClr>
                <a:schemeClr val="accent5"/>
              </a:buClr>
              <a:defRPr sz="1867">
                <a:solidFill>
                  <a:srgbClr val="67696F"/>
                </a:solidFill>
              </a:defRPr>
            </a:lvl5pPr>
            <a:lvl6pPr marL="1645879" indent="-304792">
              <a:buClr>
                <a:schemeClr val="accent5"/>
              </a:buClr>
              <a:buFont typeface="Arial"/>
              <a:buChar char="•"/>
              <a:defRPr sz="1867">
                <a:solidFill>
                  <a:srgbClr val="67696F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3633" y="293029"/>
            <a:ext cx="5963747" cy="402443"/>
          </a:xfrm>
          <a:prstGeom prst="rect">
            <a:avLst/>
          </a:prstGeom>
        </p:spPr>
        <p:txBody>
          <a:bodyPr vert="horz" bIns="0" anchor="ctr"/>
          <a:lstStyle>
            <a:lvl1pPr algn="l"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32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A - D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9"/>
          <a:stretch>
            <a:fillRect/>
          </a:stretch>
        </p:blipFill>
        <p:spPr bwMode="auto">
          <a:xfrm>
            <a:off x="0" y="1"/>
            <a:ext cx="12192000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0962218" y="6352118"/>
            <a:ext cx="5715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FF8C3346-4F19-42B2-9EBB-57CB90A68E05}" type="slidenum">
              <a:rPr lang="en-US" altLang="en-US" sz="1333" smtClean="0">
                <a:solidFill>
                  <a:srgbClr val="A6A6A6"/>
                </a:solidFill>
              </a:rPr>
              <a:pPr>
                <a:defRPr/>
              </a:pPr>
              <a:t>‹#›</a:t>
            </a:fld>
            <a:endParaRPr lang="en-US" altLang="en-US" sz="1333">
              <a:solidFill>
                <a:srgbClr val="A6A6A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923510"/>
            <a:ext cx="10972800" cy="1104079"/>
          </a:xfrm>
          <a:prstGeom prst="rect">
            <a:avLst/>
          </a:prstGeom>
        </p:spPr>
        <p:txBody>
          <a:bodyPr lIns="0" rIns="0" bIns="0" anchor="t" anchorCtr="0"/>
          <a:lstStyle>
            <a:lvl1pPr algn="l">
              <a:defRPr sz="3467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3633" y="293029"/>
            <a:ext cx="5963747" cy="402443"/>
          </a:xfrm>
          <a:prstGeom prst="rect">
            <a:avLst/>
          </a:prstGeom>
        </p:spPr>
        <p:txBody>
          <a:bodyPr vert="horz" bIns="0" anchor="ctr"/>
          <a:lstStyle>
            <a:lvl1pPr algn="l"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886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D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84996" y="1602005"/>
            <a:ext cx="8365067" cy="939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 algn="l">
              <a:defRPr sz="42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694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- D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84996" y="1700861"/>
            <a:ext cx="8365067" cy="939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 algn="l">
              <a:defRPr sz="42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2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D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13363" y="2304969"/>
            <a:ext cx="8365067" cy="939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lvl1pPr algn="l">
              <a:defRPr sz="42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834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 userDrawn="1"/>
        </p:nvSpPr>
        <p:spPr>
          <a:xfrm>
            <a:off x="1185334" y="-50799"/>
            <a:ext cx="10075333" cy="6946900"/>
          </a:xfrm>
          <a:custGeom>
            <a:avLst/>
            <a:gdLst>
              <a:gd name="connsiteX0" fmla="*/ 0 w 7556500"/>
              <a:gd name="connsiteY0" fmla="*/ 6934200 h 6946900"/>
              <a:gd name="connsiteX1" fmla="*/ 4102100 w 7556500"/>
              <a:gd name="connsiteY1" fmla="*/ 0 h 6946900"/>
              <a:gd name="connsiteX2" fmla="*/ 7556500 w 7556500"/>
              <a:gd name="connsiteY2" fmla="*/ 38100 h 6946900"/>
              <a:gd name="connsiteX3" fmla="*/ 3556000 w 7556500"/>
              <a:gd name="connsiteY3" fmla="*/ 6946900 h 6946900"/>
              <a:gd name="connsiteX4" fmla="*/ 0 w 7556500"/>
              <a:gd name="connsiteY4" fmla="*/ 69342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500" h="6946900">
                <a:moveTo>
                  <a:pt x="0" y="6934200"/>
                </a:moveTo>
                <a:lnTo>
                  <a:pt x="4102100" y="0"/>
                </a:lnTo>
                <a:lnTo>
                  <a:pt x="7556500" y="38100"/>
                </a:lnTo>
                <a:lnTo>
                  <a:pt x="3556000" y="6946900"/>
                </a:lnTo>
                <a:lnTo>
                  <a:pt x="0" y="6934200"/>
                </a:lnTo>
                <a:close/>
              </a:path>
            </a:pathLst>
          </a:custGeom>
          <a:gradFill flip="none" rotWithShape="1">
            <a:gsLst>
              <a:gs pos="0">
                <a:srgbClr val="689E8A">
                  <a:alpha val="73000"/>
                </a:srgbClr>
              </a:gs>
              <a:gs pos="100000">
                <a:srgbClr val="FFFFFF">
                  <a:alpha val="73000"/>
                </a:srgbClr>
              </a:gs>
            </a:gsLst>
            <a:lin ang="52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5926667" y="-21167"/>
            <a:ext cx="6299200" cy="6910323"/>
          </a:xfrm>
          <a:custGeom>
            <a:avLst/>
            <a:gdLst>
              <a:gd name="connsiteX0" fmla="*/ 4000500 w 4724400"/>
              <a:gd name="connsiteY0" fmla="*/ 25400 h 6946900"/>
              <a:gd name="connsiteX1" fmla="*/ 0 w 4724400"/>
              <a:gd name="connsiteY1" fmla="*/ 6934200 h 6946900"/>
              <a:gd name="connsiteX2" fmla="*/ 4724400 w 4724400"/>
              <a:gd name="connsiteY2" fmla="*/ 6946900 h 6946900"/>
              <a:gd name="connsiteX3" fmla="*/ 4699000 w 4724400"/>
              <a:gd name="connsiteY3" fmla="*/ 0 h 6946900"/>
              <a:gd name="connsiteX4" fmla="*/ 4000500 w 4724400"/>
              <a:gd name="connsiteY4" fmla="*/ 254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6946900">
                <a:moveTo>
                  <a:pt x="4000500" y="25400"/>
                </a:moveTo>
                <a:lnTo>
                  <a:pt x="0" y="6934200"/>
                </a:lnTo>
                <a:lnTo>
                  <a:pt x="4724400" y="6946900"/>
                </a:lnTo>
                <a:cubicBezTo>
                  <a:pt x="4715933" y="4631267"/>
                  <a:pt x="4699000" y="0"/>
                  <a:pt x="4699000" y="0"/>
                </a:cubicBezTo>
                <a:lnTo>
                  <a:pt x="4000500" y="25400"/>
                </a:lnTo>
                <a:close/>
              </a:path>
            </a:pathLst>
          </a:custGeom>
          <a:gradFill flip="none" rotWithShape="1">
            <a:gsLst>
              <a:gs pos="0">
                <a:srgbClr val="E27223"/>
              </a:gs>
              <a:gs pos="99000">
                <a:srgbClr val="FFFFFF"/>
              </a:gs>
            </a:gsLst>
            <a:lin ang="172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>
            <a:off x="-18815" y="-38100"/>
            <a:ext cx="6671733" cy="6934200"/>
          </a:xfrm>
          <a:custGeom>
            <a:avLst/>
            <a:gdLst>
              <a:gd name="connsiteX0" fmla="*/ 901700 w 5003800"/>
              <a:gd name="connsiteY0" fmla="*/ 6921500 h 6934200"/>
              <a:gd name="connsiteX1" fmla="*/ 5003800 w 5003800"/>
              <a:gd name="connsiteY1" fmla="*/ 12700 h 6934200"/>
              <a:gd name="connsiteX2" fmla="*/ 12700 w 5003800"/>
              <a:gd name="connsiteY2" fmla="*/ 0 h 6934200"/>
              <a:gd name="connsiteX3" fmla="*/ 0 w 5003800"/>
              <a:gd name="connsiteY3" fmla="*/ 6934200 h 6934200"/>
              <a:gd name="connsiteX4" fmla="*/ 901700 w 5003800"/>
              <a:gd name="connsiteY4" fmla="*/ 6921500 h 69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800" h="6934200">
                <a:moveTo>
                  <a:pt x="901700" y="6921500"/>
                </a:moveTo>
                <a:lnTo>
                  <a:pt x="5003800" y="12700"/>
                </a:lnTo>
                <a:lnTo>
                  <a:pt x="12700" y="0"/>
                </a:lnTo>
                <a:cubicBezTo>
                  <a:pt x="8467" y="2311400"/>
                  <a:pt x="0" y="6934200"/>
                  <a:pt x="0" y="6934200"/>
                </a:cubicBezTo>
                <a:lnTo>
                  <a:pt x="901700" y="6921500"/>
                </a:lnTo>
                <a:close/>
              </a:path>
            </a:pathLst>
          </a:custGeom>
          <a:gradFill flip="none" rotWithShape="1">
            <a:gsLst>
              <a:gs pos="19000">
                <a:srgbClr val="4C8AB7">
                  <a:alpha val="62000"/>
                </a:srgbClr>
              </a:gs>
              <a:gs pos="100000">
                <a:srgbClr val="FFFFFF">
                  <a:alpha val="46000"/>
                </a:srgbClr>
              </a:gs>
            </a:gsLst>
            <a:lin ang="50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7" name="Picture 36" descr="MPShapeWhiteLeanRt.gif"/>
          <p:cNvPicPr>
            <a:picLocks noChangeAspect="1"/>
          </p:cNvPicPr>
          <p:nvPr userDrawn="1"/>
        </p:nvPicPr>
        <p:blipFill>
          <a:blip r:embed="rId2">
            <a:alphaModFix amt="63000"/>
          </a:blip>
          <a:srcRect l="27483" b="48472"/>
          <a:stretch>
            <a:fillRect/>
          </a:stretch>
        </p:blipFill>
        <p:spPr>
          <a:xfrm>
            <a:off x="4182534" y="1920342"/>
            <a:ext cx="6671733" cy="4965881"/>
          </a:xfrm>
          <a:prstGeom prst="rect">
            <a:avLst/>
          </a:prstGeom>
        </p:spPr>
      </p:pic>
      <p:pic>
        <p:nvPicPr>
          <p:cNvPr id="38" name="Picture 37" descr="MPShapeWhiteLeanRt.gif"/>
          <p:cNvPicPr>
            <a:picLocks noChangeAspect="1"/>
          </p:cNvPicPr>
          <p:nvPr userDrawn="1"/>
        </p:nvPicPr>
        <p:blipFill>
          <a:blip r:embed="rId2">
            <a:alphaModFix amt="65000"/>
          </a:blip>
          <a:srcRect l="35102" b="53226"/>
          <a:stretch>
            <a:fillRect/>
          </a:stretch>
        </p:blipFill>
        <p:spPr>
          <a:xfrm>
            <a:off x="1078089" y="56712"/>
            <a:ext cx="9025467" cy="6813989"/>
          </a:xfrm>
          <a:prstGeom prst="rect">
            <a:avLst/>
          </a:prstGeom>
          <a:ln>
            <a:noFill/>
          </a:ln>
        </p:spPr>
      </p:pic>
      <p:pic>
        <p:nvPicPr>
          <p:cNvPr id="39" name="Picture 38" descr="MPShapeWhiteLeanRt.gif"/>
          <p:cNvPicPr>
            <a:picLocks noChangeAspect="1"/>
          </p:cNvPicPr>
          <p:nvPr userDrawn="1"/>
        </p:nvPicPr>
        <p:blipFill>
          <a:blip r:embed="rId2">
            <a:alphaModFix amt="68000"/>
          </a:blip>
          <a:srcRect t="46946" r="25641"/>
          <a:stretch>
            <a:fillRect/>
          </a:stretch>
        </p:blipFill>
        <p:spPr>
          <a:xfrm>
            <a:off x="1236134" y="-38099"/>
            <a:ext cx="6874933" cy="5138164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3081868" y="1961797"/>
            <a:ext cx="7670801" cy="2184400"/>
          </a:xfrm>
        </p:spPr>
        <p:txBody>
          <a:bodyPr anchor="ctr"/>
          <a:lstStyle>
            <a:lvl1pPr>
              <a:lnSpc>
                <a:spcPct val="100000"/>
              </a:lnSpc>
              <a:defRPr sz="4500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5496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-6659" y="0"/>
            <a:ext cx="12196851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4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716" y="1419533"/>
            <a:ext cx="5944771" cy="18288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500" b="0" spc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5BFF4-CFA1-754A-AB03-8C0F12E7B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2718" y="3429002"/>
            <a:ext cx="5936983" cy="461591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98B32-1DA8-8B42-8AEB-F94050E1317B}"/>
              </a:ext>
            </a:extLst>
          </p:cNvPr>
          <p:cNvSpPr txBox="1"/>
          <p:nvPr userDrawn="1"/>
        </p:nvSpPr>
        <p:spPr>
          <a:xfrm>
            <a:off x="10013646" y="148740"/>
            <a:ext cx="195308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4"/>
                </a:solidFill>
                <a:latin typeface="+mj-lt"/>
              </a:rPr>
              <a:t>Data Classification Level</a:t>
            </a:r>
            <a:r>
              <a:rPr lang="en-US" sz="900" dirty="0">
                <a:solidFill>
                  <a:schemeClr val="accent4"/>
                </a:solidFill>
                <a:latin typeface="+mj-lt"/>
                <a:cs typeface="Arial (body)"/>
              </a:rPr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6D3817-3EEF-AE40-9E42-76AEC93496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3578" y="5020919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83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-6659" y="0"/>
            <a:ext cx="12196851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4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716" y="1419533"/>
            <a:ext cx="5944771" cy="18288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500" b="0" spc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5BFF4-CFA1-754A-AB03-8C0F12E7B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2718" y="3429002"/>
            <a:ext cx="5936983" cy="461591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98B32-1DA8-8B42-8AEB-F94050E1317B}"/>
              </a:ext>
            </a:extLst>
          </p:cNvPr>
          <p:cNvSpPr txBox="1"/>
          <p:nvPr userDrawn="1"/>
        </p:nvSpPr>
        <p:spPr>
          <a:xfrm>
            <a:off x="10013646" y="148740"/>
            <a:ext cx="195308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4"/>
                </a:solidFill>
                <a:latin typeface="+mj-lt"/>
              </a:rPr>
              <a:t>Data Classification Level</a:t>
            </a:r>
            <a:r>
              <a:rPr lang="en-US" sz="900" dirty="0">
                <a:solidFill>
                  <a:schemeClr val="accent4"/>
                </a:solidFill>
                <a:latin typeface="+mj-lt"/>
                <a:cs typeface="Arial (body)"/>
              </a:rPr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6D3817-3EEF-AE40-9E42-76AEC93496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3578" y="5020919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66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75" r:id="rId14"/>
    <p:sldLayoutId id="2147483777" r:id="rId15"/>
    <p:sldLayoutId id="2147483779" r:id="rId16"/>
    <p:sldLayoutId id="2147483780" r:id="rId17"/>
    <p:sldLayoutId id="2147483781" r:id="rId18"/>
    <p:sldLayoutId id="2147483782" r:id="rId19"/>
    <p:sldLayoutId id="2147483798" r:id="rId20"/>
    <p:sldLayoutId id="2147483799" r:id="rId21"/>
    <p:sldLayoutId id="2147483800" r:id="rId22"/>
  </p:sldLayoutIdLst>
  <p:hf sldNum="0"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517AB.EC20B2B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cky.Graham@Manpower.com" TargetMode="External"/><Relationship Id="rId2" Type="http://schemas.openxmlformats.org/officeDocument/2006/relationships/hyperlink" Target="mailto:Zenaida.Marrero@Manpower.com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ypeoplenet.com" TargetMode="Externa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298451" y="2194983"/>
            <a:ext cx="10972800" cy="1624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60960" rIns="0" bIns="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dirty="0"/>
              <a:t>Manpower &amp; CareerSource Central FL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2023  Summer Youth Program </a:t>
            </a:r>
            <a:br>
              <a:rPr lang="en-US" altLang="en-US" dirty="0"/>
            </a:br>
            <a:r>
              <a:rPr lang="en-US" altLang="en-US" dirty="0"/>
              <a:t>Orientation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sz="21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575733" y="3458634"/>
            <a:ext cx="10972800" cy="28680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28013" lvl="1" indent="0" algn="ctr">
              <a:buNone/>
              <a:defRPr/>
            </a:pPr>
            <a:endParaRPr lang="en-US" altLang="en-US" dirty="0"/>
          </a:p>
          <a:p>
            <a:pPr algn="ctr" eaLnBrk="1" hangingPunct="1">
              <a:defRPr/>
            </a:pPr>
            <a:r>
              <a:rPr lang="en-US" altLang="en-US" dirty="0"/>
              <a:t>			</a:t>
            </a:r>
          </a:p>
          <a:p>
            <a:pPr algn="ctr" eaLnBrk="1" hangingPunct="1">
              <a:defRPr/>
            </a:pPr>
            <a:endParaRPr lang="en-US" altLang="en-US" dirty="0"/>
          </a:p>
          <a:p>
            <a:pPr algn="ctr" eaLnBrk="1" hangingPunct="1">
              <a:defRPr/>
            </a:pPr>
            <a:endParaRPr lang="en-US" altLang="en-US" dirty="0"/>
          </a:p>
          <a:p>
            <a:pPr algn="ctr" eaLnBrk="1" hangingPunct="1">
              <a:defRPr/>
            </a:pPr>
            <a:endParaRPr lang="en-US" altLang="en-US" dirty="0"/>
          </a:p>
          <a:p>
            <a:pPr algn="ctr" eaLnBrk="1" hangingPunct="1">
              <a:defRPr/>
            </a:pPr>
            <a:endParaRPr lang="en-US" altLang="en-US" dirty="0"/>
          </a:p>
          <a:p>
            <a:pPr algn="ctr" eaLnBrk="1" hangingPunct="1">
              <a:defRPr/>
            </a:pPr>
            <a:endParaRPr lang="en-US" altLang="en-US" dirty="0"/>
          </a:p>
          <a:p>
            <a:pPr algn="ctr" eaLnBrk="1" hangingPunct="1">
              <a:defRPr/>
            </a:pPr>
            <a:endParaRPr lang="en-US" altLang="en-US" dirty="0"/>
          </a:p>
        </p:txBody>
      </p:sp>
      <p:pic>
        <p:nvPicPr>
          <p:cNvPr id="9221" name="Picture 4" descr="cid:image001.jpg@01CC2146.87F6885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109134"/>
            <a:ext cx="19113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Image result for careersource central florid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717" y="1255184"/>
            <a:ext cx="2489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bethw\AppData\Local\Microsoft\Windows\Temporary Internet Files\Content.Outlook\KD8YN12K\manpower-3134551.jpg">
            <a:extLst>
              <a:ext uri="{FF2B5EF4-FFF2-40B4-BE49-F238E27FC236}">
                <a16:creationId xmlns:a16="http://schemas.microsoft.com/office/drawing/2014/main" id="{1586CC61-0592-4BFF-8126-F37ABF6E8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916" y="3902507"/>
            <a:ext cx="8630849" cy="29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22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024128" y="585216"/>
            <a:ext cx="3779085" cy="29187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/>
            <a:br>
              <a:rPr lang="en-US" altLang="en-US" sz="3200" b="1" spc="133" dirty="0">
                <a:solidFill>
                  <a:srgbClr val="FFFFFF"/>
                </a:solidFill>
              </a:rPr>
            </a:br>
            <a:endParaRPr lang="en-US" altLang="en-US" sz="3200" b="1" spc="133" dirty="0">
              <a:solidFill>
                <a:srgbClr val="FFFFFF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06E93F7-6833-4AF9-A9DD-FC391BCA24CD}"/>
              </a:ext>
            </a:extLst>
          </p:cNvPr>
          <p:cNvSpPr txBox="1">
            <a:spLocks/>
          </p:cNvSpPr>
          <p:nvPr/>
        </p:nvSpPr>
        <p:spPr>
          <a:xfrm>
            <a:off x="5468548" y="317253"/>
            <a:ext cx="5963747" cy="402443"/>
          </a:xfrm>
          <a:prstGeom prst="rect">
            <a:avLst/>
          </a:prstGeom>
        </p:spPr>
        <p:txBody>
          <a:bodyPr vert="horz" lIns="60960" tIns="60960" rIns="60960" bIns="0" rtlCol="0" anchor="ctr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50" dirty="0">
                <a:ea typeface="+mn-lt"/>
                <a:cs typeface="+mn-lt"/>
              </a:rPr>
              <a:t>Summer Youth Orientation 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B6ED7F-E78D-B44E-5B2D-E100B74ECE5B}"/>
              </a:ext>
            </a:extLst>
          </p:cNvPr>
          <p:cNvSpPr txBox="1"/>
          <p:nvPr/>
        </p:nvSpPr>
        <p:spPr>
          <a:xfrm>
            <a:off x="5970587" y="1612900"/>
            <a:ext cx="539432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WordVisi_MSFontService"/>
              </a:rPr>
              <a:t>Make sure to follow all safety and health guidelines at your intern site. </a:t>
            </a:r>
            <a:endParaRPr lang="en-US" dirty="0">
              <a:latin typeface="Tw Cen MT" panose="020B0602020104020603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WordVisi_MSFontService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WordVisi_MSFontService"/>
              </a:rPr>
              <a:t>Wash your hands regularly and stay home if you are sick. 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WordVisi_MSFontService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WordVisi_MSFontService"/>
              </a:rPr>
              <a:t>If you are not reporting to work, please call Zeny/Becky to report it.</a:t>
            </a:r>
            <a:endParaRPr lang="en-US" dirty="0">
              <a:latin typeface="Tw Cen MT" panose="020B0602020104020603"/>
            </a:endParaRPr>
          </a:p>
          <a:p>
            <a:endParaRPr lang="en-US" dirty="0">
              <a:latin typeface="WordVisi_MSFontServic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4F176-F354-C431-2C80-DD494BF93F8D}"/>
              </a:ext>
            </a:extLst>
          </p:cNvPr>
          <p:cNvSpPr txBox="1"/>
          <p:nvPr/>
        </p:nvSpPr>
        <p:spPr>
          <a:xfrm>
            <a:off x="7637463" y="87471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HEALTH &amp; SAFETY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4A77B-5E47-6473-76E6-257C652FAF05}"/>
              </a:ext>
            </a:extLst>
          </p:cNvPr>
          <p:cNvSpPr txBox="1"/>
          <p:nvPr/>
        </p:nvSpPr>
        <p:spPr>
          <a:xfrm>
            <a:off x="596900" y="906463"/>
            <a:ext cx="490219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2400" b="1" dirty="0">
                <a:solidFill>
                  <a:schemeClr val="accent6"/>
                </a:solidFill>
                <a:latin typeface="Calibri"/>
                <a:ea typeface="Segoe UI"/>
                <a:cs typeface="Segoe UI"/>
              </a:rPr>
              <a:t>REPORTING AN INJURY</a:t>
            </a:r>
            <a:r>
              <a:rPr lang="en-US" sz="2400" dirty="0">
                <a:solidFill>
                  <a:srgbClr val="ED7D31"/>
                </a:solidFill>
                <a:latin typeface="Calibri"/>
                <a:ea typeface="Segoe UI"/>
                <a:cs typeface="Segoe UI"/>
              </a:rPr>
              <a:t> </a:t>
            </a:r>
            <a:endParaRPr lang="en-US" dirty="0"/>
          </a:p>
          <a:p>
            <a:pPr algn="ctr"/>
            <a:r>
              <a:rPr lang="en-US" sz="2400" dirty="0" err="1">
                <a:latin typeface="Calibri"/>
                <a:ea typeface="Segoe UI"/>
                <a:cs typeface="Segoe UI"/>
              </a:rPr>
              <a:t>AmeriSys</a:t>
            </a:r>
            <a:r>
              <a:rPr lang="en-US" sz="2400" dirty="0">
                <a:latin typeface="Calibri"/>
                <a:ea typeface="Segoe UI"/>
                <a:cs typeface="Segoe UI"/>
              </a:rPr>
              <a:t> is the state’s workers’ compensation provider. </a:t>
            </a:r>
          </a:p>
          <a:p>
            <a:r>
              <a:rPr lang="en-US" sz="2400" b="1" dirty="0">
                <a:latin typeface="Calibri"/>
                <a:ea typeface="Segoe UI"/>
                <a:cs typeface="Segoe UI"/>
              </a:rPr>
              <a:t>* Call Zeny/Becky immediately to report.</a:t>
            </a:r>
            <a:endParaRPr lang="en-US" sz="2400" b="1" dirty="0">
              <a:latin typeface="Tw Cen MT" panose="020B0602020104020603"/>
              <a:ea typeface="Segoe UI"/>
              <a:cs typeface="Segoe UI"/>
            </a:endParaRPr>
          </a:p>
          <a:p>
            <a:pPr algn="ctr"/>
            <a:endParaRPr lang="en-US" sz="2400" dirty="0">
              <a:latin typeface="Calibri"/>
              <a:ea typeface="Segoe UI"/>
              <a:cs typeface="Segoe UI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Segoe UI"/>
                <a:cs typeface="Segoe UI"/>
              </a:rPr>
              <a:t>Manpower may instruct you </a:t>
            </a:r>
          </a:p>
          <a:p>
            <a:pPr algn="ctr"/>
            <a:r>
              <a:rPr lang="en-US" sz="2400" b="1" dirty="0">
                <a:latin typeface="Calibri"/>
                <a:ea typeface="Segoe UI"/>
                <a:cs typeface="Segoe UI"/>
              </a:rPr>
              <a:t>To report a work- related injury, please call </a:t>
            </a:r>
            <a:r>
              <a:rPr lang="en-US" sz="2400" b="1" dirty="0" err="1">
                <a:latin typeface="Calibri"/>
                <a:ea typeface="Segoe UI"/>
                <a:cs typeface="Segoe UI"/>
              </a:rPr>
              <a:t>AmeriSys</a:t>
            </a:r>
            <a:r>
              <a:rPr lang="en-US" sz="2400" b="1" dirty="0">
                <a:latin typeface="Calibri"/>
                <a:ea typeface="Segoe UI"/>
                <a:cs typeface="Segoe UI"/>
              </a:rPr>
              <a:t> at 1-800-455-2079 and provide the following CODE: 2306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362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5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725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5" y="484633"/>
            <a:ext cx="7453537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6"/>
            <a:ext cx="53709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69" y="484633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58E733-6367-479E-8617-92F550B77820}"/>
              </a:ext>
            </a:extLst>
          </p:cNvPr>
          <p:cNvSpPr txBox="1"/>
          <p:nvPr/>
        </p:nvSpPr>
        <p:spPr>
          <a:xfrm>
            <a:off x="711360" y="2189839"/>
            <a:ext cx="704174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Once your Manpower onboarding is 100% complete, you will be sent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email from a Manpower Recruiter with the</a:t>
            </a:r>
          </a:p>
          <a:p>
            <a:pPr marL="0" marR="0" algn="ctr"/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Subject: </a:t>
            </a:r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cleared to start working!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algn="ctr"/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/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do not report to your worksite unless you have the “Cleared to Start” email. Most likely, you have missed a step in the Manpower hiring process and those issues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be resolved before you can work or be paid.</a:t>
            </a:r>
          </a:p>
          <a:p>
            <a:pPr marL="0" marR="0" algn="ctr"/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/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/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email contains:</a:t>
            </a:r>
          </a:p>
          <a:p>
            <a:pPr marL="742950" marR="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Summer Youth PowerPoint presentation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Entry/PeopleNet Instructions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Pay Stub/Paperless Employee Instructions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CEF2E6-4858-421C-B404-2BF24B2E0CD4}"/>
              </a:ext>
            </a:extLst>
          </p:cNvPr>
          <p:cNvSpPr txBox="1">
            <a:spLocks/>
          </p:cNvSpPr>
          <p:nvPr/>
        </p:nvSpPr>
        <p:spPr bwMode="auto">
          <a:xfrm>
            <a:off x="1885097" y="-432676"/>
            <a:ext cx="4694271" cy="24171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125" b="0" kern="1200" cap="all" spc="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spcAft>
                <a:spcPts val="800"/>
              </a:spcAft>
            </a:pPr>
            <a:r>
              <a:rPr lang="en-US" altLang="en-US" sz="4000" spc="267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Discussion &amp; Questions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BF3BF-3154-44DC-8CB5-57BEBAEAE340}"/>
              </a:ext>
            </a:extLst>
          </p:cNvPr>
          <p:cNvSpPr txBox="1"/>
          <p:nvPr/>
        </p:nvSpPr>
        <p:spPr>
          <a:xfrm>
            <a:off x="8547711" y="3818440"/>
            <a:ext cx="277859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Congratulations on your new role with the Summer Youth Program! 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Keep up the good work!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3664-25FA-4F0C-A3F7-BC7C54BD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587" y="478614"/>
            <a:ext cx="2560862" cy="32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A96AC1-3FE0-E44A-19B5-D8CECDD1986F}"/>
              </a:ext>
            </a:extLst>
          </p:cNvPr>
          <p:cNvSpPr txBox="1"/>
          <p:nvPr/>
        </p:nvSpPr>
        <p:spPr>
          <a:xfrm>
            <a:off x="4025900" y="8270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F612B8-2AA5-42B0-9BEC-0328B5BEE5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8548" y="317253"/>
            <a:ext cx="5963747" cy="402443"/>
          </a:xfrm>
        </p:spPr>
        <p:txBody>
          <a:bodyPr/>
          <a:lstStyle/>
          <a:p>
            <a:pPr marL="90805" indent="-90805"/>
            <a:r>
              <a:rPr lang="en-US" sz="1850" dirty="0"/>
              <a:t>Summer Youth Orientation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298EC-D6EB-BFB8-59E6-2A32C60B6E3F}"/>
              </a:ext>
            </a:extLst>
          </p:cNvPr>
          <p:cNvSpPr txBox="1"/>
          <p:nvPr/>
        </p:nvSpPr>
        <p:spPr>
          <a:xfrm>
            <a:off x="1327150" y="104933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ea typeface="+mn-lt"/>
                <a:cs typeface="+mn-lt"/>
              </a:rPr>
              <a:t>RESOURCES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88045-BCF1-24B8-A464-85F35B2EEC06}"/>
              </a:ext>
            </a:extLst>
          </p:cNvPr>
          <p:cNvSpPr txBox="1"/>
          <p:nvPr/>
        </p:nvSpPr>
        <p:spPr>
          <a:xfrm>
            <a:off x="5468547" y="142803"/>
            <a:ext cx="6338466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chemeClr val="accent6"/>
              </a:solidFill>
              <a:ea typeface="+mn-lt"/>
              <a:cs typeface="+mn-lt"/>
            </a:endParaRPr>
          </a:p>
          <a:p>
            <a:endParaRPr lang="en-US" sz="1600" b="1" dirty="0">
              <a:solidFill>
                <a:schemeClr val="accent6"/>
              </a:solidFill>
              <a:ea typeface="+mn-lt"/>
              <a:cs typeface="+mn-lt"/>
            </a:endParaRPr>
          </a:p>
          <a:p>
            <a:endParaRPr lang="en-US" sz="1600" b="1" dirty="0">
              <a:solidFill>
                <a:schemeClr val="accent6"/>
              </a:solidFill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Zenaida “Zeny” Marrero </a:t>
            </a:r>
            <a:endParaRPr lang="en-US" sz="2000" dirty="0"/>
          </a:p>
          <a:p>
            <a:r>
              <a:rPr lang="en-US" sz="2000" u="sng" dirty="0">
                <a:ea typeface="+mn-lt"/>
                <a:cs typeface="+mn-lt"/>
                <a:hlinkClick r:id="rId2"/>
              </a:rPr>
              <a:t>Zenaida.Marrero@Manpower.com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407-702-2240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Becky Graham</a:t>
            </a:r>
          </a:p>
          <a:p>
            <a:r>
              <a:rPr lang="en-US" sz="2000" dirty="0">
                <a:ea typeface="+mn-lt"/>
                <a:cs typeface="+mn-lt"/>
                <a:hlinkClick r:id="rId3"/>
              </a:rPr>
              <a:t>Becky.Graham@Manpower.com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r>
              <a:rPr lang="en-US" sz="2000" dirty="0">
                <a:latin typeface="TW Cen MT"/>
                <a:ea typeface="+mn-lt"/>
                <a:cs typeface="+mn-lt"/>
              </a:rPr>
              <a:t>386-888-3787</a:t>
            </a:r>
            <a:endParaRPr lang="en-US" sz="2000" dirty="0"/>
          </a:p>
          <a:p>
            <a:endParaRPr lang="en-US" sz="2000" dirty="0">
              <a:latin typeface="TW Cen MT"/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2432 Sand Lake Road, Orlando, FL 32809</a:t>
            </a: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Office Hours: Monday-Friday/ 8AM - 5PM *Please leave a voicemail if not available.</a:t>
            </a:r>
          </a:p>
          <a:p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23D4A-834C-F0E7-EEDC-50807AE66092}"/>
              </a:ext>
            </a:extLst>
          </p:cNvPr>
          <p:cNvSpPr txBox="1"/>
          <p:nvPr/>
        </p:nvSpPr>
        <p:spPr>
          <a:xfrm>
            <a:off x="9382125" y="817394"/>
            <a:ext cx="296545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6B4AC-4DB7-90B4-D16B-FB67269C489F}"/>
              </a:ext>
            </a:extLst>
          </p:cNvPr>
          <p:cNvSpPr txBox="1"/>
          <p:nvPr/>
        </p:nvSpPr>
        <p:spPr>
          <a:xfrm>
            <a:off x="803275" y="2144713"/>
            <a:ext cx="4402137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Manpower Associate Care Center (MACC):</a:t>
            </a:r>
          </a:p>
          <a:p>
            <a:endParaRPr lang="en-US" sz="2000" dirty="0"/>
          </a:p>
          <a:p>
            <a:r>
              <a:rPr lang="en-US" sz="2000" dirty="0"/>
              <a:t>For questions about your paycheck or if you need assistance with entering your time worked, please call 1-800-561-6934.</a:t>
            </a:r>
          </a:p>
          <a:p>
            <a:endParaRPr lang="en-US" sz="2000" dirty="0"/>
          </a:p>
          <a:p>
            <a:r>
              <a:rPr lang="en-US" sz="2000" dirty="0" err="1"/>
              <a:t>Careersource</a:t>
            </a:r>
            <a:r>
              <a:rPr lang="en-US" sz="2000" dirty="0"/>
              <a:t> Central Florida Contact Info</a:t>
            </a:r>
          </a:p>
          <a:p>
            <a:r>
              <a:rPr lang="en-US" sz="2000" dirty="0"/>
              <a:t>407-531-1222</a:t>
            </a:r>
          </a:p>
          <a:p>
            <a:r>
              <a:rPr lang="en-US" sz="2000" dirty="0"/>
              <a:t>800-757-4598</a:t>
            </a:r>
          </a:p>
        </p:txBody>
      </p:sp>
    </p:spTree>
    <p:extLst>
      <p:ext uri="{BB962C8B-B14F-4D97-AF65-F5344CB8AC3E}">
        <p14:creationId xmlns:p14="http://schemas.microsoft.com/office/powerpoint/2010/main" val="410298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024128" y="585216"/>
            <a:ext cx="3779085" cy="305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/>
            <a:br>
              <a:rPr lang="en-US" altLang="en-US" sz="2650" b="1" spc="133" dirty="0"/>
            </a:br>
            <a:endParaRPr lang="en-US" altLang="en-US" sz="2667" b="1" spc="133" dirty="0">
              <a:solidFill>
                <a:srgbClr val="FFFFFF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02C7032-B981-4A06-948F-8D30B0DC2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8548" y="300175"/>
            <a:ext cx="5962651" cy="404284"/>
          </a:xfrm>
        </p:spPr>
        <p:txBody>
          <a:bodyPr/>
          <a:lstStyle/>
          <a:p>
            <a:pPr marL="90805" indent="-90805"/>
            <a:r>
              <a:rPr lang="en-US" sz="1850" dirty="0">
                <a:ea typeface="+mn-lt"/>
                <a:cs typeface="+mn-lt"/>
              </a:rPr>
              <a:t>Summer Youth Orientation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26242-3247-3801-611A-F590597D93FF}"/>
              </a:ext>
            </a:extLst>
          </p:cNvPr>
          <p:cNvSpPr txBox="1"/>
          <p:nvPr/>
        </p:nvSpPr>
        <p:spPr>
          <a:xfrm>
            <a:off x="1890713" y="827087"/>
            <a:ext cx="2846387" cy="8230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TIME ENTRY GUIDELINES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6CB38-E36D-91C0-0AEF-40A0E1CCC8E7}"/>
              </a:ext>
            </a:extLst>
          </p:cNvPr>
          <p:cNvSpPr txBox="1"/>
          <p:nvPr/>
        </p:nvSpPr>
        <p:spPr>
          <a:xfrm>
            <a:off x="5516417" y="1376242"/>
            <a:ext cx="667558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Summer Youth interns do not qualify for holiday or paid time off.</a:t>
            </a:r>
            <a:r>
              <a:rPr lang="en-US" dirty="0"/>
              <a:t> </a:t>
            </a:r>
            <a:r>
              <a:rPr lang="en-US" b="1" dirty="0"/>
              <a:t>Do not enter hours for dates that you did not actually work.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1" dirty="0">
              <a:latin typeface="Tw Cen M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TW Cen MT"/>
              </a:rPr>
              <a:t>We encourage you to submit your hours on the last day that you work each week</a:t>
            </a:r>
            <a:r>
              <a:rPr lang="en-US" dirty="0">
                <a:latin typeface="TW Cen MT"/>
              </a:rPr>
              <a:t>. Timesheets must be entered no later than </a:t>
            </a:r>
            <a:r>
              <a:rPr lang="en-US" b="1" dirty="0">
                <a:latin typeface="TW Cen MT"/>
              </a:rPr>
              <a:t>SUNDAY @ MIDNIGHT</a:t>
            </a:r>
            <a:r>
              <a:rPr lang="en-US" dirty="0">
                <a:latin typeface="TW Cen MT"/>
              </a:rPr>
              <a:t> to avoid delay in pay.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TW Cen M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TW Cen MT"/>
              </a:rPr>
              <a:t>Lunch breaks are unpaid </a:t>
            </a:r>
            <a:r>
              <a:rPr lang="en-US" dirty="0">
                <a:latin typeface="TW Cen MT"/>
              </a:rPr>
              <a:t>and must be recorded under “Lunch In/Out” when entering your time.</a:t>
            </a:r>
            <a:endParaRPr lang="en-US" dirty="0">
              <a:latin typeface="TW Cen MT"/>
              <a:ea typeface="+mn-lt"/>
              <a:cs typeface="+mn-lt"/>
            </a:endParaRPr>
          </a:p>
          <a:p>
            <a:endParaRPr lang="en-US" dirty="0">
              <a:latin typeface="TW Cen M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W Cen MT"/>
                <a:ea typeface="+mn-lt"/>
                <a:cs typeface="+mn-lt"/>
              </a:rPr>
              <a:t>If the hours submitted in PeopleNet are not accurate, the site supervisor will reject your timesheet. You will be responsible for correcting and re-submitting on the PeopleNet website ASAP.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4052A-A19C-64C7-59AE-F2CB91331DA8}"/>
              </a:ext>
            </a:extLst>
          </p:cNvPr>
          <p:cNvSpPr txBox="1"/>
          <p:nvPr/>
        </p:nvSpPr>
        <p:spPr>
          <a:xfrm>
            <a:off x="956673" y="2387637"/>
            <a:ext cx="390392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Manpower is your employer. </a:t>
            </a:r>
            <a:endParaRPr lang="en-US" sz="200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Please do not go to your Manager at your intern site if you have any issues with timesheets/checks, or questions about your W2.</a:t>
            </a:r>
            <a:endParaRPr lang="en-US" sz="2000">
              <a:ea typeface="+mn-lt"/>
              <a:cs typeface="+mn-lt"/>
            </a:endParaRPr>
          </a:p>
          <a:p>
            <a:endParaRPr lang="en-US" sz="2000" b="1" dirty="0">
              <a:ea typeface="+mn-lt"/>
              <a:cs typeface="+mn-lt"/>
            </a:endParaRPr>
          </a:p>
          <a:p>
            <a:pPr algn="ctr"/>
            <a:r>
              <a:rPr lang="en-US" sz="2000" b="1" dirty="0">
                <a:ea typeface="+mn-lt"/>
                <a:cs typeface="+mn-lt"/>
              </a:rPr>
              <a:t>Instead, please contact the Manpower Associate Care Center (MACC) at: </a:t>
            </a:r>
            <a:endParaRPr lang="en-US" sz="2000">
              <a:ea typeface="+mn-lt"/>
              <a:cs typeface="+mn-lt"/>
            </a:endParaRPr>
          </a:p>
          <a:p>
            <a:pPr algn="ctr"/>
            <a:r>
              <a:rPr lang="en-US" sz="2000" b="1" dirty="0">
                <a:ea typeface="+mn-lt"/>
                <a:cs typeface="+mn-lt"/>
              </a:rPr>
              <a:t>1-800-561-6934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607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1AF273-33BB-1932-D6D4-3340312A9E1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64930-B4C1-DCEA-8D83-704641525FFF}"/>
              </a:ext>
            </a:extLst>
          </p:cNvPr>
          <p:cNvSpPr txBox="1"/>
          <p:nvPr/>
        </p:nvSpPr>
        <p:spPr>
          <a:xfrm>
            <a:off x="3248026" y="207963"/>
            <a:ext cx="55848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ea typeface="+mn-lt"/>
                <a:cs typeface="+mn-lt"/>
              </a:rPr>
              <a:t>TIME ENTRY- PEOPLENET REGISTRATION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5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0B385F7-A5F4-9AF4-3BCC-D439A3B0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74" y="807330"/>
            <a:ext cx="6680199" cy="5903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7DACE2-AF57-465E-8949-ECF65EF96A20}"/>
              </a:ext>
            </a:extLst>
          </p:cNvPr>
          <p:cNvSpPr txBox="1"/>
          <p:nvPr/>
        </p:nvSpPr>
        <p:spPr>
          <a:xfrm>
            <a:off x="453527" y="1727966"/>
            <a:ext cx="42976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Can't find your assignment? Don't worry! Your assignment should show in PeopleNet before the end of your first week of work. If not, please call Zeny or Becky with Manpower immediately.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Please pay careful attention when registering for PeopleNet-</a:t>
            </a:r>
          </a:p>
          <a:p>
            <a:r>
              <a:rPr lang="en-US" b="1" dirty="0">
                <a:ea typeface="+mn-lt"/>
                <a:cs typeface="+mn-lt"/>
              </a:rPr>
              <a:t>	Your first &amp; last name (including hyphenated or double last names), email address, and last 4 digits of your Social Security # must match exactly what you submitted to Manpower.</a:t>
            </a:r>
          </a:p>
        </p:txBody>
      </p:sp>
    </p:spTree>
    <p:extLst>
      <p:ext uri="{BB962C8B-B14F-4D97-AF65-F5344CB8AC3E}">
        <p14:creationId xmlns:p14="http://schemas.microsoft.com/office/powerpoint/2010/main" val="345470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849F04-07A3-2939-0ECE-9E75143A0AD5}"/>
              </a:ext>
            </a:extLst>
          </p:cNvPr>
          <p:cNvSpPr txBox="1"/>
          <p:nvPr/>
        </p:nvSpPr>
        <p:spPr>
          <a:xfrm>
            <a:off x="74933" y="869010"/>
            <a:ext cx="6407957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dirty="0">
                <a:ea typeface="+mn-lt"/>
                <a:cs typeface="+mn-lt"/>
              </a:rPr>
              <a:t>All Summer Youth participants must enter their own hours.</a:t>
            </a:r>
          </a:p>
          <a:p>
            <a:pPr marL="342900" indent="-342900">
              <a:buAutoNum type="arabicPeriod"/>
            </a:pPr>
            <a:r>
              <a:rPr lang="en-US" dirty="0">
                <a:ea typeface="+mn-lt"/>
                <a:cs typeface="+mn-lt"/>
              </a:rPr>
              <a:t>After Registration- Login to: </a:t>
            </a:r>
            <a:r>
              <a:rPr lang="en-US" dirty="0">
                <a:ea typeface="+mn-lt"/>
                <a:cs typeface="+mn-lt"/>
                <a:hlinkClick r:id="rId2"/>
              </a:rPr>
              <a:t>www.mypeoplenet.com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3.  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Do not use the App from the App Store.  Use the web link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ea typeface="+mn-lt"/>
                <a:cs typeface="+mn-lt"/>
              </a:rPr>
              <a:t>4.  Select the week ending date you wish to enter hours for </a:t>
            </a:r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   * Week Ending date will always be a Sunday</a:t>
            </a:r>
            <a:endParaRPr lang="en-US" b="1" dirty="0"/>
          </a:p>
          <a:p>
            <a:r>
              <a:rPr lang="en-US" dirty="0">
                <a:ea typeface="+mn-lt"/>
                <a:cs typeface="+mn-lt"/>
              </a:rPr>
              <a:t>5.  Click on the cell under the date that you want to enter time for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6.  Enter the “In” and “Out” time you worked that day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7.  Click on the + Lunch to add unpaid break times (e.g. unpaid   lunch break from 12:30pm – 1:00pm)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8.  Once finished, entering the entire week, click SUBMIT.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703B4-D6C2-4899-B844-DC9BDB52AF11}"/>
              </a:ext>
            </a:extLst>
          </p:cNvPr>
          <p:cNvSpPr txBox="1"/>
          <p:nvPr/>
        </p:nvSpPr>
        <p:spPr>
          <a:xfrm>
            <a:off x="3541714" y="192087"/>
            <a:ext cx="5156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TIME ENTRY- CREATING A TIMESHEET</a:t>
            </a:r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A7F17D5C-2F3D-E355-A940-4BF1843EF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90" y="1515287"/>
            <a:ext cx="5853221" cy="3062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3D5D0-796D-69AE-67D5-FC0EF336741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0C467AA-9A08-2AC2-8C04-A41F803D6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958" y="4557829"/>
            <a:ext cx="8715153" cy="23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024128" y="585216"/>
            <a:ext cx="3779085" cy="30531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/>
            <a:br>
              <a:rPr lang="en-US" altLang="en-US" sz="2650" b="1" spc="133" dirty="0"/>
            </a:br>
            <a:endParaRPr lang="en-US" altLang="en-US" sz="2667" b="1" spc="133" dirty="0">
              <a:solidFill>
                <a:srgbClr val="FFFFFF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02C7032-B981-4A06-948F-8D30B0DC2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8548" y="300175"/>
            <a:ext cx="5962651" cy="404284"/>
          </a:xfrm>
        </p:spPr>
        <p:txBody>
          <a:bodyPr/>
          <a:lstStyle/>
          <a:p>
            <a:pPr marL="90805" indent="-90805"/>
            <a:r>
              <a:rPr lang="en-US" sz="1850" dirty="0">
                <a:ea typeface="+mn-lt"/>
                <a:cs typeface="+mn-lt"/>
              </a:rPr>
              <a:t>Summer Youth Orientation </a:t>
            </a:r>
            <a:r>
              <a:rPr lang="en-US" sz="1850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5A8F6-A814-76FF-E8CC-F6B97508FB4F}"/>
              </a:ext>
            </a:extLst>
          </p:cNvPr>
          <p:cNvSpPr txBox="1"/>
          <p:nvPr/>
        </p:nvSpPr>
        <p:spPr>
          <a:xfrm>
            <a:off x="6593659" y="1431627"/>
            <a:ext cx="40767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>
                <a:latin typeface="Calibri"/>
                <a:cs typeface="Segoe UI"/>
              </a:rPr>
              <a:t>Individual work schedules will be provided by the internship site supervisor/manager. 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latin typeface="Calibri"/>
              <a:ea typeface="Calibri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Please keep track of your hours worked to ensure that you enter them accurately in PeopleNet. 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Summer Youth participants will work up to </a:t>
            </a:r>
            <a:r>
              <a:rPr lang="en-US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30 hours </a:t>
            </a:r>
            <a:r>
              <a:rPr lang="en-US" dirty="0">
                <a:latin typeface="Calibri"/>
                <a:ea typeface="Calibri"/>
                <a:cs typeface="Calibri"/>
              </a:rPr>
              <a:t>per week. Please notify Zeny/Becky if you have been asked by your site manager to work more hours.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2287D-A43F-CA0A-02DD-17B069A1477C}"/>
              </a:ext>
            </a:extLst>
          </p:cNvPr>
          <p:cNvSpPr txBox="1"/>
          <p:nvPr/>
        </p:nvSpPr>
        <p:spPr>
          <a:xfrm>
            <a:off x="1747838" y="969962"/>
            <a:ext cx="28463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WORK SCHEDULE</a:t>
            </a:r>
          </a:p>
        </p:txBody>
      </p:sp>
    </p:spTree>
    <p:extLst>
      <p:ext uri="{BB962C8B-B14F-4D97-AF65-F5344CB8AC3E}">
        <p14:creationId xmlns:p14="http://schemas.microsoft.com/office/powerpoint/2010/main" val="318377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760802" y="585216"/>
            <a:ext cx="4042412" cy="31299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1219170"/>
            <a:r>
              <a:rPr lang="en-US" altLang="en-US" sz="2650" b="1" spc="133" dirty="0">
                <a:solidFill>
                  <a:srgbClr val="FFFFFF"/>
                </a:solidFill>
              </a:rPr>
              <a:t>	</a:t>
            </a:r>
            <a:br>
              <a:rPr lang="en-US" altLang="en-US" sz="2650" b="1" spc="133" dirty="0"/>
            </a:br>
            <a:endParaRPr lang="en-US" altLang="en-US" sz="2667" b="1" spc="133" dirty="0">
              <a:solidFill>
                <a:srgbClr val="FFFFFF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02C7032-B981-4A06-948F-8D30B0DC2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8548" y="300175"/>
            <a:ext cx="5962651" cy="404284"/>
          </a:xfrm>
        </p:spPr>
        <p:txBody>
          <a:bodyPr/>
          <a:lstStyle/>
          <a:p>
            <a:pPr marL="90805" indent="-90805"/>
            <a:r>
              <a:rPr lang="en-US" sz="1850" dirty="0">
                <a:ea typeface="+mn-lt"/>
                <a:cs typeface="+mn-lt"/>
              </a:rPr>
              <a:t>Summer Youth Orientation </a:t>
            </a:r>
            <a:r>
              <a:rPr lang="en-US" sz="1850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04C6E6-63B0-8C68-0A90-78CFE2D5011F}"/>
              </a:ext>
            </a:extLst>
          </p:cNvPr>
          <p:cNvSpPr txBox="1"/>
          <p:nvPr/>
        </p:nvSpPr>
        <p:spPr>
          <a:xfrm>
            <a:off x="1882775" y="890587"/>
            <a:ext cx="28463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ATTENDANCE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E93943-3AB1-078C-ACEF-AED27270B6E3}"/>
              </a:ext>
            </a:extLst>
          </p:cNvPr>
          <p:cNvSpPr txBox="1"/>
          <p:nvPr/>
        </p:nvSpPr>
        <p:spPr>
          <a:xfrm>
            <a:off x="6280150" y="1581150"/>
            <a:ext cx="581501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WordVisi_MSFontService"/>
              </a:rPr>
              <a:t>If you are late or absent for a scheduled shift, please be sure to contact Zeny/Becky at Manpower </a:t>
            </a:r>
            <a:r>
              <a:rPr lang="en-US" u="sng" dirty="0">
                <a:latin typeface="WordVisi_MSFontService"/>
              </a:rPr>
              <a:t>AND</a:t>
            </a:r>
            <a:r>
              <a:rPr lang="en-US" dirty="0">
                <a:latin typeface="WordVisi_MSFontService"/>
              </a:rPr>
              <a:t> the Manager at your internship site. </a:t>
            </a:r>
            <a:endParaRPr lang="en-US" dirty="0">
              <a:latin typeface="Tw Cen MT" panose="020B0602020104020603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WordVisi_MSFontService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WordVisi_MSFontService"/>
              </a:rPr>
              <a:t> Attendance is closely monitored, and absences/voluntary time off will not extend the pre-determined end date of your internship.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WordVisi_MSFontService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WordVisi_MSFontService"/>
              </a:rPr>
              <a:t>Excessive absences or attendance issues may result in your internship being ended.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WordVisi_MSFontService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WordVisi_MSFontService"/>
              </a:rPr>
              <a:t>If you or your site ends your Summer Internship, it is your responsibility to inform Manpower ASAP.</a:t>
            </a:r>
          </a:p>
        </p:txBody>
      </p:sp>
    </p:spTree>
    <p:extLst>
      <p:ext uri="{BB962C8B-B14F-4D97-AF65-F5344CB8AC3E}">
        <p14:creationId xmlns:p14="http://schemas.microsoft.com/office/powerpoint/2010/main" val="410084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1ECE7-2703-274A-454F-D276FA08B29A}"/>
              </a:ext>
            </a:extLst>
          </p:cNvPr>
          <p:cNvSpPr txBox="1"/>
          <p:nvPr/>
        </p:nvSpPr>
        <p:spPr>
          <a:xfrm>
            <a:off x="2549978" y="772815"/>
            <a:ext cx="662463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Segoe UI"/>
              </a:rPr>
              <a:t>If you have not setup direct deposit already, please do that </a:t>
            </a:r>
            <a:r>
              <a:rPr lang="en-US" sz="1600" i="1" u="sng" dirty="0">
                <a:latin typeface="Calibri"/>
                <a:cs typeface="Segoe UI"/>
              </a:rPr>
              <a:t>TODAY: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latin typeface="Calibri"/>
                <a:cs typeface="Segoe UI"/>
              </a:rPr>
              <a:t>Call the Manpower Associate Care Center (1-800-561-6934 Option #6) to request an ADP/Wisely Pay Card </a:t>
            </a:r>
            <a:r>
              <a:rPr lang="en-US" sz="1600" i="1" u="sng" dirty="0">
                <a:latin typeface="Calibri"/>
                <a:cs typeface="Segoe UI"/>
              </a:rPr>
              <a:t>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latin typeface="Calibri"/>
                <a:cs typeface="Segoe UI"/>
              </a:rPr>
              <a:t>Open your own checking/savings account, or prepaid debit card account</a:t>
            </a:r>
            <a:endParaRPr lang="en-US" i="1" dirty="0"/>
          </a:p>
          <a:p>
            <a:endParaRPr lang="en-US" sz="1600" dirty="0">
              <a:latin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Segoe UI"/>
              </a:rPr>
              <a:t>Payroll is processed every Monday.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Segoe UI"/>
              </a:rPr>
              <a:t>Manpower Associates are paid every Friday, beginning with the second week of work. 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Segoe UI"/>
              </a:rPr>
              <a:t>Federal Taxes will be taken out of each paycheck.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libr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/>
                <a:ea typeface="Calibri"/>
                <a:cs typeface="Segoe UI"/>
              </a:rPr>
              <a:t>Direct Deposit accounts must have your name as the owner and typically take 7 - 10 days to pre-note and become active.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libr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Calibri"/>
                <a:ea typeface="Calibri"/>
                <a:cs typeface="Calibri"/>
              </a:rPr>
              <a:t>Please be prepared for your first payment to be a paper check. This check will be mailed to your address on file, from our Corporate office in Wisconsin.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It is important that you keep your mailing address &amp; contact information updated with Manpower. 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5B6D6-5F15-7CD9-7CA4-932737F49AE9}"/>
              </a:ext>
            </a:extLst>
          </p:cNvPr>
          <p:cNvSpPr txBox="1"/>
          <p:nvPr/>
        </p:nvSpPr>
        <p:spPr>
          <a:xfrm>
            <a:off x="4002088" y="311150"/>
            <a:ext cx="35131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79646"/>
                </a:solidFill>
              </a:rPr>
              <a:t>PAYROLL &amp; PAY 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300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7" name="Straight Connector 7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Rectangle 7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024128" y="585216"/>
            <a:ext cx="3779085" cy="149961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1219170"/>
            <a:br>
              <a:rPr lang="en-US" altLang="en-US" sz="3200" b="1" spc="133" dirty="0">
                <a:solidFill>
                  <a:srgbClr val="FFFFFF"/>
                </a:solidFill>
              </a:rPr>
            </a:br>
            <a:endParaRPr lang="en-US" altLang="en-US" sz="3200" b="1" spc="133" dirty="0">
              <a:solidFill>
                <a:srgbClr val="FFFFFF"/>
              </a:solidFill>
            </a:endParaRPr>
          </a:p>
        </p:txBody>
      </p:sp>
      <p:cxnSp>
        <p:nvCxnSpPr>
          <p:cNvPr id="15369" name="Straight Connector 7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694F946-4097-48AA-BE35-120F8810664F}"/>
              </a:ext>
            </a:extLst>
          </p:cNvPr>
          <p:cNvSpPr txBox="1">
            <a:spLocks/>
          </p:cNvSpPr>
          <p:nvPr/>
        </p:nvSpPr>
        <p:spPr>
          <a:xfrm>
            <a:off x="5468548" y="317253"/>
            <a:ext cx="5963747" cy="402443"/>
          </a:xfrm>
          <a:prstGeom prst="rect">
            <a:avLst/>
          </a:prstGeom>
        </p:spPr>
        <p:txBody>
          <a:bodyPr vert="horz" lIns="60960" tIns="60960" rIns="60960" bIns="0" rtlCol="0" anchor="ctr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50" dirty="0">
                <a:ea typeface="+mn-lt"/>
                <a:cs typeface="+mn-lt"/>
              </a:rPr>
              <a:t>Summer Youth Orientation </a:t>
            </a:r>
            <a:endParaRPr lang="en-US" sz="185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707F18-C2EB-41AB-B858-02893A7B8A31}"/>
              </a:ext>
            </a:extLst>
          </p:cNvPr>
          <p:cNvSpPr txBox="1">
            <a:spLocks/>
          </p:cNvSpPr>
          <p:nvPr/>
        </p:nvSpPr>
        <p:spPr bwMode="auto">
          <a:xfrm>
            <a:off x="1024128" y="585216"/>
            <a:ext cx="3779085" cy="29187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600" kern="1200" cap="all" spc="75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br>
              <a:rPr lang="en-US" altLang="en-US" sz="3200" b="1" spc="133" dirty="0">
                <a:solidFill>
                  <a:srgbClr val="FFFFFF"/>
                </a:solidFill>
              </a:rPr>
            </a:br>
            <a:endParaRPr lang="en-US" altLang="en-US" sz="3200" b="1" spc="133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C5632-B571-4396-C3AA-9C3DE6389E0E}"/>
              </a:ext>
            </a:extLst>
          </p:cNvPr>
          <p:cNvSpPr txBox="1"/>
          <p:nvPr/>
        </p:nvSpPr>
        <p:spPr>
          <a:xfrm>
            <a:off x="1211023" y="823786"/>
            <a:ext cx="30014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ONLINE PAY STUB ACCESS- PAPERLESS EMPLOYEE</a:t>
            </a: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1AE840-001D-10B2-3829-D89BA3E9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57" y="823786"/>
            <a:ext cx="5879804" cy="3642128"/>
          </a:xfrm>
          <a:prstGeom prst="rect">
            <a:avLst/>
          </a:prstGeom>
        </p:spPr>
      </p:pic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C4F96EB-5404-CCAD-1FA7-8526CA33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608" y="4435799"/>
            <a:ext cx="5162106" cy="3338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1A5154-A1A1-AA4B-07FB-805C5FCA6842}"/>
              </a:ext>
            </a:extLst>
          </p:cNvPr>
          <p:cNvSpPr txBox="1"/>
          <p:nvPr/>
        </p:nvSpPr>
        <p:spPr>
          <a:xfrm>
            <a:off x="575106" y="1740724"/>
            <a:ext cx="4318337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Paperless Employee is the website where you will access pay stubs as well as year-end tax documents (W2’s)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 practice is to wait until you receive your 1</a:t>
            </a:r>
            <a:r>
              <a:rPr lang="en-US" sz="1600" baseline="30000" dirty="0"/>
              <a:t>st</a:t>
            </a:r>
            <a:r>
              <a:rPr lang="en-US" sz="1600" dirty="0"/>
              <a:t> pay, to register.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After</a:t>
            </a:r>
            <a:r>
              <a:rPr lang="en-US" sz="1600" dirty="0">
                <a:ea typeface="+mn-lt"/>
                <a:cs typeface="+mn-lt"/>
              </a:rPr>
              <a:t> you select the ‘Create Account’ button you will be directed to the ‘Account Authentication’ screen. Authenticate your identity. </a:t>
            </a:r>
          </a:p>
          <a:p>
            <a:r>
              <a:rPr lang="en-US" sz="1600" dirty="0">
                <a:ea typeface="+mn-lt"/>
                <a:cs typeface="+mn-lt"/>
              </a:rPr>
              <a:t>	*These details will be compared against the details we have on file for your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employee record with Manpower. </a:t>
            </a:r>
          </a:p>
          <a:p>
            <a:r>
              <a:rPr lang="en-US" sz="1600" b="1" dirty="0">
                <a:ea typeface="+mn-lt"/>
                <a:cs typeface="+mn-lt"/>
              </a:rPr>
              <a:t>	 Your first &amp; last name (including hyphenated or double last names), email address, and your Social Security # must match exactly what you submitted to Manpower.</a:t>
            </a:r>
          </a:p>
          <a:p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Once you have entered the authentication values on this screen, select the ‘Authenticate &amp; Create Account’ button.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82466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152EA6FD8F0469E8EC7C252712AFB" ma:contentTypeVersion="11" ma:contentTypeDescription="Create a new document." ma:contentTypeScope="" ma:versionID="b07f70f9b400d19187df52b28383554b">
  <xsd:schema xmlns:xsd="http://www.w3.org/2001/XMLSchema" xmlns:xs="http://www.w3.org/2001/XMLSchema" xmlns:p="http://schemas.microsoft.com/office/2006/metadata/properties" xmlns:ns2="30aa36b6-59da-47da-bb5c-439766194d93" targetNamespace="http://schemas.microsoft.com/office/2006/metadata/properties" ma:root="true" ma:fieldsID="cd6e099e7a3c22f4ac8a6c45200e1dea" ns2:_="">
    <xsd:import namespace="30aa36b6-59da-47da-bb5c-439766194d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a36b6-59da-47da-bb5c-439766194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FC9EC4-BDD5-4212-8C00-C2E0480EB8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3DCC98-F137-401B-BF60-C860AC8575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5EDC2C-ADB5-404E-9DBD-B4A044F0A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aa36b6-59da-47da-bb5c-439766194d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1158</Words>
  <Application>Microsoft Office PowerPoint</Application>
  <PresentationFormat>Widescreen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TW Cen MT</vt:lpstr>
      <vt:lpstr>TW Cen MT</vt:lpstr>
      <vt:lpstr>Tw Cen MT Condensed</vt:lpstr>
      <vt:lpstr>Wingdings 3</vt:lpstr>
      <vt:lpstr>WordVisi_MSFontService</vt:lpstr>
      <vt:lpstr>office theme</vt:lpstr>
      <vt:lpstr>Integral</vt:lpstr>
      <vt:lpstr>Manpower &amp; CareerSource Central FL  2023  Summer Youth Program  Orientation  </vt:lpstr>
      <vt:lpstr>PowerPoint Presentation</vt:lpstr>
      <vt:lpstr> </vt:lpstr>
      <vt:lpstr>PowerPoint Presentation</vt:lpstr>
      <vt:lpstr>PowerPoint Presentation</vt:lpstr>
      <vt:lpstr> </vt:lpstr>
      <vt:lpstr>  </vt:lpstr>
      <vt:lpstr>PowerPoint Presentation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Hinman, Tyler</dc:creator>
  <cp:lastModifiedBy>Lisa Hancock</cp:lastModifiedBy>
  <cp:revision>468</cp:revision>
  <dcterms:created xsi:type="dcterms:W3CDTF">2022-04-13T16:46:27Z</dcterms:created>
  <dcterms:modified xsi:type="dcterms:W3CDTF">2023-05-17T18:23:48Z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0x010100A35152EA6FD8F0469E8EC7C252712AFB</vt:lpwstr>
  </property>
</Properties>
</file>